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2" r:id="rId3"/>
    <p:sldId id="288" r:id="rId4"/>
    <p:sldId id="283" r:id="rId5"/>
    <p:sldId id="256" r:id="rId6"/>
    <p:sldId id="280" r:id="rId7"/>
    <p:sldId id="289" r:id="rId8"/>
    <p:sldId id="290" r:id="rId9"/>
    <p:sldId id="284" r:id="rId10"/>
    <p:sldId id="292" r:id="rId11"/>
    <p:sldId id="287" r:id="rId12"/>
    <p:sldId id="274" r:id="rId13"/>
    <p:sldId id="276" r:id="rId14"/>
    <p:sldId id="278" r:id="rId15"/>
    <p:sldId id="277" r:id="rId16"/>
    <p:sldId id="257" r:id="rId17"/>
    <p:sldId id="263" r:id="rId18"/>
    <p:sldId id="265" r:id="rId19"/>
    <p:sldId id="264" r:id="rId20"/>
    <p:sldId id="267" r:id="rId21"/>
    <p:sldId id="262" r:id="rId22"/>
    <p:sldId id="266" r:id="rId23"/>
    <p:sldId id="259" r:id="rId24"/>
    <p:sldId id="260" r:id="rId25"/>
    <p:sldId id="261" r:id="rId26"/>
    <p:sldId id="268" r:id="rId27"/>
    <p:sldId id="269" r:id="rId28"/>
    <p:sldId id="270" r:id="rId29"/>
    <p:sldId id="271" r:id="rId30"/>
    <p:sldId id="272" r:id="rId31"/>
    <p:sldId id="273" r:id="rId32"/>
    <p:sldId id="279" r:id="rId3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C9885D-4E86-48B4-A1D1-9F6DB3FFC5E1}" type="datetimeFigureOut">
              <a:rPr lang="es-AR" smtClean="0"/>
              <a:pPr/>
              <a:t>6/5/2020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741FDCA-2919-4818-93C4-9522096647A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iesgos de pensar fuera de la ca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8291855" cy="540071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25116" y="1360282"/>
            <a:ext cx="7081824" cy="852808"/>
          </a:xfrm>
        </p:spPr>
        <p:txBody>
          <a:bodyPr>
            <a:noAutofit/>
          </a:bodyPr>
          <a:lstStyle/>
          <a:p>
            <a:r>
              <a:rPr lang="es-AR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Aprender a trabajar en conjunto con la sociedad/ barreras y oportunidades</a:t>
            </a:r>
            <a:endParaRPr lang="es-AR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Pensando abordajes desde una Perspectiva flexible</a:t>
            </a:r>
          </a:p>
          <a:p>
            <a:r>
              <a:rPr lang="es-AR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Lic.  María Victoria leal</a:t>
            </a:r>
            <a:endParaRPr lang="es-AR" sz="20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5000636"/>
            <a:ext cx="1767239" cy="6504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15067">
            <a:off x="576798" y="948499"/>
            <a:ext cx="48804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71480"/>
            <a:ext cx="2738352" cy="348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429132"/>
            <a:ext cx="569566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 smtClean="0"/>
              <a:t>Las personas comprometidas en la promoción de proyectos artísticos con personas en situación o riesgo de exclusión, desde la base, con escasos recursos y reconocimiento, pero mucha fuerza e interés por la tarea que llevan a cabo. • El pensamiento creativo, la ebullición de ideas, la capacidad de generarlas</a:t>
            </a:r>
            <a:endParaRPr lang="es-A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43042" y="4071942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/>
              <a:t>https://issuu.com/antoniopenabiblioteca/docs/libro_bienal</a:t>
            </a:r>
            <a:endParaRPr lang="es-AR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1785918" y="928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000" b="1" dirty="0" smtClean="0"/>
              <a:t>http://www.3sbizkaia.org/Archivos/Documentos/Enlaces/1363_CAST-innovacion04.pdf</a:t>
            </a:r>
            <a:endParaRPr lang="es-AR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1714480" y="2500306"/>
            <a:ext cx="3921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000" b="1" dirty="0" smtClean="0">
                <a:solidFill>
                  <a:prstClr val="white"/>
                </a:solidFill>
              </a:rPr>
              <a:t>https://issuu.com/culturasinmesura/docs/arte_cultura_y_carcel</a:t>
            </a:r>
            <a:endParaRPr lang="es-AR" sz="2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¿PARA QUÉ? MOTIVACIONES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AR" dirty="0" smtClean="0"/>
              <a:t>Distintas motivaciones personales y concepciones:</a:t>
            </a:r>
          </a:p>
          <a:p>
            <a:r>
              <a:rPr lang="es-AR" dirty="0" smtClean="0"/>
              <a:t>Relación con instituciones locales</a:t>
            </a:r>
          </a:p>
          <a:p>
            <a:r>
              <a:rPr lang="es-AR" dirty="0" smtClean="0"/>
              <a:t>Aporte a la comunidad y a la cultura en que vivo.</a:t>
            </a:r>
          </a:p>
          <a:p>
            <a:r>
              <a:rPr lang="es-AR" dirty="0" smtClean="0"/>
              <a:t>Construir  prácticas artísticas grupales y comunitarias</a:t>
            </a:r>
          </a:p>
          <a:p>
            <a:r>
              <a:rPr lang="es-AR" dirty="0" smtClean="0"/>
              <a:t>ayudar, aportar, aprender, contribuir,  profundizar formación…..integrar nuevos enfoques, servir a mi comunidad…; motivar a otros para que se sumen a acciones sociales…etc. </a:t>
            </a:r>
            <a:endParaRPr lang="es-AR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¿Para que?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Construir  una apuesta propia, real y concreta</a:t>
            </a:r>
            <a:endParaRPr lang="es-AR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Identificación de barreras y oportunidades. </a:t>
            </a:r>
            <a:r>
              <a:rPr lang="es-AR" dirty="0" err="1" smtClean="0"/>
              <a:t>Pag</a:t>
            </a:r>
            <a:r>
              <a:rPr lang="es-AR" dirty="0" smtClean="0"/>
              <a:t>. 47….http://www.3sbizkaia.org/Archivos/Documentos/Enlaces/1363_CAST-innovacion04.pdf</a:t>
            </a:r>
            <a:endParaRPr lang="es-AR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1500174"/>
            <a:ext cx="3886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mecanismo de alerta ante la diferencia</a:t>
            </a:r>
            <a:endParaRPr lang="es-AR" dirty="0"/>
          </a:p>
        </p:txBody>
      </p:sp>
      <p:pic>
        <p:nvPicPr>
          <p:cNvPr id="3" name="2 Imagen" descr="imagen empatia pensar fuera de la ca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428868"/>
            <a:ext cx="218122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/>
              <a:t>ejecutar la capacidad de comprender y respetar las diferencias</a:t>
            </a:r>
            <a:r>
              <a:rPr lang="es-AR" dirty="0"/>
              <a:t>.</a:t>
            </a:r>
          </a:p>
        </p:txBody>
      </p:sp>
      <p:pic>
        <p:nvPicPr>
          <p:cNvPr id="3" name="2 Imagen" descr="bajo la mirada del o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362075"/>
            <a:ext cx="8334375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nteligencia-emocional-y-soc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28625"/>
            <a:ext cx="800100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nteligencia-emocional-6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c462bda7f3f2ddee51015ae7d0238cb_XL.jpg"/>
          <p:cNvPicPr>
            <a:picLocks noChangeAspect="1"/>
          </p:cNvPicPr>
          <p:nvPr/>
        </p:nvPicPr>
        <p:blipFill>
          <a:blip r:embed="rId2">
            <a:lum bright="10000" contrast="100000"/>
          </a:blip>
          <a:stretch>
            <a:fillRect/>
          </a:stretch>
        </p:blipFill>
        <p:spPr>
          <a:xfrm>
            <a:off x="0" y="1271954"/>
            <a:ext cx="9144000" cy="4314092"/>
          </a:xfrm>
          <a:prstGeom prst="rect">
            <a:avLst/>
          </a:prstGeom>
          <a:effectLst>
            <a:outerShdw blurRad="50800" dir="5400000" sx="163000" sy="163000" algn="ctr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abilidades socia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2509837"/>
            <a:ext cx="248602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714356"/>
            <a:ext cx="7560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NEURONAS ESPEJOS : RED  INVISIBLE QUE UNE A TODOS LOS SERES HUMANOS</a:t>
            </a:r>
          </a:p>
          <a:p>
            <a:r>
              <a:rPr lang="es-AR" dirty="0" smtClean="0"/>
              <a:t>Eduardo </a:t>
            </a:r>
            <a:r>
              <a:rPr lang="es-AR" dirty="0" err="1" smtClean="0"/>
              <a:t>Punset</a:t>
            </a:r>
            <a:r>
              <a:rPr lang="es-AR" dirty="0" smtClean="0"/>
              <a:t>.  Intuimos los que otro esta sintiendo</a:t>
            </a:r>
            <a:endParaRPr lang="es-A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/>
              <a:t>La percepción del sufrimiento ajeno genera en forma espontánea empatía hacia el que sufre -compasión-. Esto puede tener efectos positivos o negativos sobre quien comparte en forma prolongada las experiencias penosas de personas significativas. Es decir, dichas experiencias pueden producir satisfacción o pueden generar desgaste emocional. Cuando el trabajo profesional consiste en compartir de manera prolongada historias y experiencias penosas de otras personas, se está expuesto a una situación de desgaste emocional, potencialmente patógena (</a:t>
            </a:r>
            <a:r>
              <a:rPr lang="es-AR" dirty="0" err="1" smtClean="0"/>
              <a:t>Figley</a:t>
            </a:r>
            <a:r>
              <a:rPr lang="es-AR" dirty="0" smtClean="0"/>
              <a:t>, 1995).</a:t>
            </a:r>
            <a:endParaRPr lang="es-A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43240" y="307181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La complejidad de las situaciones que afrontan y ayudan a afrontar los profesionales de la acción social y educativa, requiere poner en juego conocimientos, procedimientos, actitudes y actuaciones estrechamente vinculadas, son a lo que Gardner denomina las </a:t>
            </a:r>
            <a:r>
              <a:rPr lang="es-AR" b="1" dirty="0"/>
              <a:t>inteligencias </a:t>
            </a:r>
            <a:r>
              <a:rPr lang="es-AR" b="1" dirty="0" err="1"/>
              <a:t>intrapersonal</a:t>
            </a:r>
            <a:r>
              <a:rPr lang="es-AR" b="1" dirty="0"/>
              <a:t> e interpersonal</a:t>
            </a:r>
            <a:r>
              <a:rPr lang="es-AR" dirty="0"/>
              <a:t>. Estas dos dimensiones de la inteligencia  configuran el concepto de inteligencia emocional.</a:t>
            </a:r>
          </a:p>
        </p:txBody>
      </p:sp>
      <p:sp>
        <p:nvSpPr>
          <p:cNvPr id="3" name="2 Rectángulo"/>
          <p:cNvSpPr/>
          <p:nvPr/>
        </p:nvSpPr>
        <p:spPr>
          <a:xfrm rot="19719602">
            <a:off x="335179" y="14787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e pondrán en juego sus propias habilidades </a:t>
            </a:r>
            <a:r>
              <a:rPr lang="es-AR" dirty="0" err="1"/>
              <a:t>intrapersonales</a:t>
            </a:r>
            <a:r>
              <a:rPr lang="es-AR" dirty="0"/>
              <a:t> e interpersonales en la acción formativa</a:t>
            </a:r>
          </a:p>
        </p:txBody>
      </p:sp>
      <p:pic>
        <p:nvPicPr>
          <p:cNvPr id="4" name="3 Imagen" descr="frase de einst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5643">
            <a:off x="5917136" y="717409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lanca-inteligencia-emocio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67"/>
            <a:ext cx="9144000" cy="670786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oleman definiciòn de inteligencia emocio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571750"/>
            <a:ext cx="4762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incipios pensar fuera de la caja recicl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ensar fuera de la ca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62" y="2519362"/>
            <a:ext cx="2505075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255" y="642918"/>
            <a:ext cx="630335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Dificultades y barreras</a:t>
            </a:r>
            <a:endParaRPr lang="es-A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barreras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AR" dirty="0" smtClean="0"/>
              <a:t>Sostener el deseo</a:t>
            </a:r>
          </a:p>
          <a:p>
            <a:r>
              <a:rPr lang="es-AR" dirty="0" smtClean="0"/>
              <a:t>Tiempos comunitarios/</a:t>
            </a:r>
            <a:r>
              <a:rPr lang="es-AR" dirty="0" err="1" smtClean="0"/>
              <a:t>academicos</a:t>
            </a:r>
            <a:endParaRPr lang="es-AR" dirty="0" smtClean="0"/>
          </a:p>
          <a:p>
            <a:r>
              <a:rPr lang="es-AR" dirty="0" smtClean="0"/>
              <a:t>Que proyecto? El que queremos? El propicio?</a:t>
            </a:r>
          </a:p>
          <a:p>
            <a:r>
              <a:rPr lang="es-AR" dirty="0" smtClean="0"/>
              <a:t>Como manejar los vínculos?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AR" dirty="0" smtClean="0"/>
              <a:t>Necesidad de flexibilidad</a:t>
            </a:r>
          </a:p>
          <a:p>
            <a:r>
              <a:rPr lang="es-AR" dirty="0" smtClean="0"/>
              <a:t>Adaptación</a:t>
            </a:r>
          </a:p>
          <a:p>
            <a:r>
              <a:rPr lang="es-AR" dirty="0" smtClean="0"/>
              <a:t>Empatía</a:t>
            </a:r>
            <a:endParaRPr lang="es-A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0762251">
            <a:off x="1071538" y="58023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 smtClean="0"/>
              <a:t>Las dificultades que puede plantear trabajar en lo social a las y los artistas, en la medida en que es un ámbito que desconocen. También las y los artistas desconocen cómo trabajar con personas en situación o riesgo de exclusión y consideran la intervención social una materia muy delicada para la que no están preparados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3643306" y="35004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 smtClean="0"/>
              <a:t>A veces esta “dificultad” puede tener que ver más con la mirada de la persona (el/la artista) que desconoce este mundo y a la que se puede apoyar en su acercamiento al mismo, al menos al principio</a:t>
            </a:r>
            <a:r>
              <a:rPr lang="es-AR" dirty="0" smtClean="0"/>
              <a:t>. </a:t>
            </a:r>
            <a:endParaRPr lang="es-A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184698"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Quizás la </a:t>
            </a:r>
            <a:r>
              <a:rPr lang="es-AR" b="1" dirty="0"/>
              <a:t>empatía social</a:t>
            </a:r>
            <a:r>
              <a:rPr lang="es-AR" dirty="0"/>
              <a:t> es la que más cuesta, porque estamos “programados” para activar nuestro mecanismo de alerta ante la diferencia por muy pequeña que sea ésta.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85852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/>
              <a:t>reflejar o explicar los cambios de percepción automáticos o dados por una educación sociocultural que se refleja ante la diferencia</a:t>
            </a:r>
            <a:r>
              <a:rPr lang="es-AR" dirty="0"/>
              <a:t>,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Vivenciarlo</a:t>
            </a:r>
            <a:endParaRPr lang="es-AR" dirty="0"/>
          </a:p>
        </p:txBody>
      </p:sp>
      <p:pic>
        <p:nvPicPr>
          <p:cNvPr id="4098" name="Picture 2" descr="E:\Mis documentos\victoria 2017\couch cognitivo 17\ejercicio nueve punto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35120"/>
            <a:ext cx="5072098" cy="476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Pensar “fuera de la caja”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122" name="Picture 2" descr="E:\Mis documentos\victoria 2017\couch cognitivo 17\pensar fuera de la c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47802"/>
            <a:ext cx="6929486" cy="4312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is documentos\victoria 2017\couch cognitivo 17\hombre pensando fuera de la c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6964"/>
            <a:ext cx="6286544" cy="6203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10452"/>
            <a:ext cx="6715172" cy="62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236</TotalTime>
  <Words>515</Words>
  <Application>Microsoft Office PowerPoint</Application>
  <PresentationFormat>Presentación en pantalla (4:3)</PresentationFormat>
  <Paragraphs>38</Paragraphs>
  <Slides>32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Brío</vt:lpstr>
      <vt:lpstr>Aprender a trabajar en conjunto con la sociedad/ barreras y oportunidades</vt:lpstr>
      <vt:lpstr>Diapositiva 2</vt:lpstr>
      <vt:lpstr>Diapositiva 3</vt:lpstr>
      <vt:lpstr>Diapositiva 4</vt:lpstr>
      <vt:lpstr>Diapositiva 5</vt:lpstr>
      <vt:lpstr>Vivenciarlo</vt:lpstr>
      <vt:lpstr>Pensar “fuera de la caja”</vt:lpstr>
      <vt:lpstr>Diapositiva 8</vt:lpstr>
      <vt:lpstr>Diapositiva 9</vt:lpstr>
      <vt:lpstr>Diapositiva 10</vt:lpstr>
      <vt:lpstr>Diapositiva 11</vt:lpstr>
      <vt:lpstr>Diapositiva 12</vt:lpstr>
      <vt:lpstr>¿PARA QUÉ? MOTIVACIONES</vt:lpstr>
      <vt:lpstr>¿Para que?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Dificultades y barreras</vt:lpstr>
      <vt:lpstr>barreras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Usuario</cp:lastModifiedBy>
  <cp:revision>23</cp:revision>
  <dcterms:created xsi:type="dcterms:W3CDTF">2017-04-21T02:20:49Z</dcterms:created>
  <dcterms:modified xsi:type="dcterms:W3CDTF">2020-05-06T20:06:42Z</dcterms:modified>
</cp:coreProperties>
</file>