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6"/>
  </p:notesMasterIdLst>
  <p:sldIdLst>
    <p:sldId id="256" r:id="rId2"/>
    <p:sldId id="257" r:id="rId3"/>
    <p:sldId id="260" r:id="rId4"/>
    <p:sldId id="266" r:id="rId5"/>
    <p:sldId id="262" r:id="rId6"/>
    <p:sldId id="258" r:id="rId7"/>
    <p:sldId id="267" r:id="rId8"/>
    <p:sldId id="263" r:id="rId9"/>
    <p:sldId id="268" r:id="rId10"/>
    <p:sldId id="259" r:id="rId11"/>
    <p:sldId id="269" r:id="rId12"/>
    <p:sldId id="273" r:id="rId13"/>
    <p:sldId id="272" r:id="rId14"/>
    <p:sldId id="270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75785-4633-413F-A912-FFFFCAF5B35E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16A10-2D3B-4B76-8F93-87CE811C094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8118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6A10-2D3B-4B76-8F93-87CE811C094C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C089285-2BB5-4F92-B80B-79D50AF41F0A}" type="datetimeFigureOut">
              <a:rPr lang="es-ES" smtClean="0"/>
              <a:pPr/>
              <a:t>10/10/2020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D10025-BCAB-4792-A027-1E852C7F9EA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188640"/>
            <a:ext cx="5486400" cy="943248"/>
          </a:xfrm>
        </p:spPr>
        <p:txBody>
          <a:bodyPr>
            <a:noAutofit/>
          </a:bodyPr>
          <a:lstStyle/>
          <a:p>
            <a:r>
              <a:rPr lang="es-AR" sz="6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Realismo</a:t>
            </a:r>
            <a:endParaRPr lang="es-ES" sz="6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9" b="2109"/>
          <a:stretch>
            <a:fillRect/>
          </a:stretch>
        </p:blipFill>
        <p:spPr>
          <a:xfrm>
            <a:off x="1835696" y="2348880"/>
            <a:ext cx="5486400" cy="3962400"/>
          </a:xfrm>
        </p:spPr>
      </p:pic>
      <p:sp>
        <p:nvSpPr>
          <p:cNvPr id="3" name="2 Subtítulo"/>
          <p:cNvSpPr>
            <a:spLocks noGrp="1"/>
          </p:cNvSpPr>
          <p:nvPr>
            <p:ph type="body" sz="half" idx="2"/>
          </p:nvPr>
        </p:nvSpPr>
        <p:spPr>
          <a:xfrm>
            <a:off x="1763688" y="1268760"/>
            <a:ext cx="5486400" cy="716411"/>
          </a:xfrm>
        </p:spPr>
        <p:txBody>
          <a:bodyPr>
            <a:normAutofit/>
          </a:bodyPr>
          <a:lstStyle/>
          <a:p>
            <a:r>
              <a:rPr lang="es-AR" sz="2800" dirty="0" smtClean="0"/>
              <a:t>1850/1890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Actuación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s-AR" b="1" dirty="0" err="1" smtClean="0">
                <a:solidFill>
                  <a:schemeClr val="tx2">
                    <a:lumMod val="90000"/>
                  </a:schemeClr>
                </a:solidFill>
              </a:rPr>
              <a:t>Stanislavski</a:t>
            </a:r>
            <a:endParaRPr lang="es-AR" b="1" dirty="0" smtClean="0">
              <a:solidFill>
                <a:schemeClr val="tx2">
                  <a:lumMod val="9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1898- Teatro de Arte de Moscú. </a:t>
            </a:r>
          </a:p>
          <a:p>
            <a:pPr>
              <a:lnSpc>
                <a:spcPct val="150000"/>
              </a:lnSpc>
            </a:pPr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Habitación. Cuarta pared</a:t>
            </a:r>
          </a:p>
          <a:p>
            <a:pPr>
              <a:lnSpc>
                <a:spcPct val="150000"/>
              </a:lnSpc>
            </a:pPr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Abandonan el engolamiento y declamatorio</a:t>
            </a:r>
          </a:p>
          <a:p>
            <a:pPr>
              <a:lnSpc>
                <a:spcPct val="150000"/>
              </a:lnSpc>
            </a:pPr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Naturalidad</a:t>
            </a:r>
          </a:p>
          <a:p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8622" y="1600200"/>
            <a:ext cx="371775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Naturalismo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Enfrentamiento del hombre y la sociedad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Individuo presionado y deformado por el medio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Condicionamiento del medio social y leyes de la herencia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Fatalismo</a:t>
            </a:r>
            <a:endParaRPr lang="es-ES" b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9275"/>
            <a:ext cx="8229600" cy="1143000"/>
          </a:xfrm>
        </p:spPr>
        <p:txBody>
          <a:bodyPr/>
          <a:lstStyle/>
          <a:p>
            <a:r>
              <a:rPr lang="es-AR" dirty="0" smtClean="0"/>
              <a:t>Dramaturgia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39552" y="908720"/>
            <a:ext cx="403860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s-AR" sz="2400" b="1" dirty="0" smtClean="0">
                <a:solidFill>
                  <a:schemeClr val="tx2">
                    <a:lumMod val="90000"/>
                  </a:schemeClr>
                </a:solidFill>
              </a:rPr>
              <a:t>Emile Zola</a:t>
            </a:r>
          </a:p>
          <a:p>
            <a:pPr>
              <a:lnSpc>
                <a:spcPct val="150000"/>
              </a:lnSpc>
            </a:pPr>
            <a:r>
              <a:rPr lang="es-AR" sz="2400" b="1" dirty="0" smtClean="0">
                <a:solidFill>
                  <a:schemeClr val="tx2">
                    <a:lumMod val="90000"/>
                  </a:schemeClr>
                </a:solidFill>
              </a:rPr>
              <a:t>Estudio de antecedentes y causas de los hechos</a:t>
            </a:r>
          </a:p>
          <a:p>
            <a:pPr>
              <a:lnSpc>
                <a:spcPct val="150000"/>
              </a:lnSpc>
            </a:pPr>
            <a:r>
              <a:rPr lang="es-AR" sz="2400" b="1" dirty="0" smtClean="0">
                <a:solidFill>
                  <a:schemeClr val="tx2">
                    <a:lumMod val="90000"/>
                  </a:schemeClr>
                </a:solidFill>
              </a:rPr>
              <a:t>Lenguaje </a:t>
            </a: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sencillo y natural</a:t>
            </a:r>
          </a:p>
          <a:p>
            <a:pPr>
              <a:lnSpc>
                <a:spcPct val="150000"/>
              </a:lnSpc>
            </a:pP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Teatro de observación, no de invención</a:t>
            </a:r>
            <a:endParaRPr lang="es-ES" sz="2400" b="1" dirty="0">
              <a:solidFill>
                <a:schemeClr val="tx2">
                  <a:lumMod val="9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s-ES" sz="2400" b="1" dirty="0">
              <a:solidFill>
                <a:schemeClr val="tx2">
                  <a:lumMod val="90000"/>
                </a:schemeClr>
              </a:solidFill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930" y="1600200"/>
            <a:ext cx="326913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Dramaturgia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s-AR" sz="2400" b="1" dirty="0" smtClean="0">
                <a:solidFill>
                  <a:schemeClr val="tx2">
                    <a:lumMod val="90000"/>
                  </a:schemeClr>
                </a:solidFill>
              </a:rPr>
              <a:t>De </a:t>
            </a: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la novela al teatro</a:t>
            </a:r>
          </a:p>
          <a:p>
            <a:pPr>
              <a:lnSpc>
                <a:spcPct val="150000"/>
              </a:lnSpc>
            </a:pPr>
            <a:r>
              <a:rPr lang="es-AR" sz="2400" b="1" dirty="0" smtClean="0">
                <a:solidFill>
                  <a:schemeClr val="tx2">
                    <a:lumMod val="90000"/>
                  </a:schemeClr>
                </a:solidFill>
              </a:rPr>
              <a:t>Escribir es observar</a:t>
            </a:r>
          </a:p>
          <a:p>
            <a:pPr>
              <a:lnSpc>
                <a:spcPct val="150000"/>
              </a:lnSpc>
            </a:pPr>
            <a:r>
              <a:rPr lang="es-AR" sz="2400" b="1" dirty="0" smtClean="0">
                <a:solidFill>
                  <a:schemeClr val="tx2">
                    <a:lumMod val="90000"/>
                  </a:schemeClr>
                </a:solidFill>
              </a:rPr>
              <a:t>No </a:t>
            </a: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hay necesidad de imaginación e invención</a:t>
            </a:r>
          </a:p>
          <a:p>
            <a:pPr>
              <a:lnSpc>
                <a:spcPct val="150000"/>
              </a:lnSpc>
            </a:pP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La obra es un documento científico</a:t>
            </a:r>
          </a:p>
          <a:p>
            <a:pPr>
              <a:lnSpc>
                <a:spcPct val="150000"/>
              </a:lnSpc>
            </a:pP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Quitar monólogos, apartes, situaciones de enredos, personajes simpáticos distractores</a:t>
            </a:r>
            <a:endParaRPr lang="es-ES" sz="2400" b="1" dirty="0">
              <a:solidFill>
                <a:schemeClr val="tx2">
                  <a:lumMod val="9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s-ES" b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COMPARANDO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9552" y="1124744"/>
            <a:ext cx="4040188" cy="750887"/>
          </a:xfrm>
        </p:spPr>
        <p:txBody>
          <a:bodyPr>
            <a:normAutofit/>
          </a:bodyPr>
          <a:lstStyle/>
          <a:p>
            <a:pPr marL="548640" indent="-411480">
              <a:buFont typeface="Wingdings 2"/>
              <a:buChar char=""/>
            </a:pPr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Realismo</a:t>
            </a:r>
            <a:endParaRPr lang="es-ES" b="1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3"/>
          </p:nvPr>
        </p:nvSpPr>
        <p:spPr>
          <a:xfrm>
            <a:off x="4788024" y="1052736"/>
            <a:ext cx="4041775" cy="750887"/>
          </a:xfrm>
        </p:spPr>
        <p:txBody>
          <a:bodyPr>
            <a:normAutofit/>
          </a:bodyPr>
          <a:lstStyle/>
          <a:p>
            <a:pPr marL="548640" indent="-411480">
              <a:buFont typeface="Wingdings 2"/>
              <a:buChar char=""/>
            </a:pPr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Naturalismo</a:t>
            </a:r>
            <a:endParaRPr lang="es-ES" b="1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395536" y="1700808"/>
            <a:ext cx="4040188" cy="3763963"/>
          </a:xfrm>
        </p:spPr>
        <p:txBody>
          <a:bodyPr>
            <a:normAutofit/>
          </a:bodyPr>
          <a:lstStyle/>
          <a:p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Ventana</a:t>
            </a:r>
          </a:p>
          <a:p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Burgués</a:t>
            </a:r>
          </a:p>
          <a:p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Expone problemas</a:t>
            </a:r>
          </a:p>
          <a:p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Aspecto </a:t>
            </a:r>
            <a:r>
              <a:rPr lang="es-AR" b="1" dirty="0" err="1" smtClean="0">
                <a:solidFill>
                  <a:schemeClr val="tx2">
                    <a:lumMod val="90000"/>
                  </a:schemeClr>
                </a:solidFill>
              </a:rPr>
              <a:t>enjuiciatorio</a:t>
            </a:r>
            <a:endParaRPr lang="es-AR" b="1" dirty="0" smtClean="0">
              <a:solidFill>
                <a:schemeClr val="tx2">
                  <a:lumMod val="90000"/>
                </a:schemeClr>
              </a:solidFill>
            </a:endParaRPr>
          </a:p>
          <a:p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Visión general de los problemas</a:t>
            </a:r>
            <a:endParaRPr lang="es-ES" b="1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6016" y="1700808"/>
            <a:ext cx="4041775" cy="3763963"/>
          </a:xfrm>
        </p:spPr>
        <p:txBody>
          <a:bodyPr>
            <a:noAutofit/>
          </a:bodyPr>
          <a:lstStyle/>
          <a:p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Cerradura</a:t>
            </a:r>
          </a:p>
          <a:p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Proletariado</a:t>
            </a:r>
          </a:p>
          <a:p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Fatalidad. No hay solución</a:t>
            </a:r>
          </a:p>
          <a:p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Aspectos negativos</a:t>
            </a:r>
          </a:p>
          <a:p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Visión focalizada y parcializada de lo social</a:t>
            </a:r>
          </a:p>
          <a:p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Regido por las leyes de la genética, la herencia, social</a:t>
            </a:r>
            <a:endParaRPr lang="es-ES" b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Dramaturgia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Lenguaje coloquial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Clase burguesa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Drama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Esquemas dramáticos más escuetos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Personajes más verosímiles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Estudio de la psicología de los personajes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Dramaturgia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b="1" dirty="0" err="1" smtClean="0">
                <a:solidFill>
                  <a:schemeClr val="tx2">
                    <a:lumMod val="90000"/>
                  </a:schemeClr>
                </a:solidFill>
              </a:rPr>
              <a:t>Ibsen</a:t>
            </a:r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, </a:t>
            </a:r>
            <a:r>
              <a:rPr lang="es-AR" b="1" dirty="0" err="1" smtClean="0">
                <a:solidFill>
                  <a:schemeClr val="tx2">
                    <a:lumMod val="90000"/>
                  </a:schemeClr>
                </a:solidFill>
              </a:rPr>
              <a:t>Strindberg</a:t>
            </a:r>
            <a:endParaRPr lang="es-AR" b="1" dirty="0" smtClean="0">
              <a:solidFill>
                <a:schemeClr val="tx2">
                  <a:lumMod val="9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s-AR" b="1" dirty="0" err="1" smtClean="0">
                <a:solidFill>
                  <a:schemeClr val="tx2">
                    <a:lumMod val="90000"/>
                  </a:schemeClr>
                </a:solidFill>
              </a:rPr>
              <a:t>Hauptmann</a:t>
            </a:r>
            <a:endParaRPr lang="es-AR" b="1" dirty="0" smtClean="0">
              <a:solidFill>
                <a:schemeClr val="tx2">
                  <a:lumMod val="9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Tolstoi, Chejov, </a:t>
            </a:r>
            <a:r>
              <a:rPr lang="es-AR" b="1" dirty="0" err="1" smtClean="0">
                <a:solidFill>
                  <a:schemeClr val="tx2">
                    <a:lumMod val="90000"/>
                  </a:schemeClr>
                </a:solidFill>
              </a:rPr>
              <a:t>Gogol</a:t>
            </a:r>
            <a:endParaRPr lang="es-AR" b="1" dirty="0" smtClean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Antecedentes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7544" y="1196752"/>
            <a:ext cx="403860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Teatro de </a:t>
            </a:r>
            <a:r>
              <a:rPr lang="es-AR" sz="2400" b="1" dirty="0" err="1" smtClean="0">
                <a:solidFill>
                  <a:schemeClr val="tx2">
                    <a:lumMod val="90000"/>
                  </a:schemeClr>
                </a:solidFill>
              </a:rPr>
              <a:t>Meiningen</a:t>
            </a:r>
            <a:r>
              <a:rPr lang="es-AR" sz="2400" b="1" dirty="0" smtClean="0">
                <a:solidFill>
                  <a:schemeClr val="tx2">
                    <a:lumMod val="90000"/>
                  </a:schemeClr>
                </a:solidFill>
              </a:rPr>
              <a:t>. 1831</a:t>
            </a:r>
            <a:endParaRPr lang="es-AR" sz="2400" b="1" dirty="0">
              <a:solidFill>
                <a:schemeClr val="tx2">
                  <a:lumMod val="9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Teatro de la corte, Duque de </a:t>
            </a:r>
            <a:r>
              <a:rPr lang="es-AR" sz="2400" b="1" dirty="0" err="1">
                <a:solidFill>
                  <a:schemeClr val="tx2">
                    <a:lumMod val="90000"/>
                  </a:schemeClr>
                </a:solidFill>
              </a:rPr>
              <a:t>Meiningen</a:t>
            </a: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, futuro rey Jorge II</a:t>
            </a:r>
          </a:p>
          <a:p>
            <a:pPr>
              <a:lnSpc>
                <a:spcPct val="150000"/>
              </a:lnSpc>
            </a:pP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Dirigía el teatro</a:t>
            </a:r>
          </a:p>
          <a:p>
            <a:pPr>
              <a:lnSpc>
                <a:spcPct val="150000"/>
              </a:lnSpc>
            </a:pP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Shakespeare. 2 años de preparación</a:t>
            </a:r>
          </a:p>
          <a:p>
            <a:pPr>
              <a:lnSpc>
                <a:spcPct val="150000"/>
              </a:lnSpc>
            </a:pPr>
            <a:r>
              <a:rPr lang="es-AR" sz="2400" b="1" dirty="0">
                <a:solidFill>
                  <a:schemeClr val="tx2">
                    <a:lumMod val="90000"/>
                  </a:schemeClr>
                </a:solidFill>
              </a:rPr>
              <a:t>Giras</a:t>
            </a:r>
            <a:endParaRPr lang="es-ES" sz="2400" b="1" dirty="0">
              <a:solidFill>
                <a:schemeClr val="tx2">
                  <a:lumMod val="90000"/>
                </a:schemeClr>
              </a:solidFill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204864"/>
            <a:ext cx="4464495" cy="38884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Puesta en escena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Luz a gas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Escenografía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Se intensifica la cuarta pared</a:t>
            </a:r>
          </a:p>
          <a:p>
            <a:pPr>
              <a:lnSpc>
                <a:spcPct val="150000"/>
              </a:lnSpc>
            </a:pPr>
            <a:r>
              <a:rPr lang="es-AR" b="1" dirty="0" err="1">
                <a:solidFill>
                  <a:schemeClr val="tx2">
                    <a:lumMod val="90000"/>
                  </a:schemeClr>
                </a:solidFill>
              </a:rPr>
              <a:t>Climax</a:t>
            </a:r>
            <a:endParaRPr lang="es-ES" b="1" dirty="0">
              <a:solidFill>
                <a:schemeClr val="tx2">
                  <a:lumMod val="90000"/>
                </a:schemeClr>
              </a:solidFill>
            </a:endParaRPr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772816"/>
            <a:ext cx="5040560" cy="432048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Puesta en escena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608"/>
          </a:xfrm>
        </p:spPr>
        <p:txBody>
          <a:bodyPr>
            <a:normAutofit lnSpcReduction="10000"/>
          </a:bodyPr>
          <a:lstStyle/>
          <a:p>
            <a:r>
              <a:rPr lang="es-AR" sz="3500" b="1" dirty="0" smtClean="0">
                <a:solidFill>
                  <a:schemeClr val="tx2">
                    <a:lumMod val="90000"/>
                  </a:schemeClr>
                </a:solidFill>
              </a:rPr>
              <a:t>André </a:t>
            </a:r>
            <a:r>
              <a:rPr lang="es-AR" sz="3500" b="1" dirty="0" err="1" smtClean="0">
                <a:solidFill>
                  <a:schemeClr val="tx2">
                    <a:lumMod val="90000"/>
                  </a:schemeClr>
                </a:solidFill>
              </a:rPr>
              <a:t>Antoine</a:t>
            </a:r>
            <a:endParaRPr lang="es-AR" sz="3500" b="1" dirty="0" smtClean="0">
              <a:solidFill>
                <a:schemeClr val="tx2">
                  <a:lumMod val="90000"/>
                </a:schemeClr>
              </a:solidFill>
            </a:endParaRPr>
          </a:p>
          <a:p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Teatro Libre</a:t>
            </a:r>
          </a:p>
          <a:p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111 obras de 50 autores franceses y europeos</a:t>
            </a:r>
          </a:p>
          <a:p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Pedazos de vida recortados de la realidad social</a:t>
            </a:r>
          </a:p>
          <a:p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Deformidad: actuación de espadas, toneladas de muebles, obsesión por lo deforme y desagradable</a:t>
            </a:r>
          </a:p>
          <a:p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Experiencia de 7 años</a:t>
            </a:r>
          </a:p>
          <a:p>
            <a:r>
              <a:rPr lang="es-AR" b="1" dirty="0" smtClean="0">
                <a:solidFill>
                  <a:schemeClr val="tx2">
                    <a:lumMod val="90000"/>
                  </a:schemeClr>
                </a:solidFill>
              </a:rPr>
              <a:t>Influencia en toda Europa</a:t>
            </a:r>
            <a:endParaRPr lang="es-ES" b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Teatro Libre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sz="2600" b="1" dirty="0">
                <a:solidFill>
                  <a:schemeClr val="tx2">
                    <a:lumMod val="90000"/>
                  </a:schemeClr>
                </a:solidFill>
              </a:rPr>
              <a:t>Representó los autores ignorados o rechazados en los teatros oficiales</a:t>
            </a:r>
          </a:p>
          <a:p>
            <a:pPr>
              <a:lnSpc>
                <a:spcPct val="150000"/>
              </a:lnSpc>
            </a:pPr>
            <a:r>
              <a:rPr lang="es-AR" sz="2600" b="1" dirty="0">
                <a:solidFill>
                  <a:schemeClr val="tx2">
                    <a:lumMod val="90000"/>
                  </a:schemeClr>
                </a:solidFill>
              </a:rPr>
              <a:t>Abonados. Público restringido</a:t>
            </a:r>
          </a:p>
          <a:p>
            <a:pPr>
              <a:lnSpc>
                <a:spcPct val="150000"/>
              </a:lnSpc>
            </a:pPr>
            <a:r>
              <a:rPr lang="es-AR" sz="2600" b="1" dirty="0">
                <a:solidFill>
                  <a:schemeClr val="tx2">
                    <a:lumMod val="90000"/>
                  </a:schemeClr>
                </a:solidFill>
              </a:rPr>
              <a:t>Centro artístico de París</a:t>
            </a:r>
          </a:p>
          <a:p>
            <a:pPr>
              <a:lnSpc>
                <a:spcPct val="150000"/>
              </a:lnSpc>
            </a:pPr>
            <a:r>
              <a:rPr lang="es-AR" sz="2600" b="1" dirty="0">
                <a:solidFill>
                  <a:schemeClr val="tx2">
                    <a:lumMod val="90000"/>
                  </a:schemeClr>
                </a:solidFill>
              </a:rPr>
              <a:t>Principios: verdad sin concesiones, realidad cruda, comicidad amarga</a:t>
            </a:r>
          </a:p>
          <a:p>
            <a:pPr>
              <a:lnSpc>
                <a:spcPct val="150000"/>
              </a:lnSpc>
            </a:pPr>
            <a:r>
              <a:rPr lang="es-AR" sz="2600" b="1" dirty="0">
                <a:solidFill>
                  <a:schemeClr val="tx2">
                    <a:lumMod val="90000"/>
                  </a:schemeClr>
                </a:solidFill>
              </a:rPr>
              <a:t>Atención al vestuario y la escenografía</a:t>
            </a:r>
            <a:endParaRPr lang="es-ES" sz="2600" b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Influencia de </a:t>
            </a:r>
            <a:r>
              <a:rPr lang="es-AR" dirty="0" err="1" smtClean="0"/>
              <a:t>Antoine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547260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s-AR" sz="2600" b="1" dirty="0">
                <a:solidFill>
                  <a:schemeClr val="tx2">
                    <a:lumMod val="90000"/>
                  </a:schemeClr>
                </a:solidFill>
              </a:rPr>
              <a:t>El teatro Libre hizo escuela: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Autores</a:t>
            </a:r>
            <a:r>
              <a:rPr lang="es-AR" sz="2600" b="1" dirty="0">
                <a:solidFill>
                  <a:schemeClr val="tx2">
                    <a:lumMod val="90000"/>
                  </a:schemeClr>
                </a:solidFill>
              </a:rPr>
              <a:t>: observación, rechazar la charla inútil, el virtuosismo, el juego de palabras, la falsa elegancia</a:t>
            </a:r>
          </a:p>
          <a:p>
            <a:pPr>
              <a:lnSpc>
                <a:spcPct val="150000"/>
              </a:lnSpc>
            </a:pPr>
            <a:r>
              <a:rPr lang="es-AR" b="1" dirty="0">
                <a:solidFill>
                  <a:schemeClr val="tx2">
                    <a:lumMod val="90000"/>
                  </a:schemeClr>
                </a:solidFill>
              </a:rPr>
              <a:t>Actores</a:t>
            </a:r>
            <a:r>
              <a:rPr lang="es-AR" sz="2600" b="1" dirty="0">
                <a:solidFill>
                  <a:schemeClr val="tx2">
                    <a:lumMod val="90000"/>
                  </a:schemeClr>
                </a:solidFill>
              </a:rPr>
              <a:t>: comunicación entre ellos, prohibió la gesticulación y obligó estudio profundo de personajes</a:t>
            </a: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844824"/>
            <a:ext cx="4104456" cy="396043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Influencia de </a:t>
            </a:r>
            <a:r>
              <a:rPr lang="es-AR" dirty="0" err="1" smtClean="0"/>
              <a:t>Antoine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79512" y="1268760"/>
            <a:ext cx="4834880" cy="511256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s-AR" sz="2000" b="1" dirty="0">
                <a:solidFill>
                  <a:schemeClr val="tx2">
                    <a:lumMod val="90000"/>
                  </a:schemeClr>
                </a:solidFill>
              </a:rPr>
              <a:t>Directores: sugerir atmósfera, miradas, silencios, actitudes, iluminación, eliminar lo accesorio</a:t>
            </a:r>
          </a:p>
          <a:p>
            <a:pPr>
              <a:lnSpc>
                <a:spcPct val="150000"/>
              </a:lnSpc>
            </a:pPr>
            <a:r>
              <a:rPr lang="es-AR" sz="2000" b="1" dirty="0">
                <a:solidFill>
                  <a:schemeClr val="tx2">
                    <a:lumMod val="90000"/>
                  </a:schemeClr>
                </a:solidFill>
              </a:rPr>
              <a:t>Público: Lo sacudió de su apatía, abriéndole horizontes nuevos. Oscuridad de la sala</a:t>
            </a:r>
          </a:p>
          <a:p>
            <a:pPr>
              <a:lnSpc>
                <a:spcPct val="150000"/>
              </a:lnSpc>
            </a:pPr>
            <a:r>
              <a:rPr lang="es-AR" sz="2000" b="1" dirty="0">
                <a:solidFill>
                  <a:schemeClr val="tx2">
                    <a:lumMod val="90000"/>
                  </a:schemeClr>
                </a:solidFill>
              </a:rPr>
              <a:t>Berlín. Escena Libre. Otto </a:t>
            </a:r>
            <a:r>
              <a:rPr lang="es-AR" sz="2000" b="1" dirty="0" err="1">
                <a:solidFill>
                  <a:schemeClr val="tx2">
                    <a:lumMod val="90000"/>
                  </a:schemeClr>
                </a:solidFill>
              </a:rPr>
              <a:t>Brahm</a:t>
            </a:r>
            <a:endParaRPr lang="es-AR" sz="2000" b="1" dirty="0">
              <a:solidFill>
                <a:schemeClr val="tx2">
                  <a:lumMod val="9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s-AR" sz="2000" b="1" dirty="0">
                <a:solidFill>
                  <a:schemeClr val="tx2">
                    <a:lumMod val="90000"/>
                  </a:schemeClr>
                </a:solidFill>
              </a:rPr>
              <a:t>Londres. Teatro </a:t>
            </a:r>
            <a:r>
              <a:rPr lang="es-AR" sz="2000" b="1" dirty="0" smtClean="0">
                <a:solidFill>
                  <a:schemeClr val="tx2">
                    <a:lumMod val="90000"/>
                  </a:schemeClr>
                </a:solidFill>
              </a:rPr>
              <a:t>Independiente</a:t>
            </a:r>
            <a:r>
              <a:rPr lang="es-AR" sz="2000" b="1" dirty="0">
                <a:solidFill>
                  <a:schemeClr val="tx2">
                    <a:lumMod val="90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AR" sz="2000" b="1" dirty="0">
                <a:solidFill>
                  <a:schemeClr val="tx2">
                    <a:lumMod val="90000"/>
                  </a:schemeClr>
                </a:solidFill>
              </a:rPr>
              <a:t>Inicia la era del director</a:t>
            </a:r>
          </a:p>
          <a:p>
            <a:pPr>
              <a:lnSpc>
                <a:spcPct val="150000"/>
              </a:lnSpc>
            </a:pPr>
            <a:r>
              <a:rPr lang="es-AR" sz="2000" b="1" dirty="0">
                <a:solidFill>
                  <a:schemeClr val="tx2">
                    <a:lumMod val="90000"/>
                  </a:schemeClr>
                </a:solidFill>
              </a:rPr>
              <a:t>Postergación de los divos</a:t>
            </a:r>
            <a:endParaRPr lang="es-ES" sz="2000" b="1" dirty="0">
              <a:solidFill>
                <a:schemeClr val="tx2">
                  <a:lumMod val="90000"/>
                </a:schemeClr>
              </a:solidFill>
            </a:endParaRPr>
          </a:p>
          <a:p>
            <a:endParaRPr lang="es-ES" sz="2000" dirty="0"/>
          </a:p>
        </p:txBody>
      </p:sp>
      <p:pic>
        <p:nvPicPr>
          <p:cNvPr id="8" name="7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097" y="1600200"/>
            <a:ext cx="3348806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2114</TotalTime>
  <Words>400</Words>
  <Application>Microsoft Office PowerPoint</Application>
  <PresentationFormat>Presentación en pantalla (4:3)</PresentationFormat>
  <Paragraphs>86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Wingdings</vt:lpstr>
      <vt:lpstr>Wingdings 2</vt:lpstr>
      <vt:lpstr>Wingdings 3</vt:lpstr>
      <vt:lpstr>Vértice</vt:lpstr>
      <vt:lpstr>Realismo</vt:lpstr>
      <vt:lpstr>Dramaturgia</vt:lpstr>
      <vt:lpstr>Dramaturgia</vt:lpstr>
      <vt:lpstr>Antecedentes</vt:lpstr>
      <vt:lpstr>Puesta en escena</vt:lpstr>
      <vt:lpstr>Puesta en escena</vt:lpstr>
      <vt:lpstr>Teatro Libre</vt:lpstr>
      <vt:lpstr>Influencia de Antoine</vt:lpstr>
      <vt:lpstr>Influencia de Antoine</vt:lpstr>
      <vt:lpstr>Actuación</vt:lpstr>
      <vt:lpstr>Naturalismo</vt:lpstr>
      <vt:lpstr>Dramaturgia</vt:lpstr>
      <vt:lpstr>Dramaturgia</vt:lpstr>
      <vt:lpstr>COMPARANDO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Realismo</dc:title>
  <dc:creator>Valued Acer Customer</dc:creator>
  <cp:lastModifiedBy>Gabriela</cp:lastModifiedBy>
  <cp:revision>36</cp:revision>
  <dcterms:created xsi:type="dcterms:W3CDTF">2010-08-29T18:06:36Z</dcterms:created>
  <dcterms:modified xsi:type="dcterms:W3CDTF">2020-10-10T22:42:31Z</dcterms:modified>
</cp:coreProperties>
</file>