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s/slide79.xml" ContentType="application/vnd.openxmlformats-officedocument.presentationml.slide+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68.xml" ContentType="application/vnd.openxmlformats-officedocument.presentationml.slide+xml"/>
  <Override PartName="/ppt/slides/slide77.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s/slide80.xml" ContentType="application/vnd.openxmlformats-officedocument.presentationml.slide+xml"/>
  <Override PartName="/ppt/slides/slide82.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Default Extension="rels" ContentType="application/vnd.openxmlformats-package.relationship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6" r:id="rId1"/>
  </p:sldMasterIdLst>
  <p:notesMasterIdLst>
    <p:notesMasterId r:id="rId88"/>
  </p:notesMasterIdLst>
  <p:sldIdLst>
    <p:sldId id="256" r:id="rId2"/>
    <p:sldId id="257" r:id="rId3"/>
    <p:sldId id="258" r:id="rId4"/>
    <p:sldId id="260" r:id="rId5"/>
    <p:sldId id="261" r:id="rId6"/>
    <p:sldId id="262" r:id="rId7"/>
    <p:sldId id="263" r:id="rId8"/>
    <p:sldId id="264" r:id="rId9"/>
    <p:sldId id="265" r:id="rId10"/>
    <p:sldId id="266" r:id="rId11"/>
    <p:sldId id="268" r:id="rId12"/>
    <p:sldId id="269" r:id="rId13"/>
    <p:sldId id="271" r:id="rId14"/>
    <p:sldId id="272" r:id="rId15"/>
    <p:sldId id="273" r:id="rId16"/>
    <p:sldId id="274" r:id="rId17"/>
    <p:sldId id="275" r:id="rId18"/>
    <p:sldId id="276" r:id="rId19"/>
    <p:sldId id="308" r:id="rId20"/>
    <p:sldId id="309" r:id="rId21"/>
    <p:sldId id="310" r:id="rId22"/>
    <p:sldId id="311" r:id="rId23"/>
    <p:sldId id="312" r:id="rId24"/>
    <p:sldId id="313" r:id="rId25"/>
    <p:sldId id="347" r:id="rId26"/>
    <p:sldId id="348" r:id="rId27"/>
    <p:sldId id="346" r:id="rId28"/>
    <p:sldId id="314" r:id="rId29"/>
    <p:sldId id="321" r:id="rId30"/>
    <p:sldId id="322" r:id="rId31"/>
    <p:sldId id="323" r:id="rId32"/>
    <p:sldId id="324" r:id="rId33"/>
    <p:sldId id="325" r:id="rId34"/>
    <p:sldId id="326" r:id="rId35"/>
    <p:sldId id="315" r:id="rId36"/>
    <p:sldId id="316" r:id="rId37"/>
    <p:sldId id="317" r:id="rId38"/>
    <p:sldId id="318" r:id="rId39"/>
    <p:sldId id="319" r:id="rId40"/>
    <p:sldId id="349" r:id="rId41"/>
    <p:sldId id="332" r:id="rId42"/>
    <p:sldId id="333" r:id="rId43"/>
    <p:sldId id="335" r:id="rId44"/>
    <p:sldId id="336" r:id="rId45"/>
    <p:sldId id="337" r:id="rId46"/>
    <p:sldId id="338" r:id="rId47"/>
    <p:sldId id="259" r:id="rId48"/>
    <p:sldId id="277" r:id="rId49"/>
    <p:sldId id="278" r:id="rId50"/>
    <p:sldId id="341" r:id="rId51"/>
    <p:sldId id="342" r:id="rId52"/>
    <p:sldId id="343" r:id="rId53"/>
    <p:sldId id="344" r:id="rId54"/>
    <p:sldId id="345" r:id="rId55"/>
    <p:sldId id="279" r:id="rId56"/>
    <p:sldId id="280" r:id="rId57"/>
    <p:sldId id="282" r:id="rId58"/>
    <p:sldId id="283" r:id="rId59"/>
    <p:sldId id="284" r:id="rId60"/>
    <p:sldId id="328" r:id="rId61"/>
    <p:sldId id="329" r:id="rId62"/>
    <p:sldId id="330" r:id="rId63"/>
    <p:sldId id="331" r:id="rId64"/>
    <p:sldId id="327" r:id="rId65"/>
    <p:sldId id="285" r:id="rId66"/>
    <p:sldId id="286" r:id="rId67"/>
    <p:sldId id="287" r:id="rId68"/>
    <p:sldId id="288" r:id="rId69"/>
    <p:sldId id="289" r:id="rId70"/>
    <p:sldId id="290" r:id="rId71"/>
    <p:sldId id="291" r:id="rId72"/>
    <p:sldId id="292" r:id="rId73"/>
    <p:sldId id="293" r:id="rId74"/>
    <p:sldId id="294" r:id="rId75"/>
    <p:sldId id="295" r:id="rId76"/>
    <p:sldId id="296" r:id="rId77"/>
    <p:sldId id="297" r:id="rId78"/>
    <p:sldId id="298" r:id="rId79"/>
    <p:sldId id="299" r:id="rId80"/>
    <p:sldId id="300" r:id="rId81"/>
    <p:sldId id="301" r:id="rId82"/>
    <p:sldId id="302" r:id="rId83"/>
    <p:sldId id="303" r:id="rId84"/>
    <p:sldId id="304" r:id="rId85"/>
    <p:sldId id="305" r:id="rId86"/>
    <p:sldId id="306" r:id="rId87"/>
  </p:sldIdLst>
  <p:sldSz cx="9144000" cy="6858000" type="screen4x3"/>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99"/>
    <a:srgbClr val="D22C97"/>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88" autoAdjust="0"/>
    <p:restoredTop sz="94624" autoAdjust="0"/>
  </p:normalViewPr>
  <p:slideViewPr>
    <p:cSldViewPr>
      <p:cViewPr varScale="1">
        <p:scale>
          <a:sx n="65" d="100"/>
          <a:sy n="65" d="100"/>
        </p:scale>
        <p:origin x="-1452" y="-10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notesMaster" Target="notesMasters/notesMaster1.xml"/><Relationship Id="rId9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ES_tradnl" dirty="0"/>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89BDEB0-77B8-40A8-B954-29486017DB59}" type="datetimeFigureOut">
              <a:rPr lang="es-ES_tradnl" smtClean="0"/>
              <a:pPr/>
              <a:t>11/05/2020</a:t>
            </a:fld>
            <a:endParaRPr lang="es-ES_tradnl" dirty="0"/>
          </a:p>
        </p:txBody>
      </p:sp>
      <p:sp>
        <p:nvSpPr>
          <p:cNvPr id="4" name="3 Marcador de imagen de diapositiva"/>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ES_tradnl" dirty="0"/>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ES_tradnl" dirty="0"/>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1184237-43E1-4FC7-8455-32842EFBD2B2}" type="slidenum">
              <a:rPr lang="es-ES_tradnl" smtClean="0"/>
              <a:pPr/>
              <a:t>‹Nº›</a:t>
            </a:fld>
            <a:endParaRPr lang="es-ES_tradnl" dirty="0"/>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_tradnl" dirty="0"/>
          </a:p>
        </p:txBody>
      </p:sp>
      <p:sp>
        <p:nvSpPr>
          <p:cNvPr id="4" name="3 Marcador de número de diapositiva"/>
          <p:cNvSpPr>
            <a:spLocks noGrp="1"/>
          </p:cNvSpPr>
          <p:nvPr>
            <p:ph type="sldNum" sz="quarter" idx="10"/>
          </p:nvPr>
        </p:nvSpPr>
        <p:spPr/>
        <p:txBody>
          <a:bodyPr/>
          <a:lstStyle/>
          <a:p>
            <a:fld id="{81184237-43E1-4FC7-8455-32842EFBD2B2}" type="slidenum">
              <a:rPr lang="es-ES_tradnl" smtClean="0"/>
              <a:pPr/>
              <a:t>13</a:t>
            </a:fld>
            <a:endParaRPr lang="es-ES_tradnl"/>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s-ES_tradnl"/>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s-ES_tradnl"/>
          </a:p>
        </p:txBody>
      </p:sp>
      <p:sp>
        <p:nvSpPr>
          <p:cNvPr id="4" name="3 Marcador de fecha"/>
          <p:cNvSpPr>
            <a:spLocks noGrp="1"/>
          </p:cNvSpPr>
          <p:nvPr>
            <p:ph type="dt" sz="half" idx="10"/>
          </p:nvPr>
        </p:nvSpPr>
        <p:spPr/>
        <p:txBody>
          <a:bodyPr/>
          <a:lstStyle/>
          <a:p>
            <a:fld id="{F0BE1EE6-AD51-41AD-A784-E2D4E918C584}" type="datetimeFigureOut">
              <a:rPr lang="es-ES_tradnl" smtClean="0"/>
              <a:pPr/>
              <a:t>11/05/2020</a:t>
            </a:fld>
            <a:endParaRPr lang="es-ES_tradnl" dirty="0"/>
          </a:p>
        </p:txBody>
      </p:sp>
      <p:sp>
        <p:nvSpPr>
          <p:cNvPr id="5" name="4 Marcador de pie de página"/>
          <p:cNvSpPr>
            <a:spLocks noGrp="1"/>
          </p:cNvSpPr>
          <p:nvPr>
            <p:ph type="ftr" sz="quarter" idx="11"/>
          </p:nvPr>
        </p:nvSpPr>
        <p:spPr/>
        <p:txBody>
          <a:bodyPr/>
          <a:lstStyle/>
          <a:p>
            <a:endParaRPr lang="es-ES_tradnl" dirty="0"/>
          </a:p>
        </p:txBody>
      </p:sp>
      <p:sp>
        <p:nvSpPr>
          <p:cNvPr id="6" name="5 Marcador de número de diapositiva"/>
          <p:cNvSpPr>
            <a:spLocks noGrp="1"/>
          </p:cNvSpPr>
          <p:nvPr>
            <p:ph type="sldNum" sz="quarter" idx="12"/>
          </p:nvPr>
        </p:nvSpPr>
        <p:spPr/>
        <p:txBody>
          <a:bodyPr/>
          <a:lstStyle/>
          <a:p>
            <a:fld id="{1F932D43-6FE4-4128-9228-1C51B399920F}" type="slidenum">
              <a:rPr lang="es-ES_tradnl" smtClean="0"/>
              <a:pPr/>
              <a:t>‹Nº›</a:t>
            </a:fld>
            <a:endParaRPr lang="es-ES_tradnl"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_tradnl"/>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4" name="3 Marcador de fecha"/>
          <p:cNvSpPr>
            <a:spLocks noGrp="1"/>
          </p:cNvSpPr>
          <p:nvPr>
            <p:ph type="dt" sz="half" idx="10"/>
          </p:nvPr>
        </p:nvSpPr>
        <p:spPr/>
        <p:txBody>
          <a:bodyPr/>
          <a:lstStyle/>
          <a:p>
            <a:fld id="{F0BE1EE6-AD51-41AD-A784-E2D4E918C584}" type="datetimeFigureOut">
              <a:rPr lang="es-ES_tradnl" smtClean="0"/>
              <a:pPr/>
              <a:t>11/05/2020</a:t>
            </a:fld>
            <a:endParaRPr lang="es-ES_tradnl" dirty="0"/>
          </a:p>
        </p:txBody>
      </p:sp>
      <p:sp>
        <p:nvSpPr>
          <p:cNvPr id="5" name="4 Marcador de pie de página"/>
          <p:cNvSpPr>
            <a:spLocks noGrp="1"/>
          </p:cNvSpPr>
          <p:nvPr>
            <p:ph type="ftr" sz="quarter" idx="11"/>
          </p:nvPr>
        </p:nvSpPr>
        <p:spPr/>
        <p:txBody>
          <a:bodyPr/>
          <a:lstStyle/>
          <a:p>
            <a:endParaRPr lang="es-ES_tradnl" dirty="0"/>
          </a:p>
        </p:txBody>
      </p:sp>
      <p:sp>
        <p:nvSpPr>
          <p:cNvPr id="6" name="5 Marcador de número de diapositiva"/>
          <p:cNvSpPr>
            <a:spLocks noGrp="1"/>
          </p:cNvSpPr>
          <p:nvPr>
            <p:ph type="sldNum" sz="quarter" idx="12"/>
          </p:nvPr>
        </p:nvSpPr>
        <p:spPr/>
        <p:txBody>
          <a:bodyPr/>
          <a:lstStyle/>
          <a:p>
            <a:fld id="{1F932D43-6FE4-4128-9228-1C51B399920F}" type="slidenum">
              <a:rPr lang="es-ES_tradnl" smtClean="0"/>
              <a:pPr/>
              <a:t>‹Nº›</a:t>
            </a:fld>
            <a:endParaRPr lang="es-ES_tradnl"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es-ES_tradnl"/>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4" name="3 Marcador de fecha"/>
          <p:cNvSpPr>
            <a:spLocks noGrp="1"/>
          </p:cNvSpPr>
          <p:nvPr>
            <p:ph type="dt" sz="half" idx="10"/>
          </p:nvPr>
        </p:nvSpPr>
        <p:spPr/>
        <p:txBody>
          <a:bodyPr/>
          <a:lstStyle/>
          <a:p>
            <a:fld id="{F0BE1EE6-AD51-41AD-A784-E2D4E918C584}" type="datetimeFigureOut">
              <a:rPr lang="es-ES_tradnl" smtClean="0"/>
              <a:pPr/>
              <a:t>11/05/2020</a:t>
            </a:fld>
            <a:endParaRPr lang="es-ES_tradnl" dirty="0"/>
          </a:p>
        </p:txBody>
      </p:sp>
      <p:sp>
        <p:nvSpPr>
          <p:cNvPr id="5" name="4 Marcador de pie de página"/>
          <p:cNvSpPr>
            <a:spLocks noGrp="1"/>
          </p:cNvSpPr>
          <p:nvPr>
            <p:ph type="ftr" sz="quarter" idx="11"/>
          </p:nvPr>
        </p:nvSpPr>
        <p:spPr/>
        <p:txBody>
          <a:bodyPr/>
          <a:lstStyle/>
          <a:p>
            <a:endParaRPr lang="es-ES_tradnl" dirty="0"/>
          </a:p>
        </p:txBody>
      </p:sp>
      <p:sp>
        <p:nvSpPr>
          <p:cNvPr id="6" name="5 Marcador de número de diapositiva"/>
          <p:cNvSpPr>
            <a:spLocks noGrp="1"/>
          </p:cNvSpPr>
          <p:nvPr>
            <p:ph type="sldNum" sz="quarter" idx="12"/>
          </p:nvPr>
        </p:nvSpPr>
        <p:spPr/>
        <p:txBody>
          <a:bodyPr/>
          <a:lstStyle/>
          <a:p>
            <a:fld id="{1F932D43-6FE4-4128-9228-1C51B399920F}" type="slidenum">
              <a:rPr lang="es-ES_tradnl" smtClean="0"/>
              <a:pPr/>
              <a:t>‹Nº›</a:t>
            </a:fld>
            <a:endParaRPr lang="es-ES_tradnl"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_tradnl"/>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4" name="3 Marcador de fecha"/>
          <p:cNvSpPr>
            <a:spLocks noGrp="1"/>
          </p:cNvSpPr>
          <p:nvPr>
            <p:ph type="dt" sz="half" idx="10"/>
          </p:nvPr>
        </p:nvSpPr>
        <p:spPr/>
        <p:txBody>
          <a:bodyPr/>
          <a:lstStyle/>
          <a:p>
            <a:fld id="{F0BE1EE6-AD51-41AD-A784-E2D4E918C584}" type="datetimeFigureOut">
              <a:rPr lang="es-ES_tradnl" smtClean="0"/>
              <a:pPr/>
              <a:t>11/05/2020</a:t>
            </a:fld>
            <a:endParaRPr lang="es-ES_tradnl" dirty="0"/>
          </a:p>
        </p:txBody>
      </p:sp>
      <p:sp>
        <p:nvSpPr>
          <p:cNvPr id="5" name="4 Marcador de pie de página"/>
          <p:cNvSpPr>
            <a:spLocks noGrp="1"/>
          </p:cNvSpPr>
          <p:nvPr>
            <p:ph type="ftr" sz="quarter" idx="11"/>
          </p:nvPr>
        </p:nvSpPr>
        <p:spPr/>
        <p:txBody>
          <a:bodyPr/>
          <a:lstStyle/>
          <a:p>
            <a:endParaRPr lang="es-ES_tradnl" dirty="0"/>
          </a:p>
        </p:txBody>
      </p:sp>
      <p:sp>
        <p:nvSpPr>
          <p:cNvPr id="6" name="5 Marcador de número de diapositiva"/>
          <p:cNvSpPr>
            <a:spLocks noGrp="1"/>
          </p:cNvSpPr>
          <p:nvPr>
            <p:ph type="sldNum" sz="quarter" idx="12"/>
          </p:nvPr>
        </p:nvSpPr>
        <p:spPr/>
        <p:txBody>
          <a:bodyPr/>
          <a:lstStyle/>
          <a:p>
            <a:fld id="{1F932D43-6FE4-4128-9228-1C51B399920F}" type="slidenum">
              <a:rPr lang="es-ES_tradnl" smtClean="0"/>
              <a:pPr/>
              <a:t>‹Nº›</a:t>
            </a:fld>
            <a:endParaRPr lang="es-ES_tradnl"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ES_tradnl"/>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p>
            <a:fld id="{F0BE1EE6-AD51-41AD-A784-E2D4E918C584}" type="datetimeFigureOut">
              <a:rPr lang="es-ES_tradnl" smtClean="0"/>
              <a:pPr/>
              <a:t>11/05/2020</a:t>
            </a:fld>
            <a:endParaRPr lang="es-ES_tradnl" dirty="0"/>
          </a:p>
        </p:txBody>
      </p:sp>
      <p:sp>
        <p:nvSpPr>
          <p:cNvPr id="5" name="4 Marcador de pie de página"/>
          <p:cNvSpPr>
            <a:spLocks noGrp="1"/>
          </p:cNvSpPr>
          <p:nvPr>
            <p:ph type="ftr" sz="quarter" idx="11"/>
          </p:nvPr>
        </p:nvSpPr>
        <p:spPr/>
        <p:txBody>
          <a:bodyPr/>
          <a:lstStyle/>
          <a:p>
            <a:endParaRPr lang="es-ES_tradnl" dirty="0"/>
          </a:p>
        </p:txBody>
      </p:sp>
      <p:sp>
        <p:nvSpPr>
          <p:cNvPr id="6" name="5 Marcador de número de diapositiva"/>
          <p:cNvSpPr>
            <a:spLocks noGrp="1"/>
          </p:cNvSpPr>
          <p:nvPr>
            <p:ph type="sldNum" sz="quarter" idx="12"/>
          </p:nvPr>
        </p:nvSpPr>
        <p:spPr/>
        <p:txBody>
          <a:bodyPr/>
          <a:lstStyle/>
          <a:p>
            <a:fld id="{1F932D43-6FE4-4128-9228-1C51B399920F}" type="slidenum">
              <a:rPr lang="es-ES_tradnl" smtClean="0"/>
              <a:pPr/>
              <a:t>‹Nº›</a:t>
            </a:fld>
            <a:endParaRPr lang="es-ES_tradnl"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_tradnl"/>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5" name="4 Marcador de fecha"/>
          <p:cNvSpPr>
            <a:spLocks noGrp="1"/>
          </p:cNvSpPr>
          <p:nvPr>
            <p:ph type="dt" sz="half" idx="10"/>
          </p:nvPr>
        </p:nvSpPr>
        <p:spPr/>
        <p:txBody>
          <a:bodyPr/>
          <a:lstStyle/>
          <a:p>
            <a:fld id="{F0BE1EE6-AD51-41AD-A784-E2D4E918C584}" type="datetimeFigureOut">
              <a:rPr lang="es-ES_tradnl" smtClean="0"/>
              <a:pPr/>
              <a:t>11/05/2020</a:t>
            </a:fld>
            <a:endParaRPr lang="es-ES_tradnl" dirty="0"/>
          </a:p>
        </p:txBody>
      </p:sp>
      <p:sp>
        <p:nvSpPr>
          <p:cNvPr id="6" name="5 Marcador de pie de página"/>
          <p:cNvSpPr>
            <a:spLocks noGrp="1"/>
          </p:cNvSpPr>
          <p:nvPr>
            <p:ph type="ftr" sz="quarter" idx="11"/>
          </p:nvPr>
        </p:nvSpPr>
        <p:spPr/>
        <p:txBody>
          <a:bodyPr/>
          <a:lstStyle/>
          <a:p>
            <a:endParaRPr lang="es-ES_tradnl" dirty="0"/>
          </a:p>
        </p:txBody>
      </p:sp>
      <p:sp>
        <p:nvSpPr>
          <p:cNvPr id="7" name="6 Marcador de número de diapositiva"/>
          <p:cNvSpPr>
            <a:spLocks noGrp="1"/>
          </p:cNvSpPr>
          <p:nvPr>
            <p:ph type="sldNum" sz="quarter" idx="12"/>
          </p:nvPr>
        </p:nvSpPr>
        <p:spPr/>
        <p:txBody>
          <a:bodyPr/>
          <a:lstStyle/>
          <a:p>
            <a:fld id="{1F932D43-6FE4-4128-9228-1C51B399920F}" type="slidenum">
              <a:rPr lang="es-ES_tradnl" smtClean="0"/>
              <a:pPr/>
              <a:t>‹Nº›</a:t>
            </a:fld>
            <a:endParaRPr lang="es-ES_tradnl"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ES_tradnl"/>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7" name="6 Marcador de fecha"/>
          <p:cNvSpPr>
            <a:spLocks noGrp="1"/>
          </p:cNvSpPr>
          <p:nvPr>
            <p:ph type="dt" sz="half" idx="10"/>
          </p:nvPr>
        </p:nvSpPr>
        <p:spPr/>
        <p:txBody>
          <a:bodyPr/>
          <a:lstStyle/>
          <a:p>
            <a:fld id="{F0BE1EE6-AD51-41AD-A784-E2D4E918C584}" type="datetimeFigureOut">
              <a:rPr lang="es-ES_tradnl" smtClean="0"/>
              <a:pPr/>
              <a:t>11/05/2020</a:t>
            </a:fld>
            <a:endParaRPr lang="es-ES_tradnl" dirty="0"/>
          </a:p>
        </p:txBody>
      </p:sp>
      <p:sp>
        <p:nvSpPr>
          <p:cNvPr id="8" name="7 Marcador de pie de página"/>
          <p:cNvSpPr>
            <a:spLocks noGrp="1"/>
          </p:cNvSpPr>
          <p:nvPr>
            <p:ph type="ftr" sz="quarter" idx="11"/>
          </p:nvPr>
        </p:nvSpPr>
        <p:spPr/>
        <p:txBody>
          <a:bodyPr/>
          <a:lstStyle/>
          <a:p>
            <a:endParaRPr lang="es-ES_tradnl" dirty="0"/>
          </a:p>
        </p:txBody>
      </p:sp>
      <p:sp>
        <p:nvSpPr>
          <p:cNvPr id="9" name="8 Marcador de número de diapositiva"/>
          <p:cNvSpPr>
            <a:spLocks noGrp="1"/>
          </p:cNvSpPr>
          <p:nvPr>
            <p:ph type="sldNum" sz="quarter" idx="12"/>
          </p:nvPr>
        </p:nvSpPr>
        <p:spPr/>
        <p:txBody>
          <a:bodyPr/>
          <a:lstStyle/>
          <a:p>
            <a:fld id="{1F932D43-6FE4-4128-9228-1C51B399920F}" type="slidenum">
              <a:rPr lang="es-ES_tradnl" smtClean="0"/>
              <a:pPr/>
              <a:t>‹Nº›</a:t>
            </a:fld>
            <a:endParaRPr lang="es-ES_tradnl"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_tradnl"/>
          </a:p>
        </p:txBody>
      </p:sp>
      <p:sp>
        <p:nvSpPr>
          <p:cNvPr id="3" name="2 Marcador de fecha"/>
          <p:cNvSpPr>
            <a:spLocks noGrp="1"/>
          </p:cNvSpPr>
          <p:nvPr>
            <p:ph type="dt" sz="half" idx="10"/>
          </p:nvPr>
        </p:nvSpPr>
        <p:spPr/>
        <p:txBody>
          <a:bodyPr/>
          <a:lstStyle/>
          <a:p>
            <a:fld id="{F0BE1EE6-AD51-41AD-A784-E2D4E918C584}" type="datetimeFigureOut">
              <a:rPr lang="es-ES_tradnl" smtClean="0"/>
              <a:pPr/>
              <a:t>11/05/2020</a:t>
            </a:fld>
            <a:endParaRPr lang="es-ES_tradnl" dirty="0"/>
          </a:p>
        </p:txBody>
      </p:sp>
      <p:sp>
        <p:nvSpPr>
          <p:cNvPr id="4" name="3 Marcador de pie de página"/>
          <p:cNvSpPr>
            <a:spLocks noGrp="1"/>
          </p:cNvSpPr>
          <p:nvPr>
            <p:ph type="ftr" sz="quarter" idx="11"/>
          </p:nvPr>
        </p:nvSpPr>
        <p:spPr/>
        <p:txBody>
          <a:bodyPr/>
          <a:lstStyle/>
          <a:p>
            <a:endParaRPr lang="es-ES_tradnl" dirty="0"/>
          </a:p>
        </p:txBody>
      </p:sp>
      <p:sp>
        <p:nvSpPr>
          <p:cNvPr id="5" name="4 Marcador de número de diapositiva"/>
          <p:cNvSpPr>
            <a:spLocks noGrp="1"/>
          </p:cNvSpPr>
          <p:nvPr>
            <p:ph type="sldNum" sz="quarter" idx="12"/>
          </p:nvPr>
        </p:nvSpPr>
        <p:spPr/>
        <p:txBody>
          <a:bodyPr/>
          <a:lstStyle/>
          <a:p>
            <a:fld id="{1F932D43-6FE4-4128-9228-1C51B399920F}" type="slidenum">
              <a:rPr lang="es-ES_tradnl" smtClean="0"/>
              <a:pPr/>
              <a:t>‹Nº›</a:t>
            </a:fld>
            <a:endParaRPr lang="es-ES_tradnl"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F0BE1EE6-AD51-41AD-A784-E2D4E918C584}" type="datetimeFigureOut">
              <a:rPr lang="es-ES_tradnl" smtClean="0"/>
              <a:pPr/>
              <a:t>11/05/2020</a:t>
            </a:fld>
            <a:endParaRPr lang="es-ES_tradnl" dirty="0"/>
          </a:p>
        </p:txBody>
      </p:sp>
      <p:sp>
        <p:nvSpPr>
          <p:cNvPr id="3" name="2 Marcador de pie de página"/>
          <p:cNvSpPr>
            <a:spLocks noGrp="1"/>
          </p:cNvSpPr>
          <p:nvPr>
            <p:ph type="ftr" sz="quarter" idx="11"/>
          </p:nvPr>
        </p:nvSpPr>
        <p:spPr/>
        <p:txBody>
          <a:bodyPr/>
          <a:lstStyle/>
          <a:p>
            <a:endParaRPr lang="es-ES_tradnl" dirty="0"/>
          </a:p>
        </p:txBody>
      </p:sp>
      <p:sp>
        <p:nvSpPr>
          <p:cNvPr id="4" name="3 Marcador de número de diapositiva"/>
          <p:cNvSpPr>
            <a:spLocks noGrp="1"/>
          </p:cNvSpPr>
          <p:nvPr>
            <p:ph type="sldNum" sz="quarter" idx="12"/>
          </p:nvPr>
        </p:nvSpPr>
        <p:spPr/>
        <p:txBody>
          <a:bodyPr/>
          <a:lstStyle/>
          <a:p>
            <a:fld id="{1F932D43-6FE4-4128-9228-1C51B399920F}" type="slidenum">
              <a:rPr lang="es-ES_tradnl" smtClean="0"/>
              <a:pPr/>
              <a:t>‹Nº›</a:t>
            </a:fld>
            <a:endParaRPr lang="es-ES_tradnl"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ES_tradnl"/>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F0BE1EE6-AD51-41AD-A784-E2D4E918C584}" type="datetimeFigureOut">
              <a:rPr lang="es-ES_tradnl" smtClean="0"/>
              <a:pPr/>
              <a:t>11/05/2020</a:t>
            </a:fld>
            <a:endParaRPr lang="es-ES_tradnl" dirty="0"/>
          </a:p>
        </p:txBody>
      </p:sp>
      <p:sp>
        <p:nvSpPr>
          <p:cNvPr id="6" name="5 Marcador de pie de página"/>
          <p:cNvSpPr>
            <a:spLocks noGrp="1"/>
          </p:cNvSpPr>
          <p:nvPr>
            <p:ph type="ftr" sz="quarter" idx="11"/>
          </p:nvPr>
        </p:nvSpPr>
        <p:spPr/>
        <p:txBody>
          <a:bodyPr/>
          <a:lstStyle/>
          <a:p>
            <a:endParaRPr lang="es-ES_tradnl" dirty="0"/>
          </a:p>
        </p:txBody>
      </p:sp>
      <p:sp>
        <p:nvSpPr>
          <p:cNvPr id="7" name="6 Marcador de número de diapositiva"/>
          <p:cNvSpPr>
            <a:spLocks noGrp="1"/>
          </p:cNvSpPr>
          <p:nvPr>
            <p:ph type="sldNum" sz="quarter" idx="12"/>
          </p:nvPr>
        </p:nvSpPr>
        <p:spPr/>
        <p:txBody>
          <a:bodyPr/>
          <a:lstStyle/>
          <a:p>
            <a:fld id="{1F932D43-6FE4-4128-9228-1C51B399920F}" type="slidenum">
              <a:rPr lang="es-ES_tradnl" smtClean="0"/>
              <a:pPr/>
              <a:t>‹Nº›</a:t>
            </a:fld>
            <a:endParaRPr lang="es-ES_tradnl"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ES_tradnl"/>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_tradnl"/>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F0BE1EE6-AD51-41AD-A784-E2D4E918C584}" type="datetimeFigureOut">
              <a:rPr lang="es-ES_tradnl" smtClean="0"/>
              <a:pPr/>
              <a:t>11/05/2020</a:t>
            </a:fld>
            <a:endParaRPr lang="es-ES_tradnl" dirty="0"/>
          </a:p>
        </p:txBody>
      </p:sp>
      <p:sp>
        <p:nvSpPr>
          <p:cNvPr id="6" name="5 Marcador de pie de página"/>
          <p:cNvSpPr>
            <a:spLocks noGrp="1"/>
          </p:cNvSpPr>
          <p:nvPr>
            <p:ph type="ftr" sz="quarter" idx="11"/>
          </p:nvPr>
        </p:nvSpPr>
        <p:spPr/>
        <p:txBody>
          <a:bodyPr/>
          <a:lstStyle/>
          <a:p>
            <a:endParaRPr lang="es-ES_tradnl" dirty="0"/>
          </a:p>
        </p:txBody>
      </p:sp>
      <p:sp>
        <p:nvSpPr>
          <p:cNvPr id="7" name="6 Marcador de número de diapositiva"/>
          <p:cNvSpPr>
            <a:spLocks noGrp="1"/>
          </p:cNvSpPr>
          <p:nvPr>
            <p:ph type="sldNum" sz="quarter" idx="12"/>
          </p:nvPr>
        </p:nvSpPr>
        <p:spPr/>
        <p:txBody>
          <a:bodyPr/>
          <a:lstStyle/>
          <a:p>
            <a:fld id="{1F932D43-6FE4-4128-9228-1C51B399920F}" type="slidenum">
              <a:rPr lang="es-ES_tradnl" smtClean="0"/>
              <a:pPr/>
              <a:t>‹Nº›</a:t>
            </a:fld>
            <a:endParaRPr lang="es-ES_tradnl"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 smtClean="0"/>
              <a:t>Haga clic para modificar el estilo de título del patrón</a:t>
            </a:r>
            <a:endParaRPr lang="es-ES_tradnl"/>
          </a:p>
        </p:txBody>
      </p:sp>
      <p:sp>
        <p:nvSpPr>
          <p:cNvPr id="3" name="2 Marcador de texto"/>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0BE1EE6-AD51-41AD-A784-E2D4E918C584}" type="datetimeFigureOut">
              <a:rPr lang="es-ES_tradnl" smtClean="0"/>
              <a:pPr/>
              <a:t>11/05/2020</a:t>
            </a:fld>
            <a:endParaRPr lang="es-ES_tradnl" dirty="0"/>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_tradnl" dirty="0"/>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F932D43-6FE4-4128-9228-1C51B399920F}" type="slidenum">
              <a:rPr lang="es-ES_tradnl" smtClean="0"/>
              <a:pPr/>
              <a:t>‹Nº›</a:t>
            </a:fld>
            <a:endParaRPr lang="es-ES_tradnl" dirty="0"/>
          </a:p>
        </p:txBody>
      </p:sp>
    </p:spTree>
  </p:cSld>
  <p:clrMap bg1="dk1" tx1="lt1" bg2="dk2" tx2="lt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a:xfrm>
            <a:off x="683568" y="764704"/>
            <a:ext cx="7772400" cy="1470025"/>
          </a:xfrm>
        </p:spPr>
        <p:txBody>
          <a:bodyPr>
            <a:normAutofit/>
          </a:bodyPr>
          <a:lstStyle/>
          <a:p>
            <a:r>
              <a:rPr lang="es-ES_tradnl" b="1" dirty="0" smtClean="0">
                <a:solidFill>
                  <a:schemeClr val="tx1"/>
                </a:solidFill>
              </a:rPr>
              <a:t>NEOCLASICISMO </a:t>
            </a:r>
            <a:br>
              <a:rPr lang="es-ES_tradnl" b="1" dirty="0" smtClean="0">
                <a:solidFill>
                  <a:schemeClr val="tx1"/>
                </a:solidFill>
              </a:rPr>
            </a:br>
            <a:r>
              <a:rPr lang="es-ES_tradnl" b="1" dirty="0" smtClean="0">
                <a:solidFill>
                  <a:schemeClr val="tx1"/>
                </a:solidFill>
              </a:rPr>
              <a:t>LAS ARTES VISUALES</a:t>
            </a:r>
            <a:endParaRPr lang="es-ES_tradnl" b="1" dirty="0">
              <a:solidFill>
                <a:schemeClr val="tx1"/>
              </a:solidFill>
            </a:endParaRPr>
          </a:p>
        </p:txBody>
      </p:sp>
      <p:sp>
        <p:nvSpPr>
          <p:cNvPr id="3" name="2 Subtítulo"/>
          <p:cNvSpPr>
            <a:spLocks noGrp="1"/>
          </p:cNvSpPr>
          <p:nvPr>
            <p:ph type="subTitle" idx="1"/>
          </p:nvPr>
        </p:nvSpPr>
        <p:spPr>
          <a:xfrm>
            <a:off x="1403648" y="2204864"/>
            <a:ext cx="6400800" cy="1752600"/>
          </a:xfrm>
        </p:spPr>
        <p:txBody>
          <a:bodyPr>
            <a:normAutofit fontScale="92500" lnSpcReduction="10000"/>
          </a:bodyPr>
          <a:lstStyle/>
          <a:p>
            <a:endParaRPr lang="es-ES_tradnl" dirty="0" smtClean="0"/>
          </a:p>
          <a:p>
            <a:r>
              <a:rPr lang="es-ES_tradnl" sz="8000" b="1" dirty="0" smtClean="0">
                <a:solidFill>
                  <a:schemeClr val="tx1"/>
                </a:solidFill>
              </a:rPr>
              <a:t>LA PINTURA </a:t>
            </a:r>
            <a:endParaRPr lang="es-ES_tradnl" sz="8000" b="1" dirty="0">
              <a:solidFill>
                <a:schemeClr val="tx1"/>
              </a:solidFill>
            </a:endParaRPr>
          </a:p>
        </p:txBody>
      </p:sp>
      <p:sp>
        <p:nvSpPr>
          <p:cNvPr id="4" name="3 CuadroTexto"/>
          <p:cNvSpPr txBox="1"/>
          <p:nvPr/>
        </p:nvSpPr>
        <p:spPr>
          <a:xfrm>
            <a:off x="2339752" y="4653136"/>
            <a:ext cx="5112568" cy="1754326"/>
          </a:xfrm>
          <a:prstGeom prst="rect">
            <a:avLst/>
          </a:prstGeom>
          <a:noFill/>
        </p:spPr>
        <p:txBody>
          <a:bodyPr wrap="square" rtlCol="0">
            <a:spAutoFit/>
          </a:bodyPr>
          <a:lstStyle/>
          <a:p>
            <a:pPr algn="ctr"/>
            <a:r>
              <a:rPr lang="es-ES_tradnl" dirty="0" smtClean="0"/>
              <a:t>HISTORIA DEL ARTE Y LA ESENOGRAFIA II</a:t>
            </a:r>
          </a:p>
          <a:p>
            <a:pPr algn="ctr"/>
            <a:r>
              <a:rPr lang="es-ES_tradnl" dirty="0" smtClean="0"/>
              <a:t>FACULTAD DE ARTES Y DISEÑO -</a:t>
            </a:r>
            <a:r>
              <a:rPr lang="es-ES_tradnl" dirty="0" err="1" smtClean="0"/>
              <a:t>UNCuyo</a:t>
            </a:r>
            <a:endParaRPr lang="es-ES_tradnl" dirty="0" smtClean="0"/>
          </a:p>
          <a:p>
            <a:pPr algn="ctr"/>
            <a:r>
              <a:rPr lang="es-ES_tradnl" dirty="0" smtClean="0"/>
              <a:t>CARRERA DISEÑO ESCENOGRÁFICO</a:t>
            </a:r>
          </a:p>
          <a:p>
            <a:pPr algn="ctr"/>
            <a:r>
              <a:rPr lang="es-ES_tradnl" dirty="0" smtClean="0"/>
              <a:t>ARTES DEL ESPECTÁCULO </a:t>
            </a:r>
          </a:p>
          <a:p>
            <a:pPr algn="ctr"/>
            <a:r>
              <a:rPr lang="es-ES_tradnl" dirty="0" smtClean="0"/>
              <a:t>PROFESOR TITULAR: ARQ. LUIS ANTONIO GATTÁS</a:t>
            </a:r>
          </a:p>
          <a:p>
            <a:pPr algn="ctr"/>
            <a:r>
              <a:rPr lang="es-ES_tradnl" dirty="0" smtClean="0"/>
              <a:t>AÑO 2020</a:t>
            </a:r>
            <a:endParaRPr lang="es-ES_tradnl"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2 Título"/>
          <p:cNvSpPr>
            <a:spLocks noGrp="1"/>
          </p:cNvSpPr>
          <p:nvPr>
            <p:ph type="title"/>
          </p:nvPr>
        </p:nvSpPr>
        <p:spPr>
          <a:xfrm>
            <a:off x="0" y="0"/>
            <a:ext cx="9144000" cy="548680"/>
          </a:xfrm>
          <a:solidFill>
            <a:srgbClr val="0070C0"/>
          </a:solidFill>
        </p:spPr>
        <p:txBody>
          <a:bodyPr>
            <a:normAutofit fontScale="90000"/>
          </a:bodyPr>
          <a:lstStyle/>
          <a:p>
            <a:r>
              <a:rPr lang="es-ES_tradnl" b="1" dirty="0" smtClean="0">
                <a:solidFill>
                  <a:schemeClr val="bg1"/>
                </a:solidFill>
              </a:rPr>
              <a:t>        LA PINTURA NEOCLASICA</a:t>
            </a:r>
            <a:endParaRPr lang="es-ES_tradnl" b="1" dirty="0">
              <a:solidFill>
                <a:schemeClr val="bg1"/>
              </a:solidFill>
            </a:endParaRPr>
          </a:p>
        </p:txBody>
      </p:sp>
      <p:sp>
        <p:nvSpPr>
          <p:cNvPr id="2" name="1 Marcador de contenido"/>
          <p:cNvSpPr>
            <a:spLocks noGrp="1"/>
          </p:cNvSpPr>
          <p:nvPr>
            <p:ph idx="1"/>
          </p:nvPr>
        </p:nvSpPr>
        <p:spPr>
          <a:xfrm>
            <a:off x="4932040" y="6137920"/>
            <a:ext cx="4211960" cy="720080"/>
          </a:xfrm>
        </p:spPr>
        <p:txBody>
          <a:bodyPr>
            <a:noAutofit/>
          </a:bodyPr>
          <a:lstStyle/>
          <a:p>
            <a:pPr>
              <a:buNone/>
            </a:pPr>
            <a:r>
              <a:rPr lang="es-ES" sz="1800" b="1" dirty="0" smtClean="0"/>
              <a:t>Los </a:t>
            </a:r>
            <a:r>
              <a:rPr lang="es-ES" sz="1800" b="1" dirty="0"/>
              <a:t>desposorios de </a:t>
            </a:r>
            <a:r>
              <a:rPr lang="es-ES" sz="1800" b="1" dirty="0" smtClean="0"/>
              <a:t>Amor </a:t>
            </a:r>
            <a:r>
              <a:rPr lang="es-ES" sz="1800" b="1" dirty="0"/>
              <a:t>y Psique, </a:t>
            </a:r>
            <a:endParaRPr lang="es-ES" sz="1800" b="1" dirty="0" smtClean="0"/>
          </a:p>
          <a:p>
            <a:pPr>
              <a:buNone/>
            </a:pPr>
            <a:r>
              <a:rPr lang="es-ES" sz="1800" b="1" dirty="0" smtClean="0"/>
              <a:t>1808. </a:t>
            </a:r>
            <a:r>
              <a:rPr lang="es-ES" sz="1800" b="1" dirty="0" err="1" smtClean="0"/>
              <a:t>Pelagio</a:t>
            </a:r>
            <a:r>
              <a:rPr lang="es-ES" sz="1800" b="1" dirty="0" smtClean="0"/>
              <a:t> </a:t>
            </a:r>
            <a:r>
              <a:rPr lang="es-ES" sz="1800" b="1" dirty="0" err="1" smtClean="0"/>
              <a:t>Palagi</a:t>
            </a:r>
            <a:r>
              <a:rPr lang="es-ES" sz="1800" b="1" dirty="0" smtClean="0"/>
              <a:t>, </a:t>
            </a:r>
          </a:p>
          <a:p>
            <a:endParaRPr lang="es-ES_tradnl" sz="2400" dirty="0"/>
          </a:p>
        </p:txBody>
      </p:sp>
      <p:pic>
        <p:nvPicPr>
          <p:cNvPr id="4" name="3 Imagen" descr="Pelagio Palagi, Los deposorios de Amor y Psique, 1808.jpg"/>
          <p:cNvPicPr>
            <a:picLocks noChangeAspect="1"/>
          </p:cNvPicPr>
          <p:nvPr/>
        </p:nvPicPr>
        <p:blipFill>
          <a:blip r:embed="rId2" cstate="print"/>
          <a:stretch>
            <a:fillRect/>
          </a:stretch>
        </p:blipFill>
        <p:spPr>
          <a:xfrm>
            <a:off x="4988238" y="548681"/>
            <a:ext cx="4155761" cy="5472607"/>
          </a:xfrm>
          <a:prstGeom prst="rect">
            <a:avLst/>
          </a:prstGeom>
        </p:spPr>
      </p:pic>
      <p:sp>
        <p:nvSpPr>
          <p:cNvPr id="5" name="4 Rectángulo"/>
          <p:cNvSpPr/>
          <p:nvPr/>
        </p:nvSpPr>
        <p:spPr>
          <a:xfrm>
            <a:off x="0" y="476672"/>
            <a:ext cx="5076056" cy="6555641"/>
          </a:xfrm>
          <a:prstGeom prst="rect">
            <a:avLst/>
          </a:prstGeom>
        </p:spPr>
        <p:txBody>
          <a:bodyPr wrap="square">
            <a:spAutoFit/>
          </a:bodyPr>
          <a:lstStyle/>
          <a:p>
            <a:pPr>
              <a:buClr>
                <a:srgbClr val="FF0000"/>
              </a:buClr>
              <a:buFont typeface="Wingdings" pitchFamily="2" charset="2"/>
              <a:buChar char="q"/>
            </a:pPr>
            <a:r>
              <a:rPr lang="es-ES" sz="2000" dirty="0" smtClean="0"/>
              <a:t>Las </a:t>
            </a:r>
            <a:r>
              <a:rPr lang="es-ES" sz="2000" b="1" dirty="0" smtClean="0"/>
              <a:t>composiciones</a:t>
            </a:r>
            <a:r>
              <a:rPr lang="es-ES" sz="2000" dirty="0" smtClean="0"/>
              <a:t> eran concebidas de forma geométrica, equilibrada y estática. </a:t>
            </a:r>
          </a:p>
          <a:p>
            <a:pPr>
              <a:buClr>
                <a:srgbClr val="FF0000"/>
              </a:buClr>
            </a:pPr>
            <a:endParaRPr lang="es-ES" sz="2000" dirty="0" smtClean="0"/>
          </a:p>
          <a:p>
            <a:pPr>
              <a:buClr>
                <a:srgbClr val="FF0000"/>
              </a:buClr>
              <a:buFont typeface="Wingdings" pitchFamily="2" charset="2"/>
              <a:buChar char="q"/>
            </a:pPr>
            <a:r>
              <a:rPr lang="es-ES" sz="2000" dirty="0" smtClean="0"/>
              <a:t>Cuando en un grupo había que establecer una relación de </a:t>
            </a:r>
            <a:r>
              <a:rPr lang="es-ES" sz="2000" b="1" dirty="0" smtClean="0"/>
              <a:t>movimiento</a:t>
            </a:r>
            <a:r>
              <a:rPr lang="es-ES" sz="2000" dirty="0" smtClean="0"/>
              <a:t>,  resultaba </a:t>
            </a:r>
            <a:r>
              <a:rPr lang="es-ES" sz="2000" b="1" dirty="0" smtClean="0"/>
              <a:t>mesurado y con posturas muy estudiadas.</a:t>
            </a:r>
          </a:p>
          <a:p>
            <a:pPr>
              <a:buClr>
                <a:srgbClr val="FF0000"/>
              </a:buClr>
            </a:pPr>
            <a:endParaRPr lang="es-ES" sz="2000" b="1" dirty="0" smtClean="0"/>
          </a:p>
          <a:p>
            <a:pPr>
              <a:buClr>
                <a:srgbClr val="FF0000"/>
              </a:buClr>
              <a:buFont typeface="Wingdings" pitchFamily="2" charset="2"/>
              <a:buChar char="q"/>
            </a:pPr>
            <a:r>
              <a:rPr lang="es-ES" sz="2000" dirty="0" smtClean="0"/>
              <a:t>No hay temas anecdóticos que distraigan del motivo principal. Todo acontece en primer plano trasmitiendo rápidamente y sin duda el mensaje.</a:t>
            </a:r>
          </a:p>
          <a:p>
            <a:pPr>
              <a:buClr>
                <a:srgbClr val="FF0000"/>
              </a:buClr>
            </a:pPr>
            <a:endParaRPr lang="es-ES" sz="2000" dirty="0" smtClean="0"/>
          </a:p>
          <a:p>
            <a:pPr>
              <a:buClr>
                <a:srgbClr val="FF0000"/>
              </a:buClr>
              <a:buFont typeface="Wingdings" pitchFamily="2" charset="2"/>
              <a:buChar char="q"/>
            </a:pPr>
            <a:r>
              <a:rPr lang="es-ES" sz="2000" dirty="0" smtClean="0"/>
              <a:t>La</a:t>
            </a:r>
            <a:r>
              <a:rPr lang="es-ES" sz="2000" b="1" dirty="0" smtClean="0"/>
              <a:t> luz era clara y fría</a:t>
            </a:r>
            <a:r>
              <a:rPr lang="es-ES" sz="2000" dirty="0" smtClean="0"/>
              <a:t>, ya que si se adoptaran tonos dorados se introduciría en la obra una sensualidad que se rechazaba en la estética neoclásica. </a:t>
            </a:r>
          </a:p>
          <a:p>
            <a:pPr>
              <a:buClr>
                <a:srgbClr val="FF0000"/>
              </a:buClr>
              <a:buFont typeface="Wingdings" pitchFamily="2" charset="2"/>
              <a:buChar char="q"/>
            </a:pPr>
            <a:r>
              <a:rPr lang="es-ES" sz="2000" dirty="0" smtClean="0"/>
              <a:t>No se renuncia al claroscuro, que sigue utilizándose por algunos autores, porque la luz intensa dirigida permitía aclarar aún más la prioridad compositiva, dejando en penumbra lo más secundario.</a:t>
            </a:r>
            <a:endParaRPr lang="es-ES" sz="2000"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2 Título"/>
          <p:cNvSpPr>
            <a:spLocks noGrp="1"/>
          </p:cNvSpPr>
          <p:nvPr>
            <p:ph type="title"/>
          </p:nvPr>
        </p:nvSpPr>
        <p:spPr>
          <a:xfrm>
            <a:off x="0" y="0"/>
            <a:ext cx="9144000" cy="692696"/>
          </a:xfrm>
          <a:solidFill>
            <a:srgbClr val="0070C0"/>
          </a:solidFill>
        </p:spPr>
        <p:txBody>
          <a:bodyPr>
            <a:normAutofit fontScale="90000"/>
          </a:bodyPr>
          <a:lstStyle/>
          <a:p>
            <a:r>
              <a:rPr lang="es-ES_tradnl" b="1" dirty="0" smtClean="0">
                <a:solidFill>
                  <a:schemeClr val="bg1"/>
                </a:solidFill>
              </a:rPr>
              <a:t>           LA PINTURA NEOCLASICA</a:t>
            </a:r>
            <a:endParaRPr lang="es-ES_tradnl" b="1" dirty="0">
              <a:solidFill>
                <a:schemeClr val="bg1"/>
              </a:solidFill>
            </a:endParaRPr>
          </a:p>
        </p:txBody>
      </p:sp>
      <p:sp>
        <p:nvSpPr>
          <p:cNvPr id="2" name="1 Marcador de contenido"/>
          <p:cNvSpPr>
            <a:spLocks noGrp="1"/>
          </p:cNvSpPr>
          <p:nvPr>
            <p:ph idx="1"/>
          </p:nvPr>
        </p:nvSpPr>
        <p:spPr>
          <a:xfrm>
            <a:off x="467544" y="692696"/>
            <a:ext cx="8435280" cy="7344816"/>
          </a:xfrm>
        </p:spPr>
        <p:txBody>
          <a:bodyPr>
            <a:noAutofit/>
          </a:bodyPr>
          <a:lstStyle/>
          <a:p>
            <a:r>
              <a:rPr lang="es-ES" sz="2400" b="1" dirty="0"/>
              <a:t>Ribera. Juan Antonio. </a:t>
            </a:r>
            <a:r>
              <a:rPr lang="es-ES" sz="2400" b="1" dirty="0" err="1"/>
              <a:t>Cincinato</a:t>
            </a:r>
            <a:r>
              <a:rPr lang="es-ES" sz="2400" b="1" dirty="0"/>
              <a:t> abandona el arado para dictar leyes a Roma, 1806. Museo del Prado</a:t>
            </a:r>
            <a:r>
              <a:rPr lang="es-ES" sz="2400" b="1" dirty="0" smtClean="0"/>
              <a:t>.</a:t>
            </a:r>
          </a:p>
          <a:p>
            <a:endParaRPr lang="es-ES" sz="2400" dirty="0" smtClean="0"/>
          </a:p>
          <a:p>
            <a:endParaRPr lang="es-ES" sz="2400" dirty="0"/>
          </a:p>
          <a:p>
            <a:endParaRPr lang="es-ES_tradnl" sz="2400" dirty="0"/>
          </a:p>
        </p:txBody>
      </p:sp>
      <p:pic>
        <p:nvPicPr>
          <p:cNvPr id="4" name="3 Imagen" descr="Ribera.  Juan Antonio. Cincinato abandona el arado para dictar leyes a Roma, 1806 . Museo del Prado.jpg"/>
          <p:cNvPicPr>
            <a:picLocks noChangeAspect="1"/>
          </p:cNvPicPr>
          <p:nvPr/>
        </p:nvPicPr>
        <p:blipFill>
          <a:blip r:embed="rId2" cstate="print"/>
          <a:stretch>
            <a:fillRect/>
          </a:stretch>
        </p:blipFill>
        <p:spPr>
          <a:xfrm>
            <a:off x="1331640" y="1556792"/>
            <a:ext cx="7157749" cy="5301208"/>
          </a:xfrm>
          <a:prstGeom prst="rect">
            <a:avLst/>
          </a:prstGeom>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2 Título"/>
          <p:cNvSpPr>
            <a:spLocks noGrp="1"/>
          </p:cNvSpPr>
          <p:nvPr>
            <p:ph type="title"/>
          </p:nvPr>
        </p:nvSpPr>
        <p:spPr>
          <a:xfrm>
            <a:off x="0" y="0"/>
            <a:ext cx="9144000" cy="692696"/>
          </a:xfrm>
          <a:solidFill>
            <a:srgbClr val="0070C0"/>
          </a:solidFill>
        </p:spPr>
        <p:txBody>
          <a:bodyPr>
            <a:normAutofit fontScale="90000"/>
          </a:bodyPr>
          <a:lstStyle/>
          <a:p>
            <a:r>
              <a:rPr lang="es-ES_tradnl" b="1" dirty="0" smtClean="0">
                <a:solidFill>
                  <a:schemeClr val="bg1"/>
                </a:solidFill>
              </a:rPr>
              <a:t>           LA PINTURA NEOCLASICA</a:t>
            </a:r>
            <a:endParaRPr lang="es-ES_tradnl" b="1" dirty="0">
              <a:solidFill>
                <a:schemeClr val="bg1"/>
              </a:solidFill>
            </a:endParaRPr>
          </a:p>
        </p:txBody>
      </p:sp>
      <p:sp>
        <p:nvSpPr>
          <p:cNvPr id="2" name="1 Marcador de contenido"/>
          <p:cNvSpPr>
            <a:spLocks noGrp="1"/>
          </p:cNvSpPr>
          <p:nvPr>
            <p:ph idx="1"/>
          </p:nvPr>
        </p:nvSpPr>
        <p:spPr>
          <a:xfrm>
            <a:off x="0" y="692696"/>
            <a:ext cx="9144000" cy="6165304"/>
          </a:xfrm>
          <a:noFill/>
        </p:spPr>
        <p:style>
          <a:lnRef idx="1">
            <a:schemeClr val="accent6"/>
          </a:lnRef>
          <a:fillRef idx="2">
            <a:schemeClr val="accent6"/>
          </a:fillRef>
          <a:effectRef idx="1">
            <a:schemeClr val="accent6"/>
          </a:effectRef>
          <a:fontRef idx="minor">
            <a:schemeClr val="dk1"/>
          </a:fontRef>
        </p:style>
        <p:txBody>
          <a:bodyPr>
            <a:noAutofit/>
          </a:bodyPr>
          <a:lstStyle/>
          <a:p>
            <a:endParaRPr lang="es-ES" sz="2400" dirty="0" smtClean="0">
              <a:solidFill>
                <a:schemeClr val="tx1">
                  <a:lumMod val="95000"/>
                </a:schemeClr>
              </a:solidFill>
            </a:endParaRPr>
          </a:p>
          <a:p>
            <a:pPr>
              <a:buClr>
                <a:srgbClr val="FF0000"/>
              </a:buClr>
              <a:buFont typeface="Wingdings" pitchFamily="2" charset="2"/>
              <a:buChar char="q"/>
            </a:pPr>
            <a:r>
              <a:rPr lang="es-ES" sz="2400" dirty="0">
                <a:solidFill>
                  <a:schemeClr val="tx1">
                    <a:lumMod val="95000"/>
                  </a:schemeClr>
                </a:solidFill>
              </a:rPr>
              <a:t>Técnicamente, la </a:t>
            </a:r>
            <a:r>
              <a:rPr lang="es-ES" sz="2400" b="1" dirty="0">
                <a:solidFill>
                  <a:schemeClr val="tx1">
                    <a:lumMod val="95000"/>
                  </a:schemeClr>
                </a:solidFill>
              </a:rPr>
              <a:t>factura era impecable</a:t>
            </a:r>
            <a:r>
              <a:rPr lang="es-ES" sz="2400" dirty="0">
                <a:solidFill>
                  <a:schemeClr val="tx1">
                    <a:lumMod val="95000"/>
                  </a:schemeClr>
                </a:solidFill>
              </a:rPr>
              <a:t>; es decir, la superficie del cuadro parecía esmaltada porque difícilmente se apreciaban las pinceladas</a:t>
            </a:r>
            <a:r>
              <a:rPr lang="es-ES" sz="2400" dirty="0" smtClean="0">
                <a:solidFill>
                  <a:schemeClr val="tx1">
                    <a:lumMod val="95000"/>
                  </a:schemeClr>
                </a:solidFill>
              </a:rPr>
              <a:t>.</a:t>
            </a:r>
          </a:p>
          <a:p>
            <a:pPr>
              <a:buClr>
                <a:srgbClr val="FF0000"/>
              </a:buClr>
              <a:buFont typeface="Wingdings" pitchFamily="2" charset="2"/>
              <a:buChar char="q"/>
            </a:pPr>
            <a:endParaRPr lang="es-ES" sz="2400" dirty="0">
              <a:solidFill>
                <a:schemeClr val="tx1">
                  <a:lumMod val="95000"/>
                </a:schemeClr>
              </a:solidFill>
            </a:endParaRPr>
          </a:p>
          <a:p>
            <a:pPr>
              <a:buClr>
                <a:srgbClr val="FF0000"/>
              </a:buClr>
              <a:buFont typeface="Wingdings" pitchFamily="2" charset="2"/>
              <a:buChar char="q"/>
            </a:pPr>
            <a:r>
              <a:rPr lang="es-ES" sz="2400" b="1" dirty="0">
                <a:solidFill>
                  <a:schemeClr val="tx1">
                    <a:lumMod val="95000"/>
                  </a:schemeClr>
                </a:solidFill>
              </a:rPr>
              <a:t>Predomina el dibujo</a:t>
            </a:r>
            <a:r>
              <a:rPr lang="es-ES" sz="2400" dirty="0">
                <a:solidFill>
                  <a:schemeClr val="tx1">
                    <a:lumMod val="95000"/>
                  </a:schemeClr>
                </a:solidFill>
              </a:rPr>
              <a:t>, la forma, </a:t>
            </a:r>
            <a:r>
              <a:rPr lang="es-ES" sz="2400" b="1" dirty="0">
                <a:solidFill>
                  <a:schemeClr val="tx1">
                    <a:lumMod val="95000"/>
                  </a:schemeClr>
                </a:solidFill>
              </a:rPr>
              <a:t>sobre el color</a:t>
            </a:r>
            <a:r>
              <a:rPr lang="es-ES" sz="2400" dirty="0">
                <a:solidFill>
                  <a:schemeClr val="tx1">
                    <a:lumMod val="95000"/>
                  </a:schemeClr>
                </a:solidFill>
              </a:rPr>
              <a:t>. Los colores son pálidos, convencionales, y el dibujo es el objetivo prioritario del pintor. Contornos bien definidos, bellas líneas y cuidado del detalle... buscando una semejanza con la escultura. </a:t>
            </a:r>
            <a:endParaRPr lang="es-ES" sz="2400" dirty="0" smtClean="0">
              <a:solidFill>
                <a:schemeClr val="tx1">
                  <a:lumMod val="95000"/>
                </a:schemeClr>
              </a:solidFill>
            </a:endParaRPr>
          </a:p>
          <a:p>
            <a:endParaRPr lang="es-ES" sz="2400" dirty="0">
              <a:solidFill>
                <a:schemeClr val="tx1">
                  <a:lumMod val="95000"/>
                </a:schemeClr>
              </a:solidFill>
            </a:endParaRPr>
          </a:p>
          <a:p>
            <a:pPr algn="ctr"/>
            <a:endParaRPr lang="es-ES" sz="2400" cap="all" dirty="0" smtClean="0">
              <a:solidFill>
                <a:schemeClr val="tx1">
                  <a:lumMod val="95000"/>
                </a:schemeClr>
              </a:solidFill>
            </a:endParaRPr>
          </a:p>
          <a:p>
            <a:pPr algn="ctr"/>
            <a:r>
              <a:rPr lang="es-ES" sz="2400" cap="all" dirty="0" smtClean="0">
                <a:solidFill>
                  <a:schemeClr val="tx1">
                    <a:lumMod val="95000"/>
                  </a:schemeClr>
                </a:solidFill>
              </a:rPr>
              <a:t>Todo </a:t>
            </a:r>
            <a:r>
              <a:rPr lang="es-ES" sz="2400" cap="all" dirty="0">
                <a:solidFill>
                  <a:schemeClr val="tx1">
                    <a:lumMod val="95000"/>
                  </a:schemeClr>
                </a:solidFill>
              </a:rPr>
              <a:t>ello daba como resultado una estética distante del </a:t>
            </a:r>
            <a:r>
              <a:rPr lang="es-ES" sz="2400" cap="all" dirty="0" smtClean="0">
                <a:solidFill>
                  <a:schemeClr val="tx1">
                    <a:lumMod val="95000"/>
                  </a:schemeClr>
                </a:solidFill>
              </a:rPr>
              <a:t>espectador</a:t>
            </a:r>
            <a:endParaRPr lang="es-ES" sz="2400" cap="all" dirty="0">
              <a:solidFill>
                <a:schemeClr val="tx1">
                  <a:lumMod val="95000"/>
                </a:schemeClr>
              </a:solidFill>
            </a:endParaRPr>
          </a:p>
          <a:p>
            <a:endParaRPr lang="es-ES" sz="2400" dirty="0"/>
          </a:p>
          <a:p>
            <a:endParaRPr lang="es-ES_tradnl" sz="2400" dirty="0"/>
          </a:p>
        </p:txBody>
      </p:sp>
      <p:sp>
        <p:nvSpPr>
          <p:cNvPr id="5" name="4 Flecha abajo"/>
          <p:cNvSpPr/>
          <p:nvPr/>
        </p:nvSpPr>
        <p:spPr>
          <a:xfrm>
            <a:off x="4283968" y="4509120"/>
            <a:ext cx="504056" cy="648072"/>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2 Título"/>
          <p:cNvSpPr>
            <a:spLocks noGrp="1"/>
          </p:cNvSpPr>
          <p:nvPr>
            <p:ph type="title"/>
          </p:nvPr>
        </p:nvSpPr>
        <p:spPr>
          <a:xfrm>
            <a:off x="0" y="0"/>
            <a:ext cx="9144000" cy="476672"/>
          </a:xfrm>
          <a:solidFill>
            <a:srgbClr val="0070C0"/>
          </a:solidFill>
        </p:spPr>
        <p:txBody>
          <a:bodyPr>
            <a:normAutofit fontScale="90000"/>
          </a:bodyPr>
          <a:lstStyle/>
          <a:p>
            <a:r>
              <a:rPr lang="es-ES_tradnl" b="1" dirty="0" smtClean="0">
                <a:solidFill>
                  <a:schemeClr val="bg1"/>
                </a:solidFill>
              </a:rPr>
              <a:t>           LA PINTURA NEOCLASICA</a:t>
            </a:r>
            <a:endParaRPr lang="es-ES_tradnl" b="1" dirty="0">
              <a:solidFill>
                <a:schemeClr val="bg1"/>
              </a:solidFill>
            </a:endParaRPr>
          </a:p>
        </p:txBody>
      </p:sp>
      <p:sp>
        <p:nvSpPr>
          <p:cNvPr id="2" name="1 Marcador de contenido"/>
          <p:cNvSpPr>
            <a:spLocks noGrp="1"/>
          </p:cNvSpPr>
          <p:nvPr>
            <p:ph idx="1"/>
          </p:nvPr>
        </p:nvSpPr>
        <p:spPr>
          <a:xfrm>
            <a:off x="0" y="476672"/>
            <a:ext cx="4355976" cy="6381328"/>
          </a:xfrm>
          <a:noFill/>
        </p:spPr>
        <p:style>
          <a:lnRef idx="1">
            <a:schemeClr val="accent6"/>
          </a:lnRef>
          <a:fillRef idx="2">
            <a:schemeClr val="accent6"/>
          </a:fillRef>
          <a:effectRef idx="1">
            <a:schemeClr val="accent6"/>
          </a:effectRef>
          <a:fontRef idx="minor">
            <a:schemeClr val="dk1"/>
          </a:fontRef>
        </p:style>
        <p:txBody>
          <a:bodyPr>
            <a:noAutofit/>
          </a:bodyPr>
          <a:lstStyle/>
          <a:p>
            <a:pPr>
              <a:buClr>
                <a:srgbClr val="FF0000"/>
              </a:buClr>
              <a:buNone/>
            </a:pPr>
            <a:r>
              <a:rPr lang="es-ES" sz="2400" dirty="0" smtClean="0">
                <a:solidFill>
                  <a:schemeClr val="tx1">
                    <a:lumMod val="95000"/>
                  </a:schemeClr>
                </a:solidFill>
              </a:rPr>
              <a:t>CARACTERISTICAS TEMATICAS</a:t>
            </a:r>
          </a:p>
          <a:p>
            <a:pPr marL="422275" indent="-11113">
              <a:buClr>
                <a:srgbClr val="FF0000"/>
              </a:buClr>
              <a:buFont typeface="Wingdings" pitchFamily="2" charset="2"/>
              <a:buChar char="q"/>
            </a:pPr>
            <a:r>
              <a:rPr lang="es-ES" sz="1800" dirty="0">
                <a:solidFill>
                  <a:schemeClr val="tx1">
                    <a:lumMod val="95000"/>
                  </a:schemeClr>
                </a:solidFill>
              </a:rPr>
              <a:t>En primer lugar, </a:t>
            </a:r>
            <a:r>
              <a:rPr lang="es-ES" sz="1800" b="1" dirty="0">
                <a:solidFill>
                  <a:schemeClr val="tx1">
                    <a:lumMod val="95000"/>
                  </a:schemeClr>
                </a:solidFill>
              </a:rPr>
              <a:t>la Antigüedad clásica, </a:t>
            </a:r>
            <a:r>
              <a:rPr lang="es-ES" sz="1800" dirty="0">
                <a:solidFill>
                  <a:schemeClr val="tx1">
                    <a:lumMod val="95000"/>
                  </a:schemeClr>
                </a:solidFill>
              </a:rPr>
              <a:t>los </a:t>
            </a:r>
            <a:r>
              <a:rPr lang="es-ES" sz="1800" b="1" dirty="0">
                <a:solidFill>
                  <a:schemeClr val="tx1">
                    <a:lumMod val="95000"/>
                  </a:schemeClr>
                </a:solidFill>
              </a:rPr>
              <a:t>temas de historia y de literatura- mitología</a:t>
            </a:r>
            <a:r>
              <a:rPr lang="es-ES" sz="1800" dirty="0">
                <a:solidFill>
                  <a:schemeClr val="tx1">
                    <a:lumMod val="95000"/>
                  </a:schemeClr>
                </a:solidFill>
              </a:rPr>
              <a:t>.  </a:t>
            </a:r>
            <a:endParaRPr lang="es-ES" sz="1800" dirty="0" smtClean="0">
              <a:solidFill>
                <a:schemeClr val="tx1">
                  <a:lumMod val="95000"/>
                </a:schemeClr>
              </a:solidFill>
            </a:endParaRPr>
          </a:p>
          <a:p>
            <a:pPr marL="422275" indent="-11113">
              <a:buClr>
                <a:srgbClr val="FF0000"/>
              </a:buClr>
              <a:buFont typeface="Wingdings" pitchFamily="2" charset="2"/>
              <a:buChar char="q"/>
            </a:pPr>
            <a:r>
              <a:rPr lang="es-ES" sz="1800" dirty="0" smtClean="0">
                <a:solidFill>
                  <a:schemeClr val="tx1">
                    <a:lumMod val="95000"/>
                  </a:schemeClr>
                </a:solidFill>
              </a:rPr>
              <a:t>Una </a:t>
            </a:r>
            <a:r>
              <a:rPr lang="es-ES" sz="1800" dirty="0">
                <a:solidFill>
                  <a:schemeClr val="tx1">
                    <a:lumMod val="95000"/>
                  </a:schemeClr>
                </a:solidFill>
              </a:rPr>
              <a:t>de las críticas más recurrentes de los filósofos ilustrados era que la visión que se tenía durante el Rococó del mundo clásico giraba en torno a fantasías eróticas y diosas desnudas. Ahora, sin renunciar al desnudo, se pondría en primer lugar la virtud, la moralidad o la heroicidad de la escena. Normalmente el tema escogido era una alegoría para tener en cuenta en el presente, por lo que a la función narrativa del hecho había que añadirle una intención </a:t>
            </a:r>
            <a:r>
              <a:rPr lang="es-ES" sz="1800" dirty="0" smtClean="0">
                <a:solidFill>
                  <a:schemeClr val="tx1">
                    <a:lumMod val="95000"/>
                  </a:schemeClr>
                </a:solidFill>
              </a:rPr>
              <a:t>moralizante.</a:t>
            </a:r>
            <a:endParaRPr lang="es-ES" sz="2400" cap="all" dirty="0" smtClean="0">
              <a:solidFill>
                <a:schemeClr val="tx1">
                  <a:lumMod val="95000"/>
                </a:schemeClr>
              </a:solidFill>
            </a:endParaRPr>
          </a:p>
          <a:p>
            <a:pPr marL="422275" indent="-11113">
              <a:buClr>
                <a:srgbClr val="FF0000"/>
              </a:buClr>
              <a:buFont typeface="Wingdings" pitchFamily="2" charset="2"/>
              <a:buChar char="q"/>
            </a:pPr>
            <a:r>
              <a:rPr lang="es-ES" sz="2400" cap="all" dirty="0" smtClean="0">
                <a:solidFill>
                  <a:schemeClr val="tx1">
                    <a:lumMod val="95000"/>
                  </a:schemeClr>
                </a:solidFill>
              </a:rPr>
              <a:t>Todo </a:t>
            </a:r>
            <a:r>
              <a:rPr lang="es-ES" sz="2400" cap="all" dirty="0">
                <a:solidFill>
                  <a:schemeClr val="tx1">
                    <a:lumMod val="95000"/>
                  </a:schemeClr>
                </a:solidFill>
              </a:rPr>
              <a:t>ello daba como resultado una estética distante del </a:t>
            </a:r>
            <a:r>
              <a:rPr lang="es-ES" sz="2400" cap="all" dirty="0" smtClean="0">
                <a:solidFill>
                  <a:schemeClr val="tx1">
                    <a:lumMod val="95000"/>
                  </a:schemeClr>
                </a:solidFill>
              </a:rPr>
              <a:t>espectador</a:t>
            </a:r>
            <a:endParaRPr lang="es-ES" sz="2400" cap="all" dirty="0">
              <a:solidFill>
                <a:schemeClr val="tx1">
                  <a:lumMod val="95000"/>
                </a:schemeClr>
              </a:solidFill>
            </a:endParaRPr>
          </a:p>
          <a:p>
            <a:endParaRPr lang="es-ES" sz="2400" dirty="0"/>
          </a:p>
          <a:p>
            <a:endParaRPr lang="es-ES_tradnl" sz="2400" dirty="0"/>
          </a:p>
        </p:txBody>
      </p:sp>
      <p:pic>
        <p:nvPicPr>
          <p:cNvPr id="6" name="5 Imagen" descr="Regnault, Jean Baptiste (1754-1829) - 1795 The Genius of France Between Liberty and Death ( Kuntshalle, Hamburg).jpg"/>
          <p:cNvPicPr>
            <a:picLocks noChangeAspect="1"/>
          </p:cNvPicPr>
          <p:nvPr/>
        </p:nvPicPr>
        <p:blipFill>
          <a:blip r:embed="rId3" cstate="print"/>
          <a:stretch>
            <a:fillRect/>
          </a:stretch>
        </p:blipFill>
        <p:spPr>
          <a:xfrm>
            <a:off x="4427477" y="1124744"/>
            <a:ext cx="4716524" cy="5760640"/>
          </a:xfrm>
          <a:prstGeom prst="rect">
            <a:avLst/>
          </a:prstGeom>
        </p:spPr>
      </p:pic>
      <p:sp>
        <p:nvSpPr>
          <p:cNvPr id="7" name="6 Rectángulo"/>
          <p:cNvSpPr/>
          <p:nvPr/>
        </p:nvSpPr>
        <p:spPr>
          <a:xfrm>
            <a:off x="4427984" y="476672"/>
            <a:ext cx="4680520" cy="646331"/>
          </a:xfrm>
          <a:prstGeom prst="rect">
            <a:avLst/>
          </a:prstGeom>
        </p:spPr>
        <p:style>
          <a:lnRef idx="1">
            <a:schemeClr val="accent4"/>
          </a:lnRef>
          <a:fillRef idx="3">
            <a:schemeClr val="accent4"/>
          </a:fillRef>
          <a:effectRef idx="2">
            <a:schemeClr val="accent4"/>
          </a:effectRef>
          <a:fontRef idx="minor">
            <a:schemeClr val="lt1"/>
          </a:fontRef>
        </p:style>
        <p:txBody>
          <a:bodyPr wrap="square">
            <a:spAutoFit/>
          </a:bodyPr>
          <a:lstStyle/>
          <a:p>
            <a:r>
              <a:rPr lang="es-ES" b="1" dirty="0" err="1" smtClean="0"/>
              <a:t>Regnault</a:t>
            </a:r>
            <a:r>
              <a:rPr lang="es-ES" b="1" dirty="0" smtClean="0"/>
              <a:t>, Jean </a:t>
            </a:r>
            <a:r>
              <a:rPr lang="es-ES" b="1" dirty="0" err="1" smtClean="0"/>
              <a:t>Baptiste</a:t>
            </a:r>
            <a:r>
              <a:rPr lang="es-ES" b="1" dirty="0" smtClean="0"/>
              <a:t>. El genio de Francia entre la Libertad y la Muerte, 1795.</a:t>
            </a:r>
            <a:endParaRPr lang="es-ES_tradnl" dirty="0"/>
          </a:p>
        </p:txBody>
      </p:sp>
      <p:sp>
        <p:nvSpPr>
          <p:cNvPr id="5" name="4 Flecha abajo"/>
          <p:cNvSpPr/>
          <p:nvPr/>
        </p:nvSpPr>
        <p:spPr>
          <a:xfrm rot="16200000">
            <a:off x="4139952" y="6281936"/>
            <a:ext cx="504056" cy="648072"/>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2 Título"/>
          <p:cNvSpPr>
            <a:spLocks noGrp="1"/>
          </p:cNvSpPr>
          <p:nvPr>
            <p:ph type="title"/>
          </p:nvPr>
        </p:nvSpPr>
        <p:spPr>
          <a:xfrm>
            <a:off x="0" y="0"/>
            <a:ext cx="9144000" cy="692696"/>
          </a:xfrm>
          <a:solidFill>
            <a:srgbClr val="0070C0"/>
          </a:solidFill>
        </p:spPr>
        <p:txBody>
          <a:bodyPr>
            <a:normAutofit fontScale="90000"/>
          </a:bodyPr>
          <a:lstStyle/>
          <a:p>
            <a:r>
              <a:rPr lang="es-ES_tradnl" b="1" dirty="0" smtClean="0">
                <a:solidFill>
                  <a:schemeClr val="bg1"/>
                </a:solidFill>
              </a:rPr>
              <a:t>           LA PINTURA NEOCLASICA</a:t>
            </a:r>
            <a:endParaRPr lang="es-ES_tradnl" b="1" dirty="0">
              <a:solidFill>
                <a:schemeClr val="bg1"/>
              </a:solidFill>
            </a:endParaRPr>
          </a:p>
        </p:txBody>
      </p:sp>
      <p:sp>
        <p:nvSpPr>
          <p:cNvPr id="2" name="1 Marcador de contenido"/>
          <p:cNvSpPr>
            <a:spLocks noGrp="1"/>
          </p:cNvSpPr>
          <p:nvPr>
            <p:ph idx="1"/>
          </p:nvPr>
        </p:nvSpPr>
        <p:spPr>
          <a:xfrm>
            <a:off x="-108520" y="692696"/>
            <a:ext cx="4536504" cy="6165304"/>
          </a:xfrm>
          <a:noFill/>
        </p:spPr>
        <p:style>
          <a:lnRef idx="1">
            <a:schemeClr val="accent6"/>
          </a:lnRef>
          <a:fillRef idx="2">
            <a:schemeClr val="accent6"/>
          </a:fillRef>
          <a:effectRef idx="1">
            <a:schemeClr val="accent6"/>
          </a:effectRef>
          <a:fontRef idx="minor">
            <a:schemeClr val="dk1"/>
          </a:fontRef>
        </p:style>
        <p:txBody>
          <a:bodyPr>
            <a:noAutofit/>
          </a:bodyPr>
          <a:lstStyle/>
          <a:p>
            <a:endParaRPr lang="es-ES" sz="1800" dirty="0" smtClean="0">
              <a:solidFill>
                <a:schemeClr val="tx1">
                  <a:lumMod val="95000"/>
                </a:schemeClr>
              </a:solidFill>
            </a:endParaRPr>
          </a:p>
          <a:p>
            <a:pPr>
              <a:buClr>
                <a:srgbClr val="FF0000"/>
              </a:buClr>
              <a:buFont typeface="Wingdings" pitchFamily="2" charset="2"/>
              <a:buChar char="q"/>
            </a:pPr>
            <a:r>
              <a:rPr lang="es-ES" sz="2000" dirty="0" smtClean="0">
                <a:solidFill>
                  <a:schemeClr val="tx1">
                    <a:lumMod val="95000"/>
                  </a:schemeClr>
                </a:solidFill>
              </a:rPr>
              <a:t>CARACTERISTICAS TEMATICAS</a:t>
            </a:r>
          </a:p>
          <a:p>
            <a:pPr lvl="1">
              <a:buClr>
                <a:srgbClr val="FF0000"/>
              </a:buClr>
              <a:buFont typeface="Wingdings" pitchFamily="2" charset="2"/>
              <a:buChar char="q"/>
            </a:pPr>
            <a:r>
              <a:rPr lang="es-ES" sz="2000" dirty="0" smtClean="0">
                <a:solidFill>
                  <a:schemeClr val="tx1">
                    <a:lumMod val="95000"/>
                  </a:schemeClr>
                </a:solidFill>
              </a:rPr>
              <a:t>Los </a:t>
            </a:r>
            <a:r>
              <a:rPr lang="es-ES" sz="2000" dirty="0">
                <a:solidFill>
                  <a:schemeClr val="tx1">
                    <a:lumMod val="95000"/>
                  </a:schemeClr>
                </a:solidFill>
              </a:rPr>
              <a:t>dioses mitológicos ahora son virtuosos </a:t>
            </a:r>
            <a:r>
              <a:rPr lang="es-ES" sz="2000" dirty="0" smtClean="0">
                <a:solidFill>
                  <a:schemeClr val="tx1">
                    <a:lumMod val="95000"/>
                  </a:schemeClr>
                </a:solidFill>
              </a:rPr>
              <a:t>y </a:t>
            </a:r>
            <a:r>
              <a:rPr lang="es-ES" sz="2000" dirty="0">
                <a:solidFill>
                  <a:schemeClr val="tx1">
                    <a:lumMod val="95000"/>
                  </a:schemeClr>
                </a:solidFill>
              </a:rPr>
              <a:t>se alzan imponentes por encima de los mortales. Los héroes aparecen victoriosos en el momento más trascendente de su </a:t>
            </a:r>
            <a:r>
              <a:rPr lang="es-ES" sz="2000" dirty="0" smtClean="0">
                <a:solidFill>
                  <a:schemeClr val="tx1">
                    <a:lumMod val="95000"/>
                  </a:schemeClr>
                </a:solidFill>
              </a:rPr>
              <a:t>hazaña.</a:t>
            </a:r>
          </a:p>
          <a:p>
            <a:pPr lvl="1">
              <a:buClr>
                <a:srgbClr val="FF0000"/>
              </a:buClr>
              <a:buFont typeface="Wingdings" pitchFamily="2" charset="2"/>
              <a:buChar char="q"/>
            </a:pPr>
            <a:r>
              <a:rPr lang="es-ES" sz="2000" dirty="0" smtClean="0">
                <a:solidFill>
                  <a:schemeClr val="tx1">
                    <a:lumMod val="95000"/>
                  </a:schemeClr>
                </a:solidFill>
              </a:rPr>
              <a:t>Los </a:t>
            </a:r>
            <a:r>
              <a:rPr lang="es-ES" sz="2000" dirty="0">
                <a:solidFill>
                  <a:schemeClr val="tx1">
                    <a:lumMod val="95000"/>
                  </a:schemeClr>
                </a:solidFill>
              </a:rPr>
              <a:t>personajes históricos son ecuánimes, pacientes, sobrios y abnegados. Son ejemplos morales de conducta a seguir como Sócrates, los Horacios o </a:t>
            </a:r>
            <a:r>
              <a:rPr lang="es-ES" sz="2000" dirty="0" err="1">
                <a:solidFill>
                  <a:schemeClr val="tx1">
                    <a:lumMod val="95000"/>
                  </a:schemeClr>
                </a:solidFill>
              </a:rPr>
              <a:t>Cincinato</a:t>
            </a:r>
            <a:r>
              <a:rPr lang="es-ES" sz="2000" dirty="0">
                <a:solidFill>
                  <a:schemeClr val="tx1">
                    <a:lumMod val="95000"/>
                  </a:schemeClr>
                </a:solidFill>
              </a:rPr>
              <a:t>. Son los "nuevos santos y mártires" que ofrecen patrones de vida morales alejados de la corrupción, el lujo, el egoísmo o la lujuria</a:t>
            </a:r>
            <a:r>
              <a:rPr lang="es-ES" sz="2000" dirty="0" smtClean="0">
                <a:solidFill>
                  <a:schemeClr val="tx1">
                    <a:lumMod val="95000"/>
                  </a:schemeClr>
                </a:solidFill>
              </a:rPr>
              <a:t>.</a:t>
            </a:r>
            <a:endParaRPr lang="es-ES" sz="2000" cap="all" dirty="0" smtClean="0">
              <a:solidFill>
                <a:schemeClr val="tx1">
                  <a:lumMod val="95000"/>
                </a:schemeClr>
              </a:solidFill>
            </a:endParaRPr>
          </a:p>
        </p:txBody>
      </p:sp>
      <p:sp>
        <p:nvSpPr>
          <p:cNvPr id="5" name="4 Flecha abajo"/>
          <p:cNvSpPr/>
          <p:nvPr/>
        </p:nvSpPr>
        <p:spPr>
          <a:xfrm rot="16200000">
            <a:off x="-2700808" y="2564904"/>
            <a:ext cx="504056" cy="648072"/>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7" name="6 Rectángulo"/>
          <p:cNvSpPr/>
          <p:nvPr/>
        </p:nvSpPr>
        <p:spPr>
          <a:xfrm>
            <a:off x="4391472" y="692696"/>
            <a:ext cx="4752528" cy="923330"/>
          </a:xfrm>
          <a:prstGeom prst="rect">
            <a:avLst/>
          </a:prstGeom>
          <a:noFill/>
        </p:spPr>
        <p:style>
          <a:lnRef idx="1">
            <a:schemeClr val="accent5"/>
          </a:lnRef>
          <a:fillRef idx="2">
            <a:schemeClr val="accent5"/>
          </a:fillRef>
          <a:effectRef idx="1">
            <a:schemeClr val="accent5"/>
          </a:effectRef>
          <a:fontRef idx="minor">
            <a:schemeClr val="dk1"/>
          </a:fontRef>
        </p:style>
        <p:txBody>
          <a:bodyPr wrap="square">
            <a:spAutoFit/>
          </a:bodyPr>
          <a:lstStyle/>
          <a:p>
            <a:r>
              <a:rPr lang="es-ES" b="1" dirty="0" err="1" smtClean="0">
                <a:solidFill>
                  <a:srgbClr val="FFC000"/>
                </a:solidFill>
              </a:rPr>
              <a:t>Angelika</a:t>
            </a:r>
            <a:r>
              <a:rPr lang="es-ES" b="1" dirty="0" smtClean="0">
                <a:solidFill>
                  <a:srgbClr val="FFC000"/>
                </a:solidFill>
              </a:rPr>
              <a:t> </a:t>
            </a:r>
            <a:r>
              <a:rPr lang="es-ES" b="1" dirty="0" err="1" smtClean="0">
                <a:solidFill>
                  <a:srgbClr val="FFC000"/>
                </a:solidFill>
              </a:rPr>
              <a:t>Kauffmann</a:t>
            </a:r>
            <a:r>
              <a:rPr lang="es-ES" b="1" dirty="0" smtClean="0">
                <a:solidFill>
                  <a:srgbClr val="FFC000"/>
                </a:solidFill>
              </a:rPr>
              <a:t>. </a:t>
            </a:r>
            <a:r>
              <a:rPr lang="es-ES" b="1" dirty="0" err="1" smtClean="0">
                <a:solidFill>
                  <a:srgbClr val="FFC000"/>
                </a:solidFill>
              </a:rPr>
              <a:t>Cornelia</a:t>
            </a:r>
            <a:r>
              <a:rPr lang="es-ES" b="1" dirty="0" smtClean="0">
                <a:solidFill>
                  <a:srgbClr val="FFC000"/>
                </a:solidFill>
              </a:rPr>
              <a:t>, la madre de los </a:t>
            </a:r>
            <a:r>
              <a:rPr lang="es-ES" b="1" dirty="0" err="1" smtClean="0">
                <a:solidFill>
                  <a:srgbClr val="FFC000"/>
                </a:solidFill>
              </a:rPr>
              <a:t>Graco</a:t>
            </a:r>
            <a:r>
              <a:rPr lang="es-ES" b="1" dirty="0" smtClean="0">
                <a:solidFill>
                  <a:srgbClr val="FFC000"/>
                </a:solidFill>
              </a:rPr>
              <a:t>, presenta a sus hijos </a:t>
            </a:r>
            <a:r>
              <a:rPr lang="es-ES" b="1" dirty="0" err="1" smtClean="0">
                <a:solidFill>
                  <a:srgbClr val="FFC000"/>
                </a:solidFill>
              </a:rPr>
              <a:t>comos</a:t>
            </a:r>
            <a:r>
              <a:rPr lang="es-ES" b="1" dirty="0" smtClean="0">
                <a:solidFill>
                  <a:srgbClr val="FFC000"/>
                </a:solidFill>
              </a:rPr>
              <a:t> sus tesoros, 1785. Virginia </a:t>
            </a:r>
            <a:r>
              <a:rPr lang="es-ES" b="1" dirty="0" err="1" smtClean="0">
                <a:solidFill>
                  <a:srgbClr val="FFC000"/>
                </a:solidFill>
              </a:rPr>
              <a:t>Museum</a:t>
            </a:r>
            <a:r>
              <a:rPr lang="es-ES" b="1" dirty="0" smtClean="0">
                <a:solidFill>
                  <a:srgbClr val="FFC000"/>
                </a:solidFill>
              </a:rPr>
              <a:t> of Fine </a:t>
            </a:r>
            <a:r>
              <a:rPr lang="es-ES" b="1" dirty="0" err="1" smtClean="0">
                <a:solidFill>
                  <a:srgbClr val="FFC000"/>
                </a:solidFill>
              </a:rPr>
              <a:t>Arts</a:t>
            </a:r>
            <a:r>
              <a:rPr lang="es-ES" b="1" dirty="0" smtClean="0">
                <a:solidFill>
                  <a:srgbClr val="FFC000"/>
                </a:solidFill>
              </a:rPr>
              <a:t>, Richmond.</a:t>
            </a:r>
            <a:endParaRPr lang="es-ES_tradnl" dirty="0">
              <a:solidFill>
                <a:srgbClr val="FFC000"/>
              </a:solidFill>
            </a:endParaRPr>
          </a:p>
        </p:txBody>
      </p:sp>
      <p:pic>
        <p:nvPicPr>
          <p:cNvPr id="8" name="7 Imagen" descr="Angelika_Kauffmann. Cornelia, la madre de los Graco, presenta a sus hijos comos sus tesoros, 1785.jpg"/>
          <p:cNvPicPr>
            <a:picLocks noChangeAspect="1"/>
          </p:cNvPicPr>
          <p:nvPr/>
        </p:nvPicPr>
        <p:blipFill>
          <a:blip r:embed="rId2" cstate="print"/>
          <a:stretch>
            <a:fillRect/>
          </a:stretch>
        </p:blipFill>
        <p:spPr>
          <a:xfrm>
            <a:off x="4427984" y="2276872"/>
            <a:ext cx="4608512" cy="3686810"/>
          </a:xfrm>
          <a:prstGeom prst="rect">
            <a:avLst/>
          </a:prstGeom>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2 Título"/>
          <p:cNvSpPr>
            <a:spLocks noGrp="1"/>
          </p:cNvSpPr>
          <p:nvPr>
            <p:ph type="title"/>
          </p:nvPr>
        </p:nvSpPr>
        <p:spPr>
          <a:xfrm>
            <a:off x="0" y="0"/>
            <a:ext cx="9144000" cy="692696"/>
          </a:xfrm>
          <a:solidFill>
            <a:srgbClr val="0070C0"/>
          </a:solidFill>
        </p:spPr>
        <p:txBody>
          <a:bodyPr>
            <a:normAutofit fontScale="90000"/>
          </a:bodyPr>
          <a:lstStyle/>
          <a:p>
            <a:r>
              <a:rPr lang="es-ES_tradnl" b="1" dirty="0" smtClean="0">
                <a:solidFill>
                  <a:schemeClr val="bg1"/>
                </a:solidFill>
              </a:rPr>
              <a:t>           LA PINTURA NEOCLASICA</a:t>
            </a:r>
            <a:endParaRPr lang="es-ES_tradnl" b="1" dirty="0">
              <a:solidFill>
                <a:schemeClr val="bg1"/>
              </a:solidFill>
            </a:endParaRPr>
          </a:p>
        </p:txBody>
      </p:sp>
      <p:sp>
        <p:nvSpPr>
          <p:cNvPr id="2" name="1 Marcador de contenido"/>
          <p:cNvSpPr>
            <a:spLocks noGrp="1"/>
          </p:cNvSpPr>
          <p:nvPr>
            <p:ph idx="1"/>
          </p:nvPr>
        </p:nvSpPr>
        <p:spPr>
          <a:xfrm>
            <a:off x="0" y="692696"/>
            <a:ext cx="5220072" cy="5472608"/>
          </a:xfrm>
          <a:noFill/>
        </p:spPr>
        <p:style>
          <a:lnRef idx="1">
            <a:schemeClr val="accent6"/>
          </a:lnRef>
          <a:fillRef idx="2">
            <a:schemeClr val="accent6"/>
          </a:fillRef>
          <a:effectRef idx="1">
            <a:schemeClr val="accent6"/>
          </a:effectRef>
          <a:fontRef idx="minor">
            <a:schemeClr val="dk1"/>
          </a:fontRef>
        </p:style>
        <p:txBody>
          <a:bodyPr>
            <a:noAutofit/>
          </a:bodyPr>
          <a:lstStyle/>
          <a:p>
            <a:endParaRPr lang="es-ES" sz="1800" dirty="0" smtClean="0">
              <a:solidFill>
                <a:schemeClr val="tx1">
                  <a:lumMod val="95000"/>
                </a:schemeClr>
              </a:solidFill>
            </a:endParaRPr>
          </a:p>
          <a:p>
            <a:r>
              <a:rPr lang="es-ES" sz="2800" b="1" u="sng" dirty="0">
                <a:solidFill>
                  <a:schemeClr val="tx1">
                    <a:lumMod val="95000"/>
                  </a:schemeClr>
                </a:solidFill>
              </a:rPr>
              <a:t>Jacques-Louis David</a:t>
            </a:r>
            <a:r>
              <a:rPr lang="es-ES" sz="2800" dirty="0">
                <a:solidFill>
                  <a:schemeClr val="tx1">
                    <a:lumMod val="95000"/>
                  </a:schemeClr>
                </a:solidFill>
              </a:rPr>
              <a:t> o </a:t>
            </a:r>
            <a:r>
              <a:rPr lang="es-ES" sz="2800" b="1" dirty="0">
                <a:solidFill>
                  <a:schemeClr val="tx1">
                    <a:lumMod val="95000"/>
                  </a:schemeClr>
                </a:solidFill>
              </a:rPr>
              <a:t>Ingres</a:t>
            </a:r>
            <a:r>
              <a:rPr lang="es-ES" sz="2800" dirty="0">
                <a:solidFill>
                  <a:schemeClr val="tx1">
                    <a:lumMod val="95000"/>
                  </a:schemeClr>
                </a:solidFill>
              </a:rPr>
              <a:t> hicieron coetáneo el carácter heroico del pasado de Roma con la Revolución francesa. </a:t>
            </a:r>
            <a:endParaRPr lang="es-ES" sz="2800" dirty="0" smtClean="0">
              <a:solidFill>
                <a:schemeClr val="tx1">
                  <a:lumMod val="95000"/>
                </a:schemeClr>
              </a:solidFill>
            </a:endParaRPr>
          </a:p>
          <a:p>
            <a:r>
              <a:rPr lang="es-ES" sz="2800" dirty="0" smtClean="0">
                <a:solidFill>
                  <a:schemeClr val="tx1">
                    <a:lumMod val="95000"/>
                  </a:schemeClr>
                </a:solidFill>
              </a:rPr>
              <a:t>Con </a:t>
            </a:r>
            <a:r>
              <a:rPr lang="es-ES" sz="2800" dirty="0">
                <a:solidFill>
                  <a:schemeClr val="tx1">
                    <a:lumMod val="95000"/>
                  </a:schemeClr>
                </a:solidFill>
              </a:rPr>
              <a:t>Napoleón Bonaparte la pintura se convirtió en un arte al servicio de la propaganda del Imperio y del emperador</a:t>
            </a:r>
            <a:r>
              <a:rPr lang="es-ES" sz="2800" dirty="0" smtClean="0">
                <a:solidFill>
                  <a:schemeClr val="tx1">
                    <a:lumMod val="95000"/>
                  </a:schemeClr>
                </a:solidFill>
              </a:rPr>
              <a:t>.</a:t>
            </a:r>
            <a:endParaRPr lang="es-ES" sz="2800" dirty="0">
              <a:solidFill>
                <a:schemeClr val="tx1">
                  <a:lumMod val="95000"/>
                </a:schemeClr>
              </a:solidFill>
            </a:endParaRPr>
          </a:p>
        </p:txBody>
      </p:sp>
      <p:sp>
        <p:nvSpPr>
          <p:cNvPr id="5" name="4 Flecha abajo"/>
          <p:cNvSpPr/>
          <p:nvPr/>
        </p:nvSpPr>
        <p:spPr>
          <a:xfrm rot="16200000">
            <a:off x="4499992" y="4581128"/>
            <a:ext cx="504056" cy="648072"/>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7" name="6 Rectángulo"/>
          <p:cNvSpPr/>
          <p:nvPr/>
        </p:nvSpPr>
        <p:spPr>
          <a:xfrm>
            <a:off x="0" y="6237312"/>
            <a:ext cx="5292080" cy="646331"/>
          </a:xfrm>
          <a:prstGeom prst="rect">
            <a:avLst/>
          </a:prstGeom>
          <a:noFill/>
        </p:spPr>
        <p:txBody>
          <a:bodyPr wrap="square">
            <a:spAutoFit/>
          </a:bodyPr>
          <a:lstStyle/>
          <a:p>
            <a:r>
              <a:rPr lang="es-ES" b="1" dirty="0" smtClean="0"/>
              <a:t>Ingres, Auguste-Dominique (1780-1867).  </a:t>
            </a:r>
          </a:p>
          <a:p>
            <a:r>
              <a:rPr lang="es-ES" b="1" dirty="0" smtClean="0"/>
              <a:t>Retrato de Napoleón en el trono imperial, 1806 </a:t>
            </a:r>
            <a:endParaRPr lang="es-ES_tradnl" dirty="0"/>
          </a:p>
        </p:txBody>
      </p:sp>
      <p:pic>
        <p:nvPicPr>
          <p:cNvPr id="9" name="8 Imagen" descr="Ingres, Auguste-Dominique (1780-1867) - 1806 Portrait of Napoleon on the Imperial Throne (Mus_e de l'Arm_e, Paris).jpg"/>
          <p:cNvPicPr>
            <a:picLocks noChangeAspect="1"/>
          </p:cNvPicPr>
          <p:nvPr/>
        </p:nvPicPr>
        <p:blipFill>
          <a:blip r:embed="rId2" cstate="print"/>
          <a:stretch>
            <a:fillRect/>
          </a:stretch>
        </p:blipFill>
        <p:spPr>
          <a:xfrm>
            <a:off x="5292080" y="667980"/>
            <a:ext cx="3851920" cy="6190020"/>
          </a:xfrm>
          <a:prstGeom prst="rect">
            <a:avLst/>
          </a:prstGeom>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contenido"/>
          <p:cNvSpPr>
            <a:spLocks noGrp="1"/>
          </p:cNvSpPr>
          <p:nvPr>
            <p:ph idx="1"/>
          </p:nvPr>
        </p:nvSpPr>
        <p:spPr>
          <a:xfrm>
            <a:off x="0" y="836712"/>
            <a:ext cx="5220072" cy="5949280"/>
          </a:xfrm>
          <a:noFill/>
        </p:spPr>
        <p:txBody>
          <a:bodyPr>
            <a:noAutofit/>
          </a:bodyPr>
          <a:lstStyle/>
          <a:p>
            <a:pPr>
              <a:buClr>
                <a:schemeClr val="bg1"/>
              </a:buClr>
              <a:buFont typeface="Wingdings 2" pitchFamily="18" charset="2"/>
              <a:buChar char="¤"/>
            </a:pPr>
            <a:r>
              <a:rPr lang="es-ES" sz="2000" b="1" dirty="0" smtClean="0">
                <a:solidFill>
                  <a:schemeClr val="tx1">
                    <a:lumMod val="95000"/>
                  </a:schemeClr>
                </a:solidFill>
              </a:rPr>
              <a:t>El </a:t>
            </a:r>
            <a:r>
              <a:rPr lang="es-ES" sz="2000" b="1" dirty="0">
                <a:solidFill>
                  <a:schemeClr val="tx1">
                    <a:lumMod val="95000"/>
                  </a:schemeClr>
                </a:solidFill>
              </a:rPr>
              <a:t>segundo género en importancia que se practica es el del retrato</a:t>
            </a:r>
            <a:r>
              <a:rPr lang="es-ES" sz="2000" b="1" dirty="0" smtClean="0">
                <a:solidFill>
                  <a:schemeClr val="tx1">
                    <a:lumMod val="95000"/>
                  </a:schemeClr>
                </a:solidFill>
              </a:rPr>
              <a:t>.</a:t>
            </a:r>
          </a:p>
          <a:p>
            <a:pPr>
              <a:buClr>
                <a:schemeClr val="bg1"/>
              </a:buClr>
              <a:buNone/>
            </a:pPr>
            <a:r>
              <a:rPr lang="es-ES" sz="2000" b="1" dirty="0" smtClean="0">
                <a:solidFill>
                  <a:schemeClr val="tx1">
                    <a:lumMod val="95000"/>
                  </a:schemeClr>
                </a:solidFill>
              </a:rPr>
              <a:t> </a:t>
            </a:r>
          </a:p>
          <a:p>
            <a:pPr>
              <a:buClr>
                <a:schemeClr val="bg1"/>
              </a:buClr>
              <a:buFont typeface="Wingdings 2" pitchFamily="18" charset="2"/>
              <a:buChar char="¤"/>
            </a:pPr>
            <a:r>
              <a:rPr lang="es-ES" sz="2000" b="1" dirty="0" smtClean="0">
                <a:solidFill>
                  <a:schemeClr val="tx1">
                    <a:lumMod val="95000"/>
                  </a:schemeClr>
                </a:solidFill>
              </a:rPr>
              <a:t>Se </a:t>
            </a:r>
            <a:r>
              <a:rPr lang="es-ES" sz="2000" b="1" dirty="0">
                <a:solidFill>
                  <a:schemeClr val="tx1">
                    <a:lumMod val="95000"/>
                  </a:schemeClr>
                </a:solidFill>
              </a:rPr>
              <a:t>busca la captación </a:t>
            </a:r>
            <a:r>
              <a:rPr lang="es-ES" sz="2000" b="1" dirty="0" smtClean="0">
                <a:solidFill>
                  <a:schemeClr val="tx1">
                    <a:lumMod val="95000"/>
                  </a:schemeClr>
                </a:solidFill>
              </a:rPr>
              <a:t>psicológica </a:t>
            </a:r>
            <a:r>
              <a:rPr lang="es-ES" sz="2000" b="1" dirty="0">
                <a:solidFill>
                  <a:schemeClr val="tx1">
                    <a:lumMod val="95000"/>
                  </a:schemeClr>
                </a:solidFill>
              </a:rPr>
              <a:t>del retratado, aunque mostrándole muy </a:t>
            </a:r>
            <a:r>
              <a:rPr lang="es-ES" sz="2000" b="1" dirty="0" smtClean="0">
                <a:solidFill>
                  <a:schemeClr val="tx1">
                    <a:lumMod val="95000"/>
                  </a:schemeClr>
                </a:solidFill>
              </a:rPr>
              <a:t>idealizado.</a:t>
            </a:r>
          </a:p>
          <a:p>
            <a:pPr>
              <a:buClr>
                <a:schemeClr val="bg1"/>
              </a:buClr>
              <a:buFont typeface="Wingdings 2" pitchFamily="18" charset="2"/>
              <a:buChar char="¤"/>
            </a:pPr>
            <a:endParaRPr lang="es-ES" sz="2000" b="1" dirty="0" smtClean="0">
              <a:solidFill>
                <a:schemeClr val="tx1">
                  <a:lumMod val="95000"/>
                </a:schemeClr>
              </a:solidFill>
            </a:endParaRPr>
          </a:p>
          <a:p>
            <a:pPr>
              <a:buClr>
                <a:schemeClr val="bg1"/>
              </a:buClr>
              <a:buFont typeface="Wingdings 2" pitchFamily="18" charset="2"/>
              <a:buChar char="¤"/>
            </a:pPr>
            <a:r>
              <a:rPr lang="es-ES" sz="2000" b="1" dirty="0" smtClean="0">
                <a:solidFill>
                  <a:schemeClr val="tx1">
                    <a:lumMod val="95000"/>
                  </a:schemeClr>
                </a:solidFill>
              </a:rPr>
              <a:t>Poses </a:t>
            </a:r>
            <a:r>
              <a:rPr lang="es-ES" sz="2000" b="1" dirty="0">
                <a:solidFill>
                  <a:schemeClr val="tx1">
                    <a:lumMod val="95000"/>
                  </a:schemeClr>
                </a:solidFill>
              </a:rPr>
              <a:t>y escenarios muy estudiados que pretenden trasmitir elegancia y serenidad. </a:t>
            </a:r>
            <a:endParaRPr lang="es-ES" sz="2000" b="1" dirty="0" smtClean="0">
              <a:solidFill>
                <a:schemeClr val="tx1">
                  <a:lumMod val="95000"/>
                </a:schemeClr>
              </a:solidFill>
            </a:endParaRPr>
          </a:p>
          <a:p>
            <a:pPr>
              <a:buClr>
                <a:schemeClr val="bg1"/>
              </a:buClr>
              <a:buNone/>
            </a:pPr>
            <a:endParaRPr lang="es-ES" sz="2000" b="1" dirty="0" smtClean="0">
              <a:solidFill>
                <a:schemeClr val="tx1">
                  <a:lumMod val="95000"/>
                </a:schemeClr>
              </a:solidFill>
            </a:endParaRPr>
          </a:p>
          <a:p>
            <a:pPr>
              <a:buClr>
                <a:schemeClr val="bg1"/>
              </a:buClr>
              <a:buFont typeface="Wingdings 2" pitchFamily="18" charset="2"/>
              <a:buChar char="¤"/>
            </a:pPr>
            <a:r>
              <a:rPr lang="es-ES" sz="2000" b="1" dirty="0" smtClean="0">
                <a:solidFill>
                  <a:schemeClr val="tx1">
                    <a:lumMod val="95000"/>
                  </a:schemeClr>
                </a:solidFill>
              </a:rPr>
              <a:t>Hay </a:t>
            </a:r>
            <a:r>
              <a:rPr lang="es-ES" sz="2000" b="1" dirty="0">
                <a:solidFill>
                  <a:schemeClr val="tx1">
                    <a:lumMod val="95000"/>
                  </a:schemeClr>
                </a:solidFill>
              </a:rPr>
              <a:t>pintores especializados en esta temática que consiguen un gran éxito social como François Gerard en la Francia del primer tercio de </a:t>
            </a:r>
            <a:r>
              <a:rPr lang="es-ES" sz="2000" b="1" dirty="0" smtClean="0">
                <a:solidFill>
                  <a:schemeClr val="tx1">
                    <a:lumMod val="95000"/>
                  </a:schemeClr>
                </a:solidFill>
              </a:rPr>
              <a:t>siglo.</a:t>
            </a:r>
          </a:p>
          <a:p>
            <a:pPr>
              <a:buClr>
                <a:schemeClr val="bg1"/>
              </a:buClr>
              <a:buFont typeface="Wingdings 2" pitchFamily="18" charset="2"/>
              <a:buChar char="¤"/>
            </a:pPr>
            <a:endParaRPr lang="es-ES" sz="2000" b="1" dirty="0" smtClean="0">
              <a:solidFill>
                <a:schemeClr val="tx1">
                  <a:lumMod val="95000"/>
                </a:schemeClr>
              </a:solidFill>
            </a:endParaRPr>
          </a:p>
          <a:p>
            <a:pPr>
              <a:buClr>
                <a:schemeClr val="bg1"/>
              </a:buClr>
              <a:buFont typeface="Wingdings 2" pitchFamily="18" charset="2"/>
              <a:buChar char="¤"/>
            </a:pPr>
            <a:r>
              <a:rPr lang="es-ES" sz="2000" b="1" dirty="0" smtClean="0">
                <a:solidFill>
                  <a:schemeClr val="tx1">
                    <a:lumMod val="95000"/>
                  </a:schemeClr>
                </a:solidFill>
              </a:rPr>
              <a:t>Estilo lineal pero con una luz teatral</a:t>
            </a:r>
            <a:endParaRPr lang="es-ES" sz="2000" b="1" dirty="0">
              <a:solidFill>
                <a:schemeClr val="tx1">
                  <a:lumMod val="95000"/>
                </a:schemeClr>
              </a:solidFill>
            </a:endParaRPr>
          </a:p>
        </p:txBody>
      </p:sp>
      <p:sp>
        <p:nvSpPr>
          <p:cNvPr id="7" name="6 Rectángulo"/>
          <p:cNvSpPr/>
          <p:nvPr/>
        </p:nvSpPr>
        <p:spPr>
          <a:xfrm>
            <a:off x="0" y="476672"/>
            <a:ext cx="9108504" cy="369332"/>
          </a:xfrm>
          <a:prstGeom prst="rect">
            <a:avLst/>
          </a:prstGeom>
          <a:noFill/>
        </p:spPr>
        <p:txBody>
          <a:bodyPr wrap="square">
            <a:spAutoFit/>
          </a:bodyPr>
          <a:lstStyle/>
          <a:p>
            <a:pPr algn="r"/>
            <a:r>
              <a:rPr lang="es-ES" b="1" dirty="0" smtClean="0">
                <a:solidFill>
                  <a:srgbClr val="FFC000"/>
                </a:solidFill>
              </a:rPr>
              <a:t>Gérard. Retrato de madame </a:t>
            </a:r>
            <a:r>
              <a:rPr lang="es-ES" b="1" dirty="0" err="1" smtClean="0">
                <a:solidFill>
                  <a:srgbClr val="FFC000"/>
                </a:solidFill>
              </a:rPr>
              <a:t>Recamier</a:t>
            </a:r>
            <a:r>
              <a:rPr lang="es-ES" b="1" dirty="0" smtClean="0">
                <a:solidFill>
                  <a:srgbClr val="FFC000"/>
                </a:solidFill>
              </a:rPr>
              <a:t>, 1805</a:t>
            </a:r>
            <a:r>
              <a:rPr lang="es-ES" b="1" dirty="0" smtClean="0"/>
              <a:t>.</a:t>
            </a:r>
            <a:endParaRPr lang="es-ES_tradnl" dirty="0"/>
          </a:p>
        </p:txBody>
      </p:sp>
      <p:pic>
        <p:nvPicPr>
          <p:cNvPr id="8" name="7 Imagen" descr="Gérard. REtrato de juliette Recamier, 1805.jpg"/>
          <p:cNvPicPr>
            <a:picLocks noChangeAspect="1"/>
          </p:cNvPicPr>
          <p:nvPr/>
        </p:nvPicPr>
        <p:blipFill>
          <a:blip r:embed="rId2" cstate="print"/>
          <a:stretch>
            <a:fillRect/>
          </a:stretch>
        </p:blipFill>
        <p:spPr>
          <a:xfrm>
            <a:off x="5222322" y="822997"/>
            <a:ext cx="3960472" cy="6035003"/>
          </a:xfrm>
          <a:prstGeom prst="rect">
            <a:avLst/>
          </a:prstGeom>
        </p:spPr>
      </p:pic>
      <p:sp>
        <p:nvSpPr>
          <p:cNvPr id="9" name="2 Título"/>
          <p:cNvSpPr txBox="1">
            <a:spLocks/>
          </p:cNvSpPr>
          <p:nvPr/>
        </p:nvSpPr>
        <p:spPr>
          <a:xfrm>
            <a:off x="0" y="0"/>
            <a:ext cx="9144000" cy="476672"/>
          </a:xfrm>
          <a:prstGeom prst="rect">
            <a:avLst/>
          </a:prstGeom>
          <a:solidFill>
            <a:srgbClr val="0070C0"/>
          </a:solidFill>
        </p:spPr>
        <p:txBody>
          <a:bodyPr vert="horz" anchor="b" anchorCtr="0">
            <a:normAutofit fontScale="92500" lnSpcReduction="200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s-ES_tradnl" sz="3200" b="1" i="0" u="none" strike="noStrike" kern="1200" cap="none" spc="0" normalizeH="0" baseline="0" noProof="0" dirty="0" smtClean="0">
                <a:ln>
                  <a:noFill/>
                </a:ln>
                <a:solidFill>
                  <a:schemeClr val="bg1"/>
                </a:solidFill>
                <a:effectLst/>
                <a:uLnTx/>
                <a:uFillTx/>
                <a:latin typeface="+mj-lt"/>
                <a:ea typeface="+mj-ea"/>
                <a:cs typeface="+mj-cs"/>
              </a:rPr>
              <a:t>      LA PINTURA NEOCLASICA</a:t>
            </a:r>
            <a:endParaRPr kumimoji="0" lang="es-ES_tradnl" sz="3200" b="1" i="0" u="none" strike="noStrike" kern="1200" cap="none" spc="0" normalizeH="0" baseline="0" noProof="0" dirty="0">
              <a:ln>
                <a:noFill/>
              </a:ln>
              <a:solidFill>
                <a:schemeClr val="bg1"/>
              </a:solidFill>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2 Título"/>
          <p:cNvSpPr>
            <a:spLocks noGrp="1"/>
          </p:cNvSpPr>
          <p:nvPr>
            <p:ph type="title"/>
          </p:nvPr>
        </p:nvSpPr>
        <p:spPr>
          <a:xfrm>
            <a:off x="0" y="0"/>
            <a:ext cx="9144000" cy="692696"/>
          </a:xfrm>
          <a:solidFill>
            <a:srgbClr val="0070C0"/>
          </a:solidFill>
        </p:spPr>
        <p:txBody>
          <a:bodyPr>
            <a:normAutofit fontScale="90000"/>
          </a:bodyPr>
          <a:lstStyle/>
          <a:p>
            <a:r>
              <a:rPr lang="es-ES_tradnl" b="1" dirty="0" smtClean="0">
                <a:solidFill>
                  <a:schemeClr val="bg1"/>
                </a:solidFill>
              </a:rPr>
              <a:t>           LA PINTURA NEOCLASICA</a:t>
            </a:r>
            <a:endParaRPr lang="es-ES_tradnl" b="1" dirty="0">
              <a:solidFill>
                <a:schemeClr val="bg1"/>
              </a:solidFill>
            </a:endParaRPr>
          </a:p>
        </p:txBody>
      </p:sp>
      <p:sp>
        <p:nvSpPr>
          <p:cNvPr id="6" name="5 CuadroTexto"/>
          <p:cNvSpPr txBox="1"/>
          <p:nvPr/>
        </p:nvSpPr>
        <p:spPr>
          <a:xfrm>
            <a:off x="1979712" y="1628800"/>
            <a:ext cx="7164288" cy="1692771"/>
          </a:xfrm>
          <a:prstGeom prst="rect">
            <a:avLst/>
          </a:prstGeom>
          <a:noFill/>
          <a:ln>
            <a:solidFill>
              <a:srgbClr val="0070C0"/>
            </a:solidFill>
          </a:ln>
        </p:spPr>
        <p:txBody>
          <a:bodyPr wrap="square" rtlCol="0">
            <a:spAutoFit/>
          </a:bodyPr>
          <a:lstStyle/>
          <a:p>
            <a:r>
              <a:rPr lang="es-ES" sz="2600" b="1" dirty="0" smtClean="0"/>
              <a:t>Es un género menor que se justifica de forma independiente si es para recrearse en una naturaleza ideal que sirva de fondo a una escena o a una narración</a:t>
            </a:r>
            <a:endParaRPr lang="es-ES_tradnl" sz="2600" b="1" dirty="0"/>
          </a:p>
        </p:txBody>
      </p:sp>
      <p:sp>
        <p:nvSpPr>
          <p:cNvPr id="9" name="8 CuadroTexto"/>
          <p:cNvSpPr txBox="1"/>
          <p:nvPr/>
        </p:nvSpPr>
        <p:spPr>
          <a:xfrm>
            <a:off x="1979712" y="3501008"/>
            <a:ext cx="7164288" cy="1292662"/>
          </a:xfrm>
          <a:prstGeom prst="rect">
            <a:avLst/>
          </a:prstGeom>
          <a:noFill/>
          <a:ln>
            <a:solidFill>
              <a:srgbClr val="0070C0"/>
            </a:solidFill>
          </a:ln>
        </p:spPr>
        <p:txBody>
          <a:bodyPr wrap="square" rtlCol="0">
            <a:spAutoFit/>
          </a:bodyPr>
          <a:lstStyle/>
          <a:p>
            <a:pPr marL="0" lvl="1" algn="just">
              <a:buClr>
                <a:srgbClr val="FF0000"/>
              </a:buClr>
            </a:pPr>
            <a:r>
              <a:rPr lang="es-ES" sz="2600" b="1" dirty="0" smtClean="0"/>
              <a:t>Se pone de moda el paisaje de parajes con restos arqueológico reales  y fingidos que pretender recrear una idílica y melancólica campiña. </a:t>
            </a:r>
          </a:p>
        </p:txBody>
      </p:sp>
      <p:sp>
        <p:nvSpPr>
          <p:cNvPr id="10" name="9 CuadroTexto"/>
          <p:cNvSpPr txBox="1"/>
          <p:nvPr/>
        </p:nvSpPr>
        <p:spPr>
          <a:xfrm>
            <a:off x="0" y="764704"/>
            <a:ext cx="9144000" cy="923330"/>
          </a:xfrm>
          <a:prstGeom prst="rect">
            <a:avLst/>
          </a:prstGeom>
          <a:noFill/>
        </p:spPr>
        <p:txBody>
          <a:bodyPr vert="horz" wrap="square" rtlCol="0">
            <a:spAutoFit/>
          </a:bodyPr>
          <a:lstStyle/>
          <a:p>
            <a:r>
              <a:rPr lang="es-ES_tradnl" sz="5400" b="1" dirty="0" smtClean="0"/>
              <a:t>EL PAISAJE </a:t>
            </a:r>
            <a:endParaRPr lang="es-ES_tradnl" sz="5400" b="1" dirty="0"/>
          </a:p>
        </p:txBody>
      </p:sp>
      <p:sp>
        <p:nvSpPr>
          <p:cNvPr id="11" name="10 CuadroTexto"/>
          <p:cNvSpPr txBox="1"/>
          <p:nvPr/>
        </p:nvSpPr>
        <p:spPr>
          <a:xfrm>
            <a:off x="1979712" y="4976589"/>
            <a:ext cx="7020272" cy="1692771"/>
          </a:xfrm>
          <a:prstGeom prst="rect">
            <a:avLst/>
          </a:prstGeom>
          <a:noFill/>
          <a:ln>
            <a:solidFill>
              <a:srgbClr val="0070C0"/>
            </a:solidFill>
          </a:ln>
        </p:spPr>
        <p:txBody>
          <a:bodyPr wrap="square" rtlCol="0">
            <a:spAutoFit/>
          </a:bodyPr>
          <a:lstStyle/>
          <a:p>
            <a:pPr>
              <a:buClr>
                <a:srgbClr val="FF0000"/>
              </a:buClr>
            </a:pPr>
            <a:r>
              <a:rPr lang="es-ES" sz="2600" b="1" dirty="0" smtClean="0"/>
              <a:t>Vistas de ciudades con recreaciones costumbristas, subgéneros con clientela en la que se especializan algunos pintores italianos y alemanes.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grpId="0" nodeType="clickEffect">
                                  <p:stCondLst>
                                    <p:cond delay="0"/>
                                  </p:stCondLst>
                                  <p:childTnLst>
                                    <p:animRot by="-5400000">
                                      <p:cBhvr>
                                        <p:cTn id="6" dur="2000" fill="hold"/>
                                        <p:tgtEl>
                                          <p:spTgt spid="10"/>
                                        </p:tgtEl>
                                        <p:attrNameLst>
                                          <p:attrName>r</p:attrName>
                                        </p:attrNameLst>
                                      </p:cBhvr>
                                    </p:animRot>
                                  </p:childTnLst>
                                </p:cTn>
                              </p:par>
                            </p:childTnLst>
                          </p:cTn>
                        </p:par>
                      </p:childTnLst>
                    </p:cTn>
                  </p:par>
                  <p:par>
                    <p:cTn id="7" fill="hold">
                      <p:stCondLst>
                        <p:cond delay="indefinite"/>
                      </p:stCondLst>
                      <p:childTnLst>
                        <p:par>
                          <p:cTn id="8" fill="hold">
                            <p:stCondLst>
                              <p:cond delay="0"/>
                            </p:stCondLst>
                            <p:childTnLst>
                              <p:par>
                                <p:cTn id="9" presetID="0" presetClass="path" presetSubtype="0" accel="50000" decel="50000" fill="hold" grpId="1" nodeType="clickEffect">
                                  <p:stCondLst>
                                    <p:cond delay="0"/>
                                  </p:stCondLst>
                                  <p:childTnLst>
                                    <p:animMotion origin="layout" path="M 0 0 L -0.18889 0 " pathEditMode="relative" ptsTypes="AA">
                                      <p:cBhvr>
                                        <p:cTn id="10" dur="2000" fill="hold"/>
                                        <p:tgtEl>
                                          <p:spTgt spid="10"/>
                                        </p:tgtEl>
                                        <p:attrNameLst>
                                          <p:attrName>ppt_x</p:attrName>
                                          <p:attrName>ppt_y</p:attrName>
                                        </p:attrNameLst>
                                      </p:cBhvr>
                                    </p:animMotion>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0" presetClass="path" presetSubtype="0" accel="50000" decel="50000" fill="hold" grpId="1" nodeType="clickEffect">
                                  <p:stCondLst>
                                    <p:cond delay="0"/>
                                  </p:stCondLst>
                                  <p:childTnLst>
                                    <p:animMotion origin="layout" path="M 0 0 L 0 -0.19954 " pathEditMode="relative" ptsTypes="AA">
                                      <p:cBhvr>
                                        <p:cTn id="22" dur="2000" fill="hold"/>
                                        <p:tgtEl>
                                          <p:spTgt spid="9"/>
                                        </p:tgtEl>
                                        <p:attrNameLst>
                                          <p:attrName>ppt_x</p:attrName>
                                          <p:attrName>ppt_y</p:attrName>
                                        </p:attrNameLst>
                                      </p:cBhvr>
                                    </p:animMotion>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0" presetClass="path" presetSubtype="0" accel="50000" decel="50000" fill="hold" grpId="1" nodeType="clickEffect">
                                  <p:stCondLst>
                                    <p:cond delay="0"/>
                                  </p:stCondLst>
                                  <p:childTnLst>
                                    <p:animMotion origin="layout" path="M 0 0 L 0 -0.25856 " pathEditMode="relative" ptsTypes="AA">
                                      <p:cBhvr>
                                        <p:cTn id="30" dur="2000" fill="hold"/>
                                        <p:tgtEl>
                                          <p:spTgt spid="11"/>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P spid="9" grpId="1" animBg="1"/>
      <p:bldP spid="10" grpId="0"/>
      <p:bldP spid="10" grpId="1"/>
      <p:bldP spid="11" grpId="0" animBg="1"/>
      <p:bldP spid="11"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2 Título"/>
          <p:cNvSpPr>
            <a:spLocks noGrp="1"/>
          </p:cNvSpPr>
          <p:nvPr>
            <p:ph type="title"/>
          </p:nvPr>
        </p:nvSpPr>
        <p:spPr>
          <a:xfrm>
            <a:off x="0" y="0"/>
            <a:ext cx="9144000" cy="692696"/>
          </a:xfrm>
          <a:solidFill>
            <a:srgbClr val="0070C0"/>
          </a:solidFill>
        </p:spPr>
        <p:txBody>
          <a:bodyPr>
            <a:normAutofit fontScale="90000"/>
          </a:bodyPr>
          <a:lstStyle/>
          <a:p>
            <a:r>
              <a:rPr lang="es-ES_tradnl" b="1" dirty="0" smtClean="0">
                <a:solidFill>
                  <a:schemeClr val="bg1"/>
                </a:solidFill>
              </a:rPr>
              <a:t>           LA PINTURA NEOCLASICA</a:t>
            </a:r>
            <a:endParaRPr lang="es-ES_tradnl" b="1" dirty="0">
              <a:solidFill>
                <a:schemeClr val="bg1"/>
              </a:solidFill>
            </a:endParaRPr>
          </a:p>
        </p:txBody>
      </p:sp>
      <p:sp>
        <p:nvSpPr>
          <p:cNvPr id="2" name="1 Marcador de contenido"/>
          <p:cNvSpPr>
            <a:spLocks noGrp="1"/>
          </p:cNvSpPr>
          <p:nvPr>
            <p:ph idx="1"/>
          </p:nvPr>
        </p:nvSpPr>
        <p:spPr>
          <a:xfrm>
            <a:off x="107504" y="476672"/>
            <a:ext cx="8856984" cy="5544616"/>
          </a:xfrm>
        </p:spPr>
        <p:txBody>
          <a:bodyPr>
            <a:noAutofit/>
          </a:bodyPr>
          <a:lstStyle/>
          <a:p>
            <a:endParaRPr lang="es-ES" sz="1800" dirty="0" smtClean="0"/>
          </a:p>
          <a:p>
            <a:pPr>
              <a:buClr>
                <a:srgbClr val="FF0000"/>
              </a:buClr>
              <a:buNone/>
            </a:pPr>
            <a:endParaRPr lang="es-ES" sz="2800" dirty="0" smtClean="0"/>
          </a:p>
        </p:txBody>
      </p:sp>
      <p:sp>
        <p:nvSpPr>
          <p:cNvPr id="5" name="4 Flecha abajo"/>
          <p:cNvSpPr/>
          <p:nvPr/>
        </p:nvSpPr>
        <p:spPr>
          <a:xfrm rot="16200000">
            <a:off x="-1116632" y="4869160"/>
            <a:ext cx="504056" cy="648072"/>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7" name="6 Rectángulo"/>
          <p:cNvSpPr/>
          <p:nvPr/>
        </p:nvSpPr>
        <p:spPr>
          <a:xfrm>
            <a:off x="755576" y="6211669"/>
            <a:ext cx="7920880" cy="646331"/>
          </a:xfrm>
          <a:prstGeom prst="rect">
            <a:avLst/>
          </a:prstGeom>
          <a:noFill/>
        </p:spPr>
        <p:txBody>
          <a:bodyPr wrap="square">
            <a:spAutoFit/>
          </a:bodyPr>
          <a:lstStyle/>
          <a:p>
            <a:r>
              <a:rPr lang="es-ES" b="1" dirty="0" err="1" smtClean="0">
                <a:solidFill>
                  <a:srgbClr val="FFC000"/>
                </a:solidFill>
              </a:rPr>
              <a:t>Johannn</a:t>
            </a:r>
            <a:r>
              <a:rPr lang="es-ES" b="1" dirty="0" smtClean="0">
                <a:solidFill>
                  <a:srgbClr val="FFC000"/>
                </a:solidFill>
              </a:rPr>
              <a:t> </a:t>
            </a:r>
            <a:r>
              <a:rPr lang="es-ES" b="1" dirty="0" err="1" smtClean="0">
                <a:solidFill>
                  <a:srgbClr val="FFC000"/>
                </a:solidFill>
              </a:rPr>
              <a:t>Chrstian</a:t>
            </a:r>
            <a:r>
              <a:rPr lang="es-ES" b="1" dirty="0" smtClean="0">
                <a:solidFill>
                  <a:srgbClr val="FFC000"/>
                </a:solidFill>
              </a:rPr>
              <a:t> </a:t>
            </a:r>
            <a:r>
              <a:rPr lang="es-ES" b="1" dirty="0" err="1" smtClean="0">
                <a:solidFill>
                  <a:srgbClr val="FFC000"/>
                </a:solidFill>
              </a:rPr>
              <a:t>Reinhart</a:t>
            </a:r>
            <a:r>
              <a:rPr lang="es-ES" b="1" dirty="0" smtClean="0">
                <a:solidFill>
                  <a:srgbClr val="FFC000"/>
                </a:solidFill>
              </a:rPr>
              <a:t>. </a:t>
            </a:r>
          </a:p>
          <a:p>
            <a:r>
              <a:rPr lang="es-ES" b="1" dirty="0" smtClean="0">
                <a:solidFill>
                  <a:srgbClr val="FFC000"/>
                </a:solidFill>
              </a:rPr>
              <a:t>El descubrimiento del capitel corintio por </a:t>
            </a:r>
            <a:r>
              <a:rPr lang="es-ES" b="1" dirty="0" err="1" smtClean="0">
                <a:solidFill>
                  <a:srgbClr val="FFC000"/>
                </a:solidFill>
              </a:rPr>
              <a:t>Calimaco</a:t>
            </a:r>
            <a:r>
              <a:rPr lang="es-ES" b="1" dirty="0" smtClean="0">
                <a:solidFill>
                  <a:srgbClr val="FFC000"/>
                </a:solidFill>
              </a:rPr>
              <a:t>, 1844-46</a:t>
            </a:r>
            <a:r>
              <a:rPr lang="es-ES" b="1" dirty="0" smtClean="0"/>
              <a:t>.</a:t>
            </a:r>
            <a:endParaRPr lang="es-ES_tradnl" dirty="0"/>
          </a:p>
        </p:txBody>
      </p:sp>
      <p:pic>
        <p:nvPicPr>
          <p:cNvPr id="6" name="5 Imagen" descr="Johannn Chrstian Reinhart. El descubrimiento del capitel corintio por Calimaco, 1844-46.jpg"/>
          <p:cNvPicPr>
            <a:picLocks noChangeAspect="1"/>
          </p:cNvPicPr>
          <p:nvPr/>
        </p:nvPicPr>
        <p:blipFill>
          <a:blip r:embed="rId2" cstate="print"/>
          <a:stretch>
            <a:fillRect/>
          </a:stretch>
        </p:blipFill>
        <p:spPr>
          <a:xfrm>
            <a:off x="827584" y="692696"/>
            <a:ext cx="7776864" cy="5504561"/>
          </a:xfrm>
          <a:prstGeom prst="rect">
            <a:avLst/>
          </a:prstGeom>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2 Título"/>
          <p:cNvSpPr>
            <a:spLocks noGrp="1"/>
          </p:cNvSpPr>
          <p:nvPr>
            <p:ph type="title"/>
          </p:nvPr>
        </p:nvSpPr>
        <p:spPr>
          <a:xfrm>
            <a:off x="0" y="0"/>
            <a:ext cx="9144000" cy="692696"/>
          </a:xfrm>
          <a:solidFill>
            <a:srgbClr val="0070C0"/>
          </a:solidFill>
        </p:spPr>
        <p:txBody>
          <a:bodyPr>
            <a:normAutofit fontScale="90000"/>
          </a:bodyPr>
          <a:lstStyle/>
          <a:p>
            <a:r>
              <a:rPr lang="es-ES_tradnl" b="1" dirty="0" smtClean="0">
                <a:solidFill>
                  <a:schemeClr val="bg1"/>
                </a:solidFill>
              </a:rPr>
              <a:t>           LA PINTURA NEOCLASICA</a:t>
            </a:r>
            <a:endParaRPr lang="es-ES_tradnl" b="1" dirty="0">
              <a:solidFill>
                <a:schemeClr val="bg1"/>
              </a:solidFill>
            </a:endParaRPr>
          </a:p>
        </p:txBody>
      </p:sp>
      <p:sp>
        <p:nvSpPr>
          <p:cNvPr id="2" name="1 Marcador de contenido"/>
          <p:cNvSpPr>
            <a:spLocks noGrp="1"/>
          </p:cNvSpPr>
          <p:nvPr>
            <p:ph idx="1"/>
          </p:nvPr>
        </p:nvSpPr>
        <p:spPr>
          <a:xfrm>
            <a:off x="971600" y="1124744"/>
            <a:ext cx="7885384" cy="5472608"/>
          </a:xfrm>
        </p:spPr>
        <p:txBody>
          <a:bodyPr>
            <a:normAutofit/>
          </a:bodyPr>
          <a:lstStyle/>
          <a:p>
            <a:endParaRPr lang="es-ES" sz="1800" dirty="0" smtClean="0"/>
          </a:p>
          <a:p>
            <a:pPr>
              <a:buClr>
                <a:srgbClr val="FF0000"/>
              </a:buClr>
              <a:buFont typeface="Wingdings" pitchFamily="2" charset="2"/>
              <a:buChar char="q"/>
            </a:pPr>
            <a:r>
              <a:rPr lang="es-ES" sz="2800" b="1" dirty="0" smtClean="0"/>
              <a:t>FRANCIA: </a:t>
            </a:r>
            <a:r>
              <a:rPr lang="es-ES" sz="2800" dirty="0" smtClean="0"/>
              <a:t> </a:t>
            </a:r>
          </a:p>
          <a:p>
            <a:pPr lvl="1">
              <a:buClr>
                <a:srgbClr val="FF0000"/>
              </a:buClr>
              <a:buFont typeface="Wingdings" pitchFamily="2" charset="2"/>
              <a:buChar char="q"/>
            </a:pPr>
            <a:r>
              <a:rPr lang="es-ES" sz="2400" b="1" dirty="0" smtClean="0"/>
              <a:t>Robert </a:t>
            </a:r>
            <a:r>
              <a:rPr lang="es-ES" sz="2400" b="1" dirty="0" err="1"/>
              <a:t>Hubert</a:t>
            </a:r>
            <a:r>
              <a:rPr lang="es-ES" sz="2400" dirty="0"/>
              <a:t> </a:t>
            </a:r>
            <a:r>
              <a:rPr lang="es-ES" sz="2400" b="1" dirty="0"/>
              <a:t>(1733-1808). </a:t>
            </a:r>
            <a:r>
              <a:rPr lang="es-ES" sz="2400" dirty="0"/>
              <a:t>El </a:t>
            </a:r>
            <a:r>
              <a:rPr lang="es-ES" sz="2400" dirty="0" smtClean="0"/>
              <a:t>precursor</a:t>
            </a:r>
            <a:endParaRPr lang="es-ES" sz="2400" b="1" dirty="0" smtClean="0"/>
          </a:p>
          <a:p>
            <a:pPr lvl="1">
              <a:buClr>
                <a:srgbClr val="FF0000"/>
              </a:buClr>
              <a:buFont typeface="Wingdings" pitchFamily="2" charset="2"/>
              <a:buChar char="q"/>
            </a:pPr>
            <a:r>
              <a:rPr lang="es-ES" sz="2800" b="1" u="sng" dirty="0" smtClean="0"/>
              <a:t>Jacques-Louis </a:t>
            </a:r>
            <a:r>
              <a:rPr lang="es-ES" sz="2800" b="1" u="sng" dirty="0"/>
              <a:t>David</a:t>
            </a:r>
            <a:r>
              <a:rPr lang="es-ES" sz="2800" b="1" dirty="0"/>
              <a:t> (1748-1825</a:t>
            </a:r>
            <a:r>
              <a:rPr lang="es-ES" sz="2800" b="1" dirty="0" smtClean="0"/>
              <a:t>).</a:t>
            </a:r>
            <a:endParaRPr lang="es-ES" dirty="0" smtClean="0"/>
          </a:p>
          <a:p>
            <a:pPr lvl="1">
              <a:buClr>
                <a:srgbClr val="FF0000"/>
              </a:buClr>
              <a:buFont typeface="Wingdings" pitchFamily="2" charset="2"/>
              <a:buChar char="q"/>
            </a:pPr>
            <a:r>
              <a:rPr lang="es-ES" sz="2800" b="1" dirty="0" smtClean="0"/>
              <a:t>Jean-</a:t>
            </a:r>
            <a:r>
              <a:rPr lang="es-ES" sz="2800" b="1" dirty="0" err="1" smtClean="0"/>
              <a:t>Baptiste</a:t>
            </a:r>
            <a:r>
              <a:rPr lang="es-ES" sz="2800" b="1" dirty="0" smtClean="0"/>
              <a:t> </a:t>
            </a:r>
            <a:r>
              <a:rPr lang="es-ES" sz="2800" b="1" dirty="0" err="1"/>
              <a:t>Regnault</a:t>
            </a:r>
            <a:r>
              <a:rPr lang="es-ES" sz="2800" b="1" dirty="0"/>
              <a:t> (</a:t>
            </a:r>
            <a:r>
              <a:rPr lang="es-ES" sz="2800" b="1" dirty="0" smtClean="0"/>
              <a:t>1754-1829)</a:t>
            </a:r>
            <a:endParaRPr lang="es-ES" dirty="0" smtClean="0"/>
          </a:p>
          <a:p>
            <a:pPr lvl="1">
              <a:buClr>
                <a:srgbClr val="FF0000"/>
              </a:buClr>
              <a:buFont typeface="Wingdings" pitchFamily="2" charset="2"/>
              <a:buChar char="q"/>
            </a:pPr>
            <a:r>
              <a:rPr lang="es-ES" sz="2800" b="1" dirty="0" err="1" smtClean="0"/>
              <a:t>Antoine</a:t>
            </a:r>
            <a:r>
              <a:rPr lang="es-ES" sz="2800" b="1" dirty="0" smtClean="0"/>
              <a:t>-Jean </a:t>
            </a:r>
            <a:r>
              <a:rPr lang="es-ES" sz="2800" b="1" dirty="0"/>
              <a:t>Gros (1771-1835</a:t>
            </a:r>
            <a:r>
              <a:rPr lang="es-ES" sz="2800" b="1" dirty="0" smtClean="0"/>
              <a:t>).</a:t>
            </a:r>
            <a:endParaRPr lang="es-ES" dirty="0" smtClean="0"/>
          </a:p>
          <a:p>
            <a:pPr lvl="1">
              <a:buClr>
                <a:srgbClr val="FF0000"/>
              </a:buClr>
              <a:buFont typeface="Wingdings" pitchFamily="2" charset="2"/>
              <a:buChar char="q"/>
            </a:pPr>
            <a:r>
              <a:rPr lang="es-ES" sz="2800" b="1" dirty="0" smtClean="0"/>
              <a:t>François-Pascal </a:t>
            </a:r>
            <a:r>
              <a:rPr lang="es-ES" sz="2800" b="1" dirty="0" err="1"/>
              <a:t>Simon</a:t>
            </a:r>
            <a:r>
              <a:rPr lang="es-ES" sz="2800" b="1" dirty="0"/>
              <a:t> Gerard (1770-1837</a:t>
            </a:r>
            <a:r>
              <a:rPr lang="es-ES" sz="2800" b="1" dirty="0" smtClean="0"/>
              <a:t>).</a:t>
            </a:r>
            <a:endParaRPr lang="es-ES" dirty="0" smtClean="0"/>
          </a:p>
          <a:p>
            <a:pPr lvl="1">
              <a:buClr>
                <a:srgbClr val="FF0000"/>
              </a:buClr>
              <a:buFont typeface="Wingdings" pitchFamily="2" charset="2"/>
              <a:buChar char="q"/>
            </a:pPr>
            <a:r>
              <a:rPr lang="es-ES" sz="2800" b="1" dirty="0" smtClean="0"/>
              <a:t>Pierre-Paul </a:t>
            </a:r>
            <a:r>
              <a:rPr lang="es-ES" sz="2800" b="1" dirty="0" err="1"/>
              <a:t>Prud´hon</a:t>
            </a:r>
            <a:r>
              <a:rPr lang="es-ES" sz="2800" b="1" dirty="0"/>
              <a:t> (</a:t>
            </a:r>
            <a:r>
              <a:rPr lang="es-ES" sz="2800" b="1" dirty="0" smtClean="0"/>
              <a:t>1758-1823)</a:t>
            </a:r>
            <a:endParaRPr lang="es-ES" dirty="0" smtClean="0"/>
          </a:p>
          <a:p>
            <a:pPr lvl="1">
              <a:buClr>
                <a:srgbClr val="FF0000"/>
              </a:buClr>
              <a:buFont typeface="Wingdings" pitchFamily="2" charset="2"/>
              <a:buChar char="q"/>
            </a:pPr>
            <a:r>
              <a:rPr lang="es-ES" sz="2800" b="1" dirty="0" err="1" smtClean="0"/>
              <a:t>Anne-Loui</a:t>
            </a:r>
            <a:r>
              <a:rPr lang="es-ES" sz="2800" b="1" dirty="0" smtClean="0"/>
              <a:t> </a:t>
            </a:r>
            <a:r>
              <a:rPr lang="es-ES" sz="2800" b="1" dirty="0" err="1"/>
              <a:t>Girodet-Trioson</a:t>
            </a:r>
            <a:r>
              <a:rPr lang="es-ES" sz="2800" b="1" dirty="0"/>
              <a:t> (1767-1824</a:t>
            </a:r>
            <a:r>
              <a:rPr lang="es-ES" sz="2800" b="1" dirty="0" smtClean="0"/>
              <a:t>).</a:t>
            </a:r>
            <a:endParaRPr lang="es-ES" dirty="0" smtClean="0"/>
          </a:p>
          <a:p>
            <a:pPr lvl="1">
              <a:buClr>
                <a:srgbClr val="FF0000"/>
              </a:buClr>
              <a:buFont typeface="Wingdings" pitchFamily="2" charset="2"/>
              <a:buChar char="q"/>
            </a:pPr>
            <a:r>
              <a:rPr lang="es-ES" sz="2800" b="1" dirty="0" smtClean="0"/>
              <a:t>Jean-Auguste-Dominique </a:t>
            </a:r>
            <a:r>
              <a:rPr lang="es-ES" sz="2800" b="1" dirty="0"/>
              <a:t>Ingres (1780-1867).</a:t>
            </a:r>
            <a:endParaRPr lang="es-ES" sz="2800" dirty="0"/>
          </a:p>
          <a:p>
            <a:pPr>
              <a:buClr>
                <a:srgbClr val="FF0000"/>
              </a:buClr>
              <a:buNone/>
            </a:pPr>
            <a:endParaRPr lang="es-ES" sz="2800" dirty="0" smtClean="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a:xfrm>
            <a:off x="457200" y="152400"/>
            <a:ext cx="8219256" cy="756320"/>
          </a:xfrm>
          <a:solidFill>
            <a:srgbClr val="0070C0"/>
          </a:solidFill>
        </p:spPr>
        <p:txBody>
          <a:bodyPr>
            <a:normAutofit fontScale="90000"/>
          </a:bodyPr>
          <a:lstStyle/>
          <a:p>
            <a:r>
              <a:rPr lang="es-ES_tradnl" b="1" dirty="0" smtClean="0">
                <a:solidFill>
                  <a:schemeClr val="bg1"/>
                </a:solidFill>
              </a:rPr>
              <a:t>        LA PINTURA NEOCLASICA</a:t>
            </a:r>
            <a:endParaRPr lang="es-ES_tradnl" b="1" dirty="0">
              <a:solidFill>
                <a:schemeClr val="bg1"/>
              </a:solidFill>
            </a:endParaRPr>
          </a:p>
        </p:txBody>
      </p:sp>
      <p:sp>
        <p:nvSpPr>
          <p:cNvPr id="2" name="1 Marcador de contenido"/>
          <p:cNvSpPr>
            <a:spLocks noGrp="1"/>
          </p:cNvSpPr>
          <p:nvPr>
            <p:ph idx="1"/>
          </p:nvPr>
        </p:nvSpPr>
        <p:spPr>
          <a:xfrm>
            <a:off x="457200" y="980728"/>
            <a:ext cx="8435280" cy="5544616"/>
          </a:xfrm>
        </p:spPr>
        <p:txBody>
          <a:bodyPr>
            <a:normAutofit fontScale="92500" lnSpcReduction="20000"/>
          </a:bodyPr>
          <a:lstStyle/>
          <a:p>
            <a:pPr>
              <a:buClr>
                <a:srgbClr val="FF0000"/>
              </a:buClr>
              <a:buFont typeface="Wingdings" pitchFamily="2" charset="2"/>
              <a:buChar char="q"/>
            </a:pPr>
            <a:r>
              <a:rPr lang="es-ES" dirty="0" smtClean="0">
                <a:solidFill>
                  <a:schemeClr val="tx1">
                    <a:lumMod val="95000"/>
                  </a:schemeClr>
                </a:solidFill>
              </a:rPr>
              <a:t>El </a:t>
            </a:r>
            <a:r>
              <a:rPr lang="es-ES" b="1" dirty="0" smtClean="0">
                <a:solidFill>
                  <a:schemeClr val="tx1">
                    <a:lumMod val="95000"/>
                  </a:schemeClr>
                </a:solidFill>
              </a:rPr>
              <a:t>Neoclasicismo</a:t>
            </a:r>
            <a:r>
              <a:rPr lang="es-ES" dirty="0" smtClean="0">
                <a:solidFill>
                  <a:schemeClr val="tx1">
                    <a:lumMod val="95000"/>
                  </a:schemeClr>
                </a:solidFill>
              </a:rPr>
              <a:t> nació como reacción contra el hedonismo y la frivolidad del rococó. </a:t>
            </a:r>
          </a:p>
          <a:p>
            <a:pPr>
              <a:buClr>
                <a:srgbClr val="FF0000"/>
              </a:buClr>
              <a:buFont typeface="Wingdings" pitchFamily="2" charset="2"/>
              <a:buChar char="q"/>
            </a:pPr>
            <a:r>
              <a:rPr lang="es-ES" dirty="0" smtClean="0">
                <a:solidFill>
                  <a:schemeClr val="tx1">
                    <a:lumMod val="95000"/>
                  </a:schemeClr>
                </a:solidFill>
              </a:rPr>
              <a:t>Su impulso inicial no vino de la mano de los artistas sino de los filósofos, los representantes de la Ilustración en Francia. Hombres como </a:t>
            </a:r>
            <a:r>
              <a:rPr lang="es-ES" b="1" dirty="0" err="1" smtClean="0">
                <a:solidFill>
                  <a:schemeClr val="tx1">
                    <a:lumMod val="95000"/>
                  </a:schemeClr>
                </a:solidFill>
              </a:rPr>
              <a:t>Diderot</a:t>
            </a:r>
            <a:r>
              <a:rPr lang="es-ES" b="1" dirty="0" smtClean="0">
                <a:solidFill>
                  <a:schemeClr val="tx1">
                    <a:lumMod val="95000"/>
                  </a:schemeClr>
                </a:solidFill>
              </a:rPr>
              <a:t> </a:t>
            </a:r>
            <a:r>
              <a:rPr lang="es-ES" dirty="0" smtClean="0">
                <a:solidFill>
                  <a:schemeClr val="tx1">
                    <a:lumMod val="95000"/>
                  </a:schemeClr>
                </a:solidFill>
              </a:rPr>
              <a:t>y </a:t>
            </a:r>
            <a:r>
              <a:rPr lang="es-ES" b="1" dirty="0" smtClean="0">
                <a:solidFill>
                  <a:schemeClr val="tx1">
                    <a:lumMod val="95000"/>
                  </a:schemeClr>
                </a:solidFill>
              </a:rPr>
              <a:t>Voltaire</a:t>
            </a:r>
            <a:r>
              <a:rPr lang="es-ES" dirty="0" smtClean="0">
                <a:solidFill>
                  <a:schemeClr val="tx1">
                    <a:lumMod val="95000"/>
                  </a:schemeClr>
                </a:solidFill>
              </a:rPr>
              <a:t> protestaron contra el relajamiento moral del estilo rococó y, por asociación, contra el régimen que lo había engendrado. </a:t>
            </a:r>
          </a:p>
          <a:p>
            <a:pPr>
              <a:buClr>
                <a:srgbClr val="FF0000"/>
              </a:buClr>
              <a:buFont typeface="Wingdings" pitchFamily="2" charset="2"/>
              <a:buChar char="q"/>
            </a:pPr>
            <a:r>
              <a:rPr lang="es-ES" dirty="0" smtClean="0">
                <a:solidFill>
                  <a:schemeClr val="tx1">
                    <a:lumMod val="95000"/>
                  </a:schemeClr>
                </a:solidFill>
              </a:rPr>
              <a:t>Reclamaban un arte racional, moral y con principios. </a:t>
            </a:r>
          </a:p>
          <a:p>
            <a:pPr>
              <a:buClr>
                <a:srgbClr val="FF0000"/>
              </a:buClr>
              <a:buFont typeface="Wingdings" pitchFamily="2" charset="2"/>
              <a:buChar char="q"/>
            </a:pPr>
            <a:r>
              <a:rPr lang="es-ES" dirty="0" smtClean="0">
                <a:solidFill>
                  <a:schemeClr val="tx1">
                    <a:lumMod val="95000"/>
                  </a:schemeClr>
                </a:solidFill>
              </a:rPr>
              <a:t>Pedían un arte dirigido por la razón y no por el sentimiento, en el que la perfección técnica dominara sobre la improvisación y la imaginación.</a:t>
            </a:r>
            <a:endParaRPr lang="es-ES_tradnl" dirty="0">
              <a:solidFill>
                <a:schemeClr val="tx1">
                  <a:lumMod val="95000"/>
                </a:schemeClr>
              </a:solidFill>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2 Título"/>
          <p:cNvSpPr>
            <a:spLocks noGrp="1"/>
          </p:cNvSpPr>
          <p:nvPr>
            <p:ph type="title"/>
          </p:nvPr>
        </p:nvSpPr>
        <p:spPr>
          <a:xfrm>
            <a:off x="0" y="0"/>
            <a:ext cx="9144000" cy="692696"/>
          </a:xfrm>
          <a:solidFill>
            <a:srgbClr val="0070C0"/>
          </a:solidFill>
        </p:spPr>
        <p:txBody>
          <a:bodyPr>
            <a:normAutofit fontScale="90000"/>
          </a:bodyPr>
          <a:lstStyle/>
          <a:p>
            <a:r>
              <a:rPr lang="es-ES_tradnl" b="1" dirty="0" smtClean="0">
                <a:solidFill>
                  <a:schemeClr val="bg1"/>
                </a:solidFill>
              </a:rPr>
              <a:t>           LA PINTURA NEOCLASICA</a:t>
            </a:r>
            <a:endParaRPr lang="es-ES_tradnl" b="1" dirty="0">
              <a:solidFill>
                <a:schemeClr val="bg1"/>
              </a:solidFill>
            </a:endParaRPr>
          </a:p>
        </p:txBody>
      </p:sp>
      <p:sp>
        <p:nvSpPr>
          <p:cNvPr id="2" name="1 Marcador de contenido"/>
          <p:cNvSpPr>
            <a:spLocks noGrp="1"/>
          </p:cNvSpPr>
          <p:nvPr>
            <p:ph idx="1"/>
          </p:nvPr>
        </p:nvSpPr>
        <p:spPr>
          <a:xfrm>
            <a:off x="971600" y="1052736"/>
            <a:ext cx="7885384" cy="5544616"/>
          </a:xfrm>
        </p:spPr>
        <p:txBody>
          <a:bodyPr>
            <a:noAutofit/>
          </a:bodyPr>
          <a:lstStyle/>
          <a:p>
            <a:endParaRPr lang="es-ES" sz="1800" dirty="0" smtClean="0"/>
          </a:p>
          <a:p>
            <a:pPr>
              <a:buClr>
                <a:srgbClr val="FF0000"/>
              </a:buClr>
              <a:buFont typeface="Wingdings" pitchFamily="2" charset="2"/>
              <a:buChar char="q"/>
            </a:pPr>
            <a:r>
              <a:rPr lang="es-ES" sz="2800" b="1" dirty="0" smtClean="0"/>
              <a:t>ESPAÑA</a:t>
            </a:r>
            <a:endParaRPr lang="es-ES" sz="2800" dirty="0" smtClean="0"/>
          </a:p>
          <a:p>
            <a:pPr lvl="1">
              <a:buClr>
                <a:srgbClr val="FF0000"/>
              </a:buClr>
              <a:buFont typeface="Wingdings" pitchFamily="2" charset="2"/>
              <a:buChar char="q"/>
            </a:pPr>
            <a:r>
              <a:rPr lang="es-ES" sz="2500" b="1" dirty="0" err="1" smtClean="0"/>
              <a:t>Anton</a:t>
            </a:r>
            <a:r>
              <a:rPr lang="es-ES" sz="2500" b="1" dirty="0" smtClean="0"/>
              <a:t> Rafael </a:t>
            </a:r>
            <a:r>
              <a:rPr lang="es-ES" sz="2500" b="1" dirty="0" err="1" smtClean="0"/>
              <a:t>Mengs</a:t>
            </a:r>
            <a:r>
              <a:rPr lang="es-ES" sz="2500" b="1" dirty="0" smtClean="0"/>
              <a:t> (1728-1779). </a:t>
            </a:r>
            <a:r>
              <a:rPr lang="es-ES" sz="2500" dirty="0" smtClean="0"/>
              <a:t>Trabajó en Alemania, Italia y España.</a:t>
            </a:r>
          </a:p>
          <a:p>
            <a:pPr lvl="1">
              <a:buClr>
                <a:srgbClr val="FF0000"/>
              </a:buClr>
              <a:buFont typeface="Wingdings" pitchFamily="2" charset="2"/>
              <a:buChar char="q"/>
            </a:pPr>
            <a:r>
              <a:rPr lang="es-ES" sz="2500" b="1" dirty="0" smtClean="0"/>
              <a:t>Luis Meléndez (1716-1780).</a:t>
            </a:r>
            <a:endParaRPr lang="es-ES" sz="2500" dirty="0" smtClean="0"/>
          </a:p>
          <a:p>
            <a:pPr lvl="1">
              <a:buClr>
                <a:srgbClr val="FF0000"/>
              </a:buClr>
              <a:buFont typeface="Wingdings" pitchFamily="2" charset="2"/>
              <a:buChar char="q"/>
            </a:pPr>
            <a:r>
              <a:rPr lang="es-ES" sz="2500" b="1" dirty="0" smtClean="0"/>
              <a:t>Juan Antonio Ribera (1779-1860).</a:t>
            </a:r>
            <a:endParaRPr lang="es-ES" sz="2500" dirty="0" smtClean="0"/>
          </a:p>
          <a:p>
            <a:pPr lvl="1">
              <a:buClr>
                <a:srgbClr val="FF0000"/>
              </a:buClr>
              <a:buFont typeface="Wingdings" pitchFamily="2" charset="2"/>
              <a:buChar char="q"/>
            </a:pPr>
            <a:r>
              <a:rPr lang="es-ES" sz="2500" b="1" dirty="0" smtClean="0"/>
              <a:t>José Aparicio (1773-1838).</a:t>
            </a:r>
            <a:endParaRPr lang="es-ES" sz="2500" dirty="0" smtClean="0"/>
          </a:p>
          <a:p>
            <a:pPr lvl="1">
              <a:buClr>
                <a:srgbClr val="FF0000"/>
              </a:buClr>
              <a:buFont typeface="Wingdings" pitchFamily="2" charset="2"/>
              <a:buChar char="q"/>
            </a:pPr>
            <a:r>
              <a:rPr lang="es-ES" sz="2500" b="1" dirty="0" smtClean="0"/>
              <a:t>Vicente López (1772-1850).</a:t>
            </a:r>
            <a:endParaRPr lang="es-ES" sz="2500" dirty="0" smtClean="0"/>
          </a:p>
          <a:p>
            <a:pPr lvl="1">
              <a:buClr>
                <a:srgbClr val="FF0000"/>
              </a:buClr>
              <a:buFont typeface="Wingdings" pitchFamily="2" charset="2"/>
              <a:buChar char="q"/>
            </a:pPr>
            <a:r>
              <a:rPr lang="es-ES" sz="2500" b="1" dirty="0" smtClean="0"/>
              <a:t>José Madrazo (1781-1859).</a:t>
            </a:r>
            <a:endParaRPr lang="es-ES" sz="2500" dirty="0" smtClean="0"/>
          </a:p>
          <a:p>
            <a:pPr>
              <a:buClr>
                <a:srgbClr val="FF0000"/>
              </a:buClr>
              <a:buNone/>
            </a:pPr>
            <a:endParaRPr lang="es-ES" sz="2800" dirty="0" smtClean="0"/>
          </a:p>
        </p:txBody>
      </p:sp>
      <p:sp>
        <p:nvSpPr>
          <p:cNvPr id="5" name="4 Flecha abajo"/>
          <p:cNvSpPr/>
          <p:nvPr/>
        </p:nvSpPr>
        <p:spPr>
          <a:xfrm rot="16200000">
            <a:off x="-1116632" y="4869160"/>
            <a:ext cx="504056" cy="648072"/>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2 Título"/>
          <p:cNvSpPr>
            <a:spLocks noGrp="1"/>
          </p:cNvSpPr>
          <p:nvPr>
            <p:ph type="title"/>
          </p:nvPr>
        </p:nvSpPr>
        <p:spPr>
          <a:xfrm>
            <a:off x="0" y="0"/>
            <a:ext cx="9144000" cy="692696"/>
          </a:xfrm>
          <a:solidFill>
            <a:srgbClr val="0070C0"/>
          </a:solidFill>
        </p:spPr>
        <p:txBody>
          <a:bodyPr>
            <a:normAutofit fontScale="90000"/>
          </a:bodyPr>
          <a:lstStyle/>
          <a:p>
            <a:r>
              <a:rPr lang="es-ES_tradnl" b="1" dirty="0" smtClean="0">
                <a:solidFill>
                  <a:schemeClr val="bg1"/>
                </a:solidFill>
              </a:rPr>
              <a:t>           LA PINTURA NEOCLASICA</a:t>
            </a:r>
            <a:endParaRPr lang="es-ES_tradnl" b="1" dirty="0">
              <a:solidFill>
                <a:schemeClr val="bg1"/>
              </a:solidFill>
            </a:endParaRPr>
          </a:p>
        </p:txBody>
      </p:sp>
      <p:sp>
        <p:nvSpPr>
          <p:cNvPr id="2" name="1 Marcador de contenido"/>
          <p:cNvSpPr>
            <a:spLocks noGrp="1"/>
          </p:cNvSpPr>
          <p:nvPr>
            <p:ph idx="1"/>
          </p:nvPr>
        </p:nvSpPr>
        <p:spPr>
          <a:xfrm>
            <a:off x="971600" y="1052736"/>
            <a:ext cx="7885384" cy="5544616"/>
          </a:xfrm>
        </p:spPr>
        <p:txBody>
          <a:bodyPr>
            <a:noAutofit/>
          </a:bodyPr>
          <a:lstStyle/>
          <a:p>
            <a:endParaRPr lang="es-ES" sz="1800" dirty="0" smtClean="0"/>
          </a:p>
          <a:p>
            <a:pPr>
              <a:buClr>
                <a:srgbClr val="FF0000"/>
              </a:buClr>
              <a:buFont typeface="Wingdings" pitchFamily="2" charset="2"/>
              <a:buChar char="q"/>
            </a:pPr>
            <a:r>
              <a:rPr lang="es-ES" sz="2800" b="1" dirty="0" smtClean="0"/>
              <a:t>ITALIA</a:t>
            </a:r>
            <a:endParaRPr lang="es-ES" sz="2800" dirty="0" smtClean="0"/>
          </a:p>
          <a:p>
            <a:pPr lvl="1">
              <a:buClr>
                <a:srgbClr val="FF0000"/>
              </a:buClr>
              <a:buFont typeface="Wingdings" pitchFamily="2" charset="2"/>
              <a:buChar char="q"/>
            </a:pPr>
            <a:r>
              <a:rPr lang="es-ES" sz="2500" b="1" dirty="0" smtClean="0"/>
              <a:t>Giuseppe </a:t>
            </a:r>
            <a:r>
              <a:rPr lang="es-ES" sz="2500" b="1" dirty="0" err="1" smtClean="0"/>
              <a:t>Borsato</a:t>
            </a:r>
            <a:r>
              <a:rPr lang="es-ES" sz="2500" b="1" dirty="0" smtClean="0"/>
              <a:t> (1771-1849).</a:t>
            </a:r>
            <a:endParaRPr lang="es-ES" sz="2500" dirty="0" smtClean="0"/>
          </a:p>
          <a:p>
            <a:pPr lvl="1">
              <a:buClr>
                <a:srgbClr val="FF0000"/>
              </a:buClr>
              <a:buFont typeface="Wingdings" pitchFamily="2" charset="2"/>
              <a:buChar char="q"/>
            </a:pPr>
            <a:r>
              <a:rPr lang="es-ES" sz="2500" b="1" dirty="0" smtClean="0"/>
              <a:t>Robert </a:t>
            </a:r>
            <a:r>
              <a:rPr lang="es-ES" sz="2500" b="1" dirty="0" err="1" smtClean="0"/>
              <a:t>Lefevre</a:t>
            </a:r>
            <a:r>
              <a:rPr lang="es-ES" sz="2500" b="1" dirty="0" smtClean="0"/>
              <a:t> (1755-1830).</a:t>
            </a:r>
            <a:endParaRPr lang="es-ES" sz="2500" dirty="0" smtClean="0"/>
          </a:p>
          <a:p>
            <a:pPr lvl="1">
              <a:buClr>
                <a:srgbClr val="FF0000"/>
              </a:buClr>
              <a:buFont typeface="Wingdings" pitchFamily="2" charset="2"/>
              <a:buChar char="q"/>
            </a:pPr>
            <a:r>
              <a:rPr lang="es-ES" sz="2500" b="1" dirty="0" smtClean="0"/>
              <a:t>Andrea </a:t>
            </a:r>
            <a:r>
              <a:rPr lang="es-ES" sz="2500" b="1" dirty="0" err="1" smtClean="0"/>
              <a:t>Appiani</a:t>
            </a:r>
            <a:r>
              <a:rPr lang="es-ES" sz="2500" b="1" dirty="0" smtClean="0"/>
              <a:t> (1754-1817).</a:t>
            </a:r>
            <a:endParaRPr lang="es-ES" sz="2500" dirty="0" smtClean="0"/>
          </a:p>
          <a:p>
            <a:pPr lvl="1">
              <a:buClr>
                <a:srgbClr val="FF0000"/>
              </a:buClr>
              <a:buFont typeface="Wingdings" pitchFamily="2" charset="2"/>
              <a:buChar char="q"/>
            </a:pPr>
            <a:r>
              <a:rPr lang="es-ES" sz="2500" b="1" dirty="0" err="1" smtClean="0"/>
              <a:t>Pelagio</a:t>
            </a:r>
            <a:r>
              <a:rPr lang="es-ES" sz="2500" b="1" dirty="0" smtClean="0"/>
              <a:t> </a:t>
            </a:r>
            <a:r>
              <a:rPr lang="es-ES" sz="2500" b="1" dirty="0" err="1" smtClean="0"/>
              <a:t>Palagi</a:t>
            </a:r>
            <a:r>
              <a:rPr lang="es-ES" sz="2500" b="1" dirty="0" smtClean="0"/>
              <a:t> (1775-1860).</a:t>
            </a:r>
          </a:p>
          <a:p>
            <a:pPr lvl="1">
              <a:buClr>
                <a:srgbClr val="FF0000"/>
              </a:buClr>
              <a:buFont typeface="Wingdings" pitchFamily="2" charset="2"/>
              <a:buChar char="q"/>
            </a:pPr>
            <a:endParaRPr lang="es-ES" sz="2500" dirty="0" smtClean="0"/>
          </a:p>
          <a:p>
            <a:pPr>
              <a:buClr>
                <a:srgbClr val="FF0000"/>
              </a:buClr>
              <a:buFont typeface="Wingdings" pitchFamily="2" charset="2"/>
              <a:buChar char="q"/>
            </a:pPr>
            <a:r>
              <a:rPr lang="es-ES" sz="2800" b="1" dirty="0" smtClean="0"/>
              <a:t>ALEMANIA</a:t>
            </a:r>
            <a:endParaRPr lang="es-ES" sz="2800" dirty="0" smtClean="0"/>
          </a:p>
          <a:p>
            <a:pPr lvl="1">
              <a:buClr>
                <a:srgbClr val="FF0000"/>
              </a:buClr>
              <a:buFont typeface="Wingdings" pitchFamily="2" charset="2"/>
              <a:buChar char="q"/>
            </a:pPr>
            <a:r>
              <a:rPr lang="es-ES" sz="2500" b="1" dirty="0" err="1" smtClean="0"/>
              <a:t>Angelika</a:t>
            </a:r>
            <a:r>
              <a:rPr lang="es-ES" sz="2500" b="1" dirty="0" smtClean="0"/>
              <a:t> </a:t>
            </a:r>
            <a:r>
              <a:rPr lang="es-ES" sz="2500" b="1" dirty="0" err="1" smtClean="0"/>
              <a:t>Kauffman</a:t>
            </a:r>
            <a:r>
              <a:rPr lang="es-ES" sz="2500" b="1" dirty="0" smtClean="0"/>
              <a:t> (1741-1807).</a:t>
            </a:r>
            <a:endParaRPr lang="es-ES" sz="2500" dirty="0" smtClean="0"/>
          </a:p>
          <a:p>
            <a:pPr lvl="1">
              <a:buClr>
                <a:srgbClr val="FF0000"/>
              </a:buClr>
              <a:buFont typeface="Wingdings" pitchFamily="2" charset="2"/>
              <a:buChar char="q"/>
            </a:pPr>
            <a:r>
              <a:rPr lang="es-ES" sz="2500" b="1" dirty="0" smtClean="0"/>
              <a:t>Johann Christian </a:t>
            </a:r>
            <a:r>
              <a:rPr lang="es-ES" sz="2500" b="1" dirty="0" err="1" smtClean="0"/>
              <a:t>Reinhart</a:t>
            </a:r>
            <a:r>
              <a:rPr lang="es-ES" sz="2500" b="1" dirty="0" smtClean="0"/>
              <a:t> (1761-1847).</a:t>
            </a:r>
            <a:endParaRPr lang="es-ES" sz="2500" dirty="0" smtClean="0"/>
          </a:p>
          <a:p>
            <a:pPr lvl="1">
              <a:buClr>
                <a:srgbClr val="FF0000"/>
              </a:buClr>
              <a:buFont typeface="Wingdings" pitchFamily="2" charset="2"/>
              <a:buChar char="q"/>
            </a:pPr>
            <a:r>
              <a:rPr lang="es-ES" sz="2500" b="1" dirty="0" smtClean="0"/>
              <a:t>Leo von </a:t>
            </a:r>
            <a:r>
              <a:rPr lang="es-ES" sz="2500" b="1" dirty="0" err="1" smtClean="0"/>
              <a:t>Klenze</a:t>
            </a:r>
            <a:r>
              <a:rPr lang="es-ES" sz="2500" b="1" dirty="0" smtClean="0"/>
              <a:t> (1784-1864).</a:t>
            </a:r>
            <a:endParaRPr lang="es-ES" sz="2500" dirty="0" smtClean="0"/>
          </a:p>
          <a:p>
            <a:pPr>
              <a:buClr>
                <a:srgbClr val="FF0000"/>
              </a:buClr>
              <a:buNone/>
            </a:pPr>
            <a:endParaRPr lang="es-ES" sz="2800" dirty="0" smtClean="0"/>
          </a:p>
        </p:txBody>
      </p:sp>
      <p:sp>
        <p:nvSpPr>
          <p:cNvPr id="5" name="4 Flecha abajo"/>
          <p:cNvSpPr/>
          <p:nvPr/>
        </p:nvSpPr>
        <p:spPr>
          <a:xfrm rot="16200000">
            <a:off x="-1116632" y="4869160"/>
            <a:ext cx="504056" cy="648072"/>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2 Título"/>
          <p:cNvSpPr>
            <a:spLocks noGrp="1"/>
          </p:cNvSpPr>
          <p:nvPr>
            <p:ph type="title"/>
          </p:nvPr>
        </p:nvSpPr>
        <p:spPr>
          <a:xfrm>
            <a:off x="0" y="0"/>
            <a:ext cx="9144000" cy="692696"/>
          </a:xfrm>
          <a:solidFill>
            <a:srgbClr val="0070C0"/>
          </a:solidFill>
        </p:spPr>
        <p:txBody>
          <a:bodyPr>
            <a:normAutofit fontScale="90000"/>
          </a:bodyPr>
          <a:lstStyle/>
          <a:p>
            <a:r>
              <a:rPr lang="es-ES_tradnl" b="1" dirty="0" smtClean="0">
                <a:solidFill>
                  <a:schemeClr val="bg1"/>
                </a:solidFill>
              </a:rPr>
              <a:t>           LA PINTURA NEOCLASICA</a:t>
            </a:r>
            <a:endParaRPr lang="es-ES_tradnl" b="1" dirty="0">
              <a:solidFill>
                <a:schemeClr val="bg1"/>
              </a:solidFill>
            </a:endParaRPr>
          </a:p>
        </p:txBody>
      </p:sp>
      <p:sp>
        <p:nvSpPr>
          <p:cNvPr id="2" name="1 Marcador de contenido"/>
          <p:cNvSpPr>
            <a:spLocks noGrp="1"/>
          </p:cNvSpPr>
          <p:nvPr>
            <p:ph idx="1"/>
          </p:nvPr>
        </p:nvSpPr>
        <p:spPr>
          <a:xfrm>
            <a:off x="539552" y="1196752"/>
            <a:ext cx="8423920" cy="5661248"/>
          </a:xfrm>
        </p:spPr>
        <p:txBody>
          <a:bodyPr>
            <a:noAutofit/>
          </a:bodyPr>
          <a:lstStyle/>
          <a:p>
            <a:pPr algn="just">
              <a:buNone/>
            </a:pPr>
            <a:r>
              <a:rPr lang="es-ES" sz="2400" b="1" dirty="0" smtClean="0"/>
              <a:t>    Jacques Louis David </a:t>
            </a:r>
            <a:r>
              <a:rPr lang="es-ES" sz="2400" dirty="0" smtClean="0"/>
              <a:t>fue el pintor que mejor encarna el espíritu    del neoclasicismo y de la pintura neoclasicista francesa.    </a:t>
            </a:r>
          </a:p>
          <a:p>
            <a:pPr marL="354013" indent="0" algn="just">
              <a:buNone/>
            </a:pPr>
            <a:r>
              <a:rPr lang="es-ES" sz="2400" dirty="0" smtClean="0"/>
              <a:t>Nació en 1748 y a temprana edad estudió en la Academia de París. </a:t>
            </a:r>
          </a:p>
          <a:p>
            <a:pPr marL="354013" indent="0" algn="just">
              <a:buNone/>
            </a:pPr>
            <a:r>
              <a:rPr lang="es-ES" sz="2400" dirty="0" smtClean="0"/>
              <a:t>Sus viajes a Italia donde halló los restos de la civilización romana     antigua fueron conformando su pintura.</a:t>
            </a:r>
          </a:p>
          <a:p>
            <a:pPr algn="just">
              <a:buNone/>
            </a:pPr>
            <a:r>
              <a:rPr lang="es-ES" sz="2400" dirty="0" smtClean="0"/>
              <a:t>    La vida de David estuvo vinculada a los avatares políticos de la época. Participó activamente en la Revolución Francesa, pero su relación con </a:t>
            </a:r>
            <a:r>
              <a:rPr lang="es-ES" sz="2400" dirty="0" err="1" smtClean="0"/>
              <a:t>Robespierre</a:t>
            </a:r>
            <a:r>
              <a:rPr lang="es-ES" sz="2400" dirty="0" smtClean="0"/>
              <a:t> le condujo a la cárcel.</a:t>
            </a:r>
          </a:p>
          <a:p>
            <a:pPr algn="just">
              <a:buNone/>
            </a:pPr>
            <a:r>
              <a:rPr lang="es-ES" sz="2400" dirty="0" smtClean="0"/>
              <a:t>    Al salir de ella se convirtió en el retratista oficial de Napoleón y tras su caída fue desterrado a Bruselas. </a:t>
            </a:r>
          </a:p>
          <a:p>
            <a:pPr algn="just">
              <a:buNone/>
            </a:pPr>
            <a:r>
              <a:rPr lang="es-ES" sz="2400" dirty="0" smtClean="0"/>
              <a:t>    Jacques Louis David ejerció con su obra una magna influencia  en la pintura europea de la época. y recibió pintores de todas las naciones.</a:t>
            </a:r>
          </a:p>
          <a:p>
            <a:pPr>
              <a:buNone/>
            </a:pPr>
            <a:endParaRPr lang="es-ES" sz="2400" dirty="0" smtClean="0"/>
          </a:p>
          <a:p>
            <a:pPr>
              <a:buNone/>
            </a:pPr>
            <a:endParaRPr lang="es-ES" sz="2400" dirty="0" smtClean="0"/>
          </a:p>
          <a:p>
            <a:pPr lvl="1">
              <a:buClr>
                <a:srgbClr val="FF0000"/>
              </a:buClr>
              <a:buNone/>
            </a:pPr>
            <a:endParaRPr lang="es-ES" sz="2500" dirty="0" smtClean="0"/>
          </a:p>
          <a:p>
            <a:pPr lvl="7">
              <a:buClr>
                <a:srgbClr val="FF0000"/>
              </a:buClr>
              <a:buNone/>
            </a:pPr>
            <a:endParaRPr lang="es-ES" sz="1400" dirty="0" smtClean="0"/>
          </a:p>
          <a:p>
            <a:pPr>
              <a:buClr>
                <a:srgbClr val="FF0000"/>
              </a:buClr>
              <a:buNone/>
            </a:pPr>
            <a:endParaRPr lang="es-ES" sz="2800" dirty="0" smtClean="0"/>
          </a:p>
        </p:txBody>
      </p:sp>
      <p:sp>
        <p:nvSpPr>
          <p:cNvPr id="5" name="4 Flecha abajo"/>
          <p:cNvSpPr/>
          <p:nvPr/>
        </p:nvSpPr>
        <p:spPr>
          <a:xfrm rot="16200000">
            <a:off x="-1116632" y="4869160"/>
            <a:ext cx="504056" cy="648072"/>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6" name="5 CuadroTexto"/>
          <p:cNvSpPr txBox="1"/>
          <p:nvPr/>
        </p:nvSpPr>
        <p:spPr>
          <a:xfrm>
            <a:off x="0" y="692696"/>
            <a:ext cx="9144000" cy="523220"/>
          </a:xfrm>
          <a:prstGeom prst="rect">
            <a:avLst/>
          </a:prstGeom>
          <a:solidFill>
            <a:srgbClr val="002060"/>
          </a:solidFill>
        </p:spPr>
        <p:txBody>
          <a:bodyPr wrap="square" rtlCol="0">
            <a:spAutoFit/>
          </a:bodyPr>
          <a:lstStyle/>
          <a:p>
            <a:pPr lvl="1">
              <a:buClr>
                <a:srgbClr val="FF0000"/>
              </a:buClr>
            </a:pPr>
            <a:r>
              <a:rPr lang="es-ES" sz="2800" b="1" u="sng" dirty="0" smtClean="0"/>
              <a:t>Jacques-Louis David</a:t>
            </a:r>
            <a:r>
              <a:rPr lang="es-ES" sz="2800" b="1" dirty="0" smtClean="0"/>
              <a:t> (1748-1825).</a:t>
            </a:r>
            <a:endParaRPr lang="es-ES" dirty="0" smtClean="0"/>
          </a:p>
        </p:txBody>
      </p:sp>
      <p:sp>
        <p:nvSpPr>
          <p:cNvPr id="7" name="6 Estrella de 5 puntas"/>
          <p:cNvSpPr/>
          <p:nvPr/>
        </p:nvSpPr>
        <p:spPr>
          <a:xfrm>
            <a:off x="323528" y="1340768"/>
            <a:ext cx="360040" cy="360040"/>
          </a:xfrm>
          <a:prstGeom prst="star5">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8" name="7 Estrella de 5 puntas"/>
          <p:cNvSpPr/>
          <p:nvPr/>
        </p:nvSpPr>
        <p:spPr>
          <a:xfrm>
            <a:off x="323528" y="2132856"/>
            <a:ext cx="360040" cy="360040"/>
          </a:xfrm>
          <a:prstGeom prst="star5">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9" name="8 Estrella de 5 puntas"/>
          <p:cNvSpPr/>
          <p:nvPr/>
        </p:nvSpPr>
        <p:spPr>
          <a:xfrm>
            <a:off x="323528" y="2924944"/>
            <a:ext cx="360040" cy="360040"/>
          </a:xfrm>
          <a:prstGeom prst="star5">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10" name="9 Estrella de 5 puntas"/>
          <p:cNvSpPr/>
          <p:nvPr/>
        </p:nvSpPr>
        <p:spPr>
          <a:xfrm>
            <a:off x="323528" y="3789040"/>
            <a:ext cx="360040" cy="360040"/>
          </a:xfrm>
          <a:prstGeom prst="star5">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11" name="10 Estrella de 5 puntas"/>
          <p:cNvSpPr/>
          <p:nvPr/>
        </p:nvSpPr>
        <p:spPr>
          <a:xfrm>
            <a:off x="323528" y="4797152"/>
            <a:ext cx="360040" cy="360040"/>
          </a:xfrm>
          <a:prstGeom prst="star5">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12" name="11 Estrella de 5 puntas"/>
          <p:cNvSpPr/>
          <p:nvPr/>
        </p:nvSpPr>
        <p:spPr>
          <a:xfrm>
            <a:off x="323528" y="5589240"/>
            <a:ext cx="360040" cy="360040"/>
          </a:xfrm>
          <a:prstGeom prst="star5">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2 Título"/>
          <p:cNvSpPr>
            <a:spLocks noGrp="1"/>
          </p:cNvSpPr>
          <p:nvPr>
            <p:ph type="title"/>
          </p:nvPr>
        </p:nvSpPr>
        <p:spPr>
          <a:xfrm>
            <a:off x="0" y="0"/>
            <a:ext cx="9144000" cy="692696"/>
          </a:xfrm>
          <a:solidFill>
            <a:srgbClr val="0070C0"/>
          </a:solidFill>
        </p:spPr>
        <p:txBody>
          <a:bodyPr>
            <a:normAutofit fontScale="90000"/>
          </a:bodyPr>
          <a:lstStyle/>
          <a:p>
            <a:r>
              <a:rPr lang="es-ES_tradnl" b="1" dirty="0" smtClean="0">
                <a:solidFill>
                  <a:schemeClr val="bg1"/>
                </a:solidFill>
              </a:rPr>
              <a:t>           LA PINTURA NEOCLASICA</a:t>
            </a:r>
            <a:endParaRPr lang="es-ES_tradnl" b="1" dirty="0">
              <a:solidFill>
                <a:schemeClr val="bg1"/>
              </a:solidFill>
            </a:endParaRPr>
          </a:p>
        </p:txBody>
      </p:sp>
      <p:sp>
        <p:nvSpPr>
          <p:cNvPr id="2" name="1 Marcador de contenido"/>
          <p:cNvSpPr>
            <a:spLocks noGrp="1"/>
          </p:cNvSpPr>
          <p:nvPr>
            <p:ph idx="1"/>
          </p:nvPr>
        </p:nvSpPr>
        <p:spPr>
          <a:xfrm>
            <a:off x="395536" y="1340768"/>
            <a:ext cx="8461448" cy="5256584"/>
          </a:xfrm>
        </p:spPr>
        <p:txBody>
          <a:bodyPr>
            <a:noAutofit/>
          </a:bodyPr>
          <a:lstStyle/>
          <a:p>
            <a:pPr marL="442913" indent="-442913" algn="just">
              <a:buNone/>
            </a:pPr>
            <a:r>
              <a:rPr lang="es-ES" sz="2400" dirty="0" smtClean="0"/>
              <a:t>     </a:t>
            </a:r>
          </a:p>
          <a:p>
            <a:pPr marL="442913" indent="-442913" algn="just">
              <a:buNone/>
            </a:pPr>
            <a:r>
              <a:rPr lang="es-ES" sz="2400" dirty="0" smtClean="0"/>
              <a:t>	Un David joven ingresa en la Academia de París donde obtiene, en 1774, un premio para ir a Roma</a:t>
            </a:r>
          </a:p>
          <a:p>
            <a:pPr marL="360363" indent="-6350">
              <a:buNone/>
            </a:pPr>
            <a:r>
              <a:rPr lang="es-ES" sz="2400" dirty="0" smtClean="0"/>
              <a:t>Su primera estancia en </a:t>
            </a:r>
            <a:r>
              <a:rPr lang="es-ES" sz="2400" dirty="0" err="1" smtClean="0"/>
              <a:t>Romale</a:t>
            </a:r>
            <a:r>
              <a:rPr lang="es-ES" sz="2400" dirty="0" smtClean="0"/>
              <a:t> aporta una disciplina </a:t>
            </a:r>
            <a:r>
              <a:rPr lang="es-ES" sz="2400" dirty="0" err="1" smtClean="0"/>
              <a:t>dibujística</a:t>
            </a:r>
            <a:r>
              <a:rPr lang="es-ES" sz="2400" dirty="0" smtClean="0"/>
              <a:t> importante, lo cual no le impide admirar a los pintores barrocos que trabajan con la luz porque cree que la luz da un volumen que la línea no puede lograr. </a:t>
            </a:r>
          </a:p>
          <a:p>
            <a:pPr marL="360363" indent="-6350">
              <a:buNone/>
            </a:pPr>
            <a:r>
              <a:rPr lang="es-ES" sz="2400" dirty="0" smtClean="0"/>
              <a:t>Posteriormente marcha a Nápoles y allí estudia las ruinas de las ciudades de Pompeya y </a:t>
            </a:r>
            <a:r>
              <a:rPr lang="es-ES" sz="2400" dirty="0" err="1" smtClean="0"/>
              <a:t>Herculano</a:t>
            </a:r>
            <a:r>
              <a:rPr lang="es-ES" sz="2400" dirty="0" smtClean="0"/>
              <a:t>.</a:t>
            </a:r>
          </a:p>
          <a:p>
            <a:pPr marL="360363" indent="-6350">
              <a:buNone/>
            </a:pPr>
            <a:r>
              <a:rPr lang="es-ES" sz="2400" dirty="0" smtClean="0"/>
              <a:t>A su vuelta a París, Jacques Louis David queda convencido de que es necesaria una regeneración del arte.</a:t>
            </a:r>
          </a:p>
          <a:p>
            <a:pPr marL="442913" lvl="1" indent="0" algn="just">
              <a:buClr>
                <a:srgbClr val="FF0000"/>
              </a:buClr>
              <a:buNone/>
              <a:tabLst>
                <a:tab pos="265113" algn="l"/>
                <a:tab pos="442913" algn="l"/>
              </a:tabLst>
            </a:pPr>
            <a:endParaRPr lang="es-ES" sz="2400" dirty="0" smtClean="0"/>
          </a:p>
          <a:p>
            <a:pPr>
              <a:buClr>
                <a:srgbClr val="FF0000"/>
              </a:buClr>
              <a:buNone/>
            </a:pPr>
            <a:endParaRPr lang="es-ES" sz="2800" dirty="0" smtClean="0"/>
          </a:p>
        </p:txBody>
      </p:sp>
      <p:sp>
        <p:nvSpPr>
          <p:cNvPr id="5" name="4 Flecha abajo"/>
          <p:cNvSpPr/>
          <p:nvPr/>
        </p:nvSpPr>
        <p:spPr>
          <a:xfrm rot="16200000">
            <a:off x="-1116632" y="4869160"/>
            <a:ext cx="504056" cy="648072"/>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6" name="5 CuadroTexto"/>
          <p:cNvSpPr txBox="1"/>
          <p:nvPr/>
        </p:nvSpPr>
        <p:spPr>
          <a:xfrm>
            <a:off x="0" y="764704"/>
            <a:ext cx="9144000" cy="955267"/>
          </a:xfrm>
          <a:prstGeom prst="rect">
            <a:avLst/>
          </a:prstGeom>
          <a:solidFill>
            <a:srgbClr val="002060"/>
          </a:solidFill>
        </p:spPr>
        <p:txBody>
          <a:bodyPr wrap="square" rtlCol="0">
            <a:spAutoFit/>
          </a:bodyPr>
          <a:lstStyle/>
          <a:p>
            <a:pPr lvl="1">
              <a:buClr>
                <a:srgbClr val="FF0000"/>
              </a:buClr>
            </a:pPr>
            <a:r>
              <a:rPr lang="es-ES" sz="2800" b="1" u="sng" dirty="0" smtClean="0">
                <a:solidFill>
                  <a:schemeClr val="bg1"/>
                </a:solidFill>
              </a:rPr>
              <a:t>Jacques-Louis David</a:t>
            </a:r>
            <a:r>
              <a:rPr lang="es-ES" sz="2800" b="1" dirty="0" smtClean="0">
                <a:solidFill>
                  <a:schemeClr val="bg1"/>
                </a:solidFill>
              </a:rPr>
              <a:t> (1748-1825)</a:t>
            </a:r>
          </a:p>
          <a:p>
            <a:pPr lvl="1">
              <a:buClr>
                <a:srgbClr val="FF0000"/>
              </a:buClr>
            </a:pPr>
            <a:r>
              <a:rPr lang="es-ES" sz="2800" dirty="0" smtClean="0">
                <a:solidFill>
                  <a:schemeClr val="bg1"/>
                </a:solidFill>
              </a:rPr>
              <a:t>AÑOS PREVIOS A LA REVOLUCIÓN</a:t>
            </a:r>
            <a:endParaRPr lang="es-ES" sz="2800" b="1" dirty="0" smtClean="0">
              <a:solidFill>
                <a:schemeClr val="bg1"/>
              </a:solidFill>
            </a:endParaRPr>
          </a:p>
        </p:txBody>
      </p:sp>
      <p:sp>
        <p:nvSpPr>
          <p:cNvPr id="7" name="6 Estrella de 5 puntas"/>
          <p:cNvSpPr/>
          <p:nvPr/>
        </p:nvSpPr>
        <p:spPr>
          <a:xfrm>
            <a:off x="395536" y="2636912"/>
            <a:ext cx="360040" cy="360040"/>
          </a:xfrm>
          <a:prstGeom prst="star5">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8" name="7 Estrella de 5 puntas"/>
          <p:cNvSpPr/>
          <p:nvPr/>
        </p:nvSpPr>
        <p:spPr>
          <a:xfrm>
            <a:off x="395536" y="1916832"/>
            <a:ext cx="360040" cy="360040"/>
          </a:xfrm>
          <a:prstGeom prst="star5">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9" name="8 Estrella de 5 puntas"/>
          <p:cNvSpPr/>
          <p:nvPr/>
        </p:nvSpPr>
        <p:spPr>
          <a:xfrm>
            <a:off x="-756592" y="3429000"/>
            <a:ext cx="360040" cy="360040"/>
          </a:xfrm>
          <a:prstGeom prst="star5">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10" name="9 Estrella de 5 puntas"/>
          <p:cNvSpPr/>
          <p:nvPr/>
        </p:nvSpPr>
        <p:spPr>
          <a:xfrm>
            <a:off x="395536" y="4221088"/>
            <a:ext cx="360040" cy="360040"/>
          </a:xfrm>
          <a:prstGeom prst="star5">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11" name="10 Estrella de 5 puntas"/>
          <p:cNvSpPr/>
          <p:nvPr/>
        </p:nvSpPr>
        <p:spPr>
          <a:xfrm>
            <a:off x="395536" y="5013176"/>
            <a:ext cx="360040" cy="360040"/>
          </a:xfrm>
          <a:prstGeom prst="star5">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2 Título"/>
          <p:cNvSpPr>
            <a:spLocks noGrp="1"/>
          </p:cNvSpPr>
          <p:nvPr>
            <p:ph type="title"/>
          </p:nvPr>
        </p:nvSpPr>
        <p:spPr>
          <a:xfrm>
            <a:off x="0" y="0"/>
            <a:ext cx="9144000" cy="548680"/>
          </a:xfrm>
          <a:solidFill>
            <a:srgbClr val="0070C0"/>
          </a:solidFill>
        </p:spPr>
        <p:txBody>
          <a:bodyPr>
            <a:normAutofit fontScale="90000"/>
          </a:bodyPr>
          <a:lstStyle/>
          <a:p>
            <a:r>
              <a:rPr lang="es-ES_tradnl" b="1" dirty="0" smtClean="0">
                <a:solidFill>
                  <a:schemeClr val="bg1"/>
                </a:solidFill>
              </a:rPr>
              <a:t>           LA PINTURA NEOCLASICA</a:t>
            </a:r>
            <a:endParaRPr lang="es-ES_tradnl" b="1" dirty="0">
              <a:solidFill>
                <a:schemeClr val="bg1"/>
              </a:solidFill>
            </a:endParaRPr>
          </a:p>
        </p:txBody>
      </p:sp>
      <p:sp>
        <p:nvSpPr>
          <p:cNvPr id="14" name="13 CuadroTexto"/>
          <p:cNvSpPr txBox="1"/>
          <p:nvPr/>
        </p:nvSpPr>
        <p:spPr>
          <a:xfrm>
            <a:off x="0" y="908720"/>
            <a:ext cx="4644008" cy="461665"/>
          </a:xfrm>
          <a:prstGeom prst="rect">
            <a:avLst/>
          </a:prstGeom>
          <a:noFill/>
        </p:spPr>
        <p:txBody>
          <a:bodyPr wrap="square" rtlCol="0">
            <a:spAutoFit/>
          </a:bodyPr>
          <a:lstStyle/>
          <a:p>
            <a:pPr>
              <a:buFont typeface="Arial" pitchFamily="34" charset="0"/>
              <a:buChar char="•"/>
            </a:pPr>
            <a:r>
              <a:rPr lang="es-ES" sz="2400" b="1" dirty="0" smtClean="0">
                <a:solidFill>
                  <a:schemeClr val="tx1">
                    <a:lumMod val="95000"/>
                  </a:schemeClr>
                </a:solidFill>
              </a:rPr>
              <a:t>MARAT: mártir de la revolución</a:t>
            </a:r>
            <a:r>
              <a:rPr lang="es-ES" sz="2400" b="1" dirty="0" smtClean="0">
                <a:solidFill>
                  <a:schemeClr val="bg1"/>
                </a:solidFill>
              </a:rPr>
              <a:t>.  </a:t>
            </a:r>
          </a:p>
        </p:txBody>
      </p:sp>
      <p:sp>
        <p:nvSpPr>
          <p:cNvPr id="15" name="14 CuadroTexto"/>
          <p:cNvSpPr txBox="1"/>
          <p:nvPr/>
        </p:nvSpPr>
        <p:spPr>
          <a:xfrm>
            <a:off x="0" y="548680"/>
            <a:ext cx="9144000" cy="338554"/>
          </a:xfrm>
          <a:prstGeom prst="rect">
            <a:avLst/>
          </a:prstGeom>
          <a:solidFill>
            <a:srgbClr val="C00000"/>
          </a:solidFill>
        </p:spPr>
        <p:txBody>
          <a:bodyPr wrap="square" rtlCol="0">
            <a:spAutoFit/>
          </a:bodyPr>
          <a:lstStyle/>
          <a:p>
            <a:pPr lvl="1">
              <a:buClr>
                <a:srgbClr val="FF0000"/>
              </a:buClr>
            </a:pPr>
            <a:r>
              <a:rPr lang="es-ES" sz="1600" b="1" dirty="0" smtClean="0">
                <a:solidFill>
                  <a:schemeClr val="bg1"/>
                </a:solidFill>
              </a:rPr>
              <a:t> Jacques Louis David(1748-1825) </a:t>
            </a:r>
            <a:r>
              <a:rPr lang="es-ES" sz="1600" dirty="0" smtClean="0">
                <a:solidFill>
                  <a:schemeClr val="bg1"/>
                </a:solidFill>
              </a:rPr>
              <a:t> LA MUERTE DE MARAT</a:t>
            </a:r>
            <a:endParaRPr lang="es-ES" sz="1600" b="1" dirty="0" smtClean="0">
              <a:solidFill>
                <a:schemeClr val="bg1"/>
              </a:solidFill>
            </a:endParaRPr>
          </a:p>
        </p:txBody>
      </p:sp>
      <p:pic>
        <p:nvPicPr>
          <p:cNvPr id="61442" name="Picture 2" descr="https://historia-arte.com/_/eyJ0eXAiOiJKV1QiLCJhbGciOiJIUzI1NiJ9.eyJpbSI6WyJcL2FydHdvcmtcL2ltYWdlRmlsZVwvZGF2aWQtbWFyYXQuanBnIiwicmVzaXplLDUwMCJdfQ.Hi3RhPnZP2UU-MrkQsIaPxMi-m3RTQpFsAwEYM_1Dtg.jpg"/>
          <p:cNvPicPr>
            <a:picLocks noChangeAspect="1" noChangeArrowheads="1"/>
          </p:cNvPicPr>
          <p:nvPr/>
        </p:nvPicPr>
        <p:blipFill>
          <a:blip r:embed="rId2" cstate="print"/>
          <a:srcRect/>
          <a:stretch>
            <a:fillRect/>
          </a:stretch>
        </p:blipFill>
        <p:spPr bwMode="auto">
          <a:xfrm>
            <a:off x="4741540" y="857791"/>
            <a:ext cx="4366964" cy="6000209"/>
          </a:xfrm>
          <a:prstGeom prst="rect">
            <a:avLst/>
          </a:prstGeom>
          <a:noFill/>
        </p:spPr>
      </p:pic>
      <p:sp>
        <p:nvSpPr>
          <p:cNvPr id="7" name="6 Rectángulo"/>
          <p:cNvSpPr/>
          <p:nvPr/>
        </p:nvSpPr>
        <p:spPr>
          <a:xfrm>
            <a:off x="0" y="1268760"/>
            <a:ext cx="4644008" cy="5632311"/>
          </a:xfrm>
          <a:prstGeom prst="rect">
            <a:avLst/>
          </a:prstGeom>
          <a:noFill/>
        </p:spPr>
        <p:txBody>
          <a:bodyPr wrap="square">
            <a:spAutoFit/>
          </a:bodyPr>
          <a:lstStyle/>
          <a:p>
            <a:pPr>
              <a:buFont typeface="Wingdings 2" pitchFamily="18" charset="2"/>
              <a:buChar char="¥"/>
            </a:pPr>
            <a:r>
              <a:rPr lang="es-ES" b="1" dirty="0" err="1" smtClean="0">
                <a:solidFill>
                  <a:schemeClr val="tx1">
                    <a:lumMod val="95000"/>
                  </a:schemeClr>
                </a:solidFill>
              </a:rPr>
              <a:t>Marat</a:t>
            </a:r>
            <a:r>
              <a:rPr lang="es-ES" dirty="0" smtClean="0">
                <a:solidFill>
                  <a:schemeClr val="tx1">
                    <a:lumMod val="95000"/>
                  </a:schemeClr>
                </a:solidFill>
              </a:rPr>
              <a:t> se relajaba en una bañera pues tenía violentos picores debido a una enfermedad de la piel (se sabe hoy que era celíaco). </a:t>
            </a:r>
          </a:p>
          <a:p>
            <a:pPr>
              <a:buFont typeface="Wingdings 2" pitchFamily="18" charset="2"/>
              <a:buChar char="¥"/>
            </a:pPr>
            <a:endParaRPr lang="es-ES" dirty="0" smtClean="0">
              <a:solidFill>
                <a:schemeClr val="tx1">
                  <a:lumMod val="95000"/>
                </a:schemeClr>
              </a:solidFill>
            </a:endParaRPr>
          </a:p>
          <a:p>
            <a:pPr>
              <a:buFont typeface="Wingdings 2" pitchFamily="18" charset="2"/>
              <a:buChar char="¥"/>
            </a:pPr>
            <a:r>
              <a:rPr lang="es-ES" dirty="0" smtClean="0">
                <a:solidFill>
                  <a:schemeClr val="tx1">
                    <a:lumMod val="95000"/>
                  </a:schemeClr>
                </a:solidFill>
              </a:rPr>
              <a:t>Mientras tanto escribía una </a:t>
            </a:r>
            <a:r>
              <a:rPr lang="es-ES" b="1" dirty="0" smtClean="0">
                <a:solidFill>
                  <a:schemeClr val="tx1">
                    <a:lumMod val="95000"/>
                  </a:schemeClr>
                </a:solidFill>
              </a:rPr>
              <a:t>lista negra</a:t>
            </a:r>
            <a:r>
              <a:rPr lang="es-ES" dirty="0" smtClean="0">
                <a:solidFill>
                  <a:schemeClr val="tx1">
                    <a:lumMod val="95000"/>
                  </a:schemeClr>
                </a:solidFill>
              </a:rPr>
              <a:t> de nombres de enemigos del estado que debía ser guillotinados. </a:t>
            </a:r>
          </a:p>
          <a:p>
            <a:pPr>
              <a:buFont typeface="Wingdings 2" pitchFamily="18" charset="2"/>
              <a:buChar char="¥"/>
            </a:pPr>
            <a:endParaRPr lang="es-ES" dirty="0" smtClean="0">
              <a:solidFill>
                <a:schemeClr val="tx1">
                  <a:lumMod val="95000"/>
                </a:schemeClr>
              </a:solidFill>
            </a:endParaRPr>
          </a:p>
          <a:p>
            <a:pPr>
              <a:buFont typeface="Wingdings 2" pitchFamily="18" charset="2"/>
              <a:buChar char="¥"/>
            </a:pPr>
            <a:r>
              <a:rPr lang="es-ES" b="1" dirty="0" err="1" smtClean="0">
                <a:solidFill>
                  <a:schemeClr val="tx1">
                    <a:lumMod val="95000"/>
                  </a:schemeClr>
                </a:solidFill>
              </a:rPr>
              <a:t>Corday</a:t>
            </a:r>
            <a:r>
              <a:rPr lang="es-ES" b="1" dirty="0" smtClean="0">
                <a:solidFill>
                  <a:schemeClr val="tx1">
                    <a:lumMod val="95000"/>
                  </a:schemeClr>
                </a:solidFill>
              </a:rPr>
              <a:t> </a:t>
            </a:r>
            <a:r>
              <a:rPr lang="es-ES" dirty="0" smtClean="0">
                <a:solidFill>
                  <a:schemeClr val="tx1">
                    <a:lumMod val="95000"/>
                  </a:schemeClr>
                </a:solidFill>
              </a:rPr>
              <a:t>apareció por ahí con la excusa de delatar  unos cuantos nombres y de pronto sacó un cuchillo oculto en sus vestidos dándole muerte a </a:t>
            </a:r>
            <a:r>
              <a:rPr lang="es-ES" b="1" dirty="0" err="1" smtClean="0">
                <a:solidFill>
                  <a:schemeClr val="tx1">
                    <a:lumMod val="95000"/>
                  </a:schemeClr>
                </a:solidFill>
              </a:rPr>
              <a:t>Marat</a:t>
            </a:r>
            <a:r>
              <a:rPr lang="es-ES" b="1" dirty="0" smtClean="0">
                <a:solidFill>
                  <a:schemeClr val="tx1">
                    <a:lumMod val="95000"/>
                  </a:schemeClr>
                </a:solidFill>
              </a:rPr>
              <a:t>. </a:t>
            </a:r>
          </a:p>
          <a:p>
            <a:pPr>
              <a:buFont typeface="Wingdings 2" pitchFamily="18" charset="2"/>
              <a:buChar char="¥"/>
            </a:pPr>
            <a:endParaRPr lang="es-ES" b="1" dirty="0" smtClean="0">
              <a:solidFill>
                <a:schemeClr val="tx1">
                  <a:lumMod val="95000"/>
                </a:schemeClr>
              </a:solidFill>
            </a:endParaRPr>
          </a:p>
          <a:p>
            <a:pPr>
              <a:buFont typeface="Wingdings 2" pitchFamily="18" charset="2"/>
              <a:buChar char="¥"/>
            </a:pPr>
            <a:r>
              <a:rPr lang="es-ES" dirty="0" smtClean="0">
                <a:solidFill>
                  <a:schemeClr val="tx1">
                    <a:lumMod val="95000"/>
                  </a:schemeClr>
                </a:solidFill>
              </a:rPr>
              <a:t>Como sabemos, en esa época </a:t>
            </a:r>
            <a:r>
              <a:rPr lang="es-ES" b="1" dirty="0" smtClean="0">
                <a:solidFill>
                  <a:schemeClr val="tx1">
                    <a:lumMod val="95000"/>
                  </a:schemeClr>
                </a:solidFill>
              </a:rPr>
              <a:t>David</a:t>
            </a:r>
            <a:r>
              <a:rPr lang="es-ES" dirty="0" smtClean="0">
                <a:solidFill>
                  <a:schemeClr val="tx1">
                    <a:lumMod val="95000"/>
                  </a:schemeClr>
                </a:solidFill>
              </a:rPr>
              <a:t> era un amigo íntimo de </a:t>
            </a:r>
            <a:r>
              <a:rPr lang="es-ES" b="1" dirty="0" err="1" smtClean="0">
                <a:solidFill>
                  <a:schemeClr val="tx1">
                    <a:lumMod val="95000"/>
                  </a:schemeClr>
                </a:solidFill>
              </a:rPr>
              <a:t>Marat</a:t>
            </a:r>
            <a:r>
              <a:rPr lang="es-ES" dirty="0" smtClean="0">
                <a:solidFill>
                  <a:schemeClr val="tx1">
                    <a:lumMod val="95000"/>
                  </a:schemeClr>
                </a:solidFill>
              </a:rPr>
              <a:t> y lo admiraba mucho por su don natural para convencer a las masas con sus discursos, algo que él quería hacer a través de la pintura. Por ello quiso homenajearlo como uno de los </a:t>
            </a:r>
            <a:r>
              <a:rPr lang="es-ES" dirty="0" smtClean="0"/>
              <a:t>primeros </a:t>
            </a:r>
            <a:r>
              <a:rPr lang="es-ES" b="1" dirty="0" smtClean="0"/>
              <a:t>mártires de la revolución.</a:t>
            </a:r>
            <a:endParaRPr lang="es-ES_tradnl" dirty="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2 Título"/>
          <p:cNvSpPr>
            <a:spLocks noGrp="1"/>
          </p:cNvSpPr>
          <p:nvPr>
            <p:ph type="title"/>
          </p:nvPr>
        </p:nvSpPr>
        <p:spPr>
          <a:xfrm>
            <a:off x="0" y="0"/>
            <a:ext cx="9144000" cy="548680"/>
          </a:xfrm>
          <a:solidFill>
            <a:srgbClr val="0070C0"/>
          </a:solidFill>
        </p:spPr>
        <p:txBody>
          <a:bodyPr>
            <a:normAutofit fontScale="90000"/>
          </a:bodyPr>
          <a:lstStyle/>
          <a:p>
            <a:r>
              <a:rPr lang="es-ES_tradnl" b="1" dirty="0" smtClean="0">
                <a:solidFill>
                  <a:schemeClr val="bg1"/>
                </a:solidFill>
              </a:rPr>
              <a:t>           LA PINTURA NEOCLASICA</a:t>
            </a:r>
            <a:endParaRPr lang="es-ES_tradnl" b="1" dirty="0">
              <a:solidFill>
                <a:schemeClr val="bg1"/>
              </a:solidFill>
            </a:endParaRPr>
          </a:p>
        </p:txBody>
      </p:sp>
      <p:sp>
        <p:nvSpPr>
          <p:cNvPr id="15" name="14 CuadroTexto"/>
          <p:cNvSpPr txBox="1"/>
          <p:nvPr/>
        </p:nvSpPr>
        <p:spPr>
          <a:xfrm>
            <a:off x="0" y="548680"/>
            <a:ext cx="9144000" cy="338554"/>
          </a:xfrm>
          <a:prstGeom prst="rect">
            <a:avLst/>
          </a:prstGeom>
          <a:solidFill>
            <a:srgbClr val="C00000"/>
          </a:solidFill>
        </p:spPr>
        <p:txBody>
          <a:bodyPr wrap="square" rtlCol="0">
            <a:spAutoFit/>
          </a:bodyPr>
          <a:lstStyle/>
          <a:p>
            <a:pPr lvl="1">
              <a:buClr>
                <a:srgbClr val="FF0000"/>
              </a:buClr>
            </a:pPr>
            <a:r>
              <a:rPr lang="es-ES" sz="1600" b="1" dirty="0" smtClean="0">
                <a:solidFill>
                  <a:schemeClr val="bg1"/>
                </a:solidFill>
              </a:rPr>
              <a:t> Jacques Louis David(1748-1825) </a:t>
            </a:r>
            <a:r>
              <a:rPr lang="es-ES" sz="1600" dirty="0" smtClean="0">
                <a:solidFill>
                  <a:schemeClr val="bg1"/>
                </a:solidFill>
              </a:rPr>
              <a:t> LA MUERTE DE MARAT</a:t>
            </a:r>
            <a:endParaRPr lang="es-ES" sz="1600" b="1" dirty="0" smtClean="0">
              <a:solidFill>
                <a:schemeClr val="bg1"/>
              </a:solidFill>
            </a:endParaRPr>
          </a:p>
        </p:txBody>
      </p:sp>
      <p:pic>
        <p:nvPicPr>
          <p:cNvPr id="8" name="7 Imagen" descr="mARAT.png"/>
          <p:cNvPicPr>
            <a:picLocks noChangeAspect="1"/>
          </p:cNvPicPr>
          <p:nvPr/>
        </p:nvPicPr>
        <p:blipFill>
          <a:blip r:embed="rId2" cstate="print"/>
          <a:stretch>
            <a:fillRect/>
          </a:stretch>
        </p:blipFill>
        <p:spPr>
          <a:xfrm>
            <a:off x="611560" y="908720"/>
            <a:ext cx="7860499" cy="5949280"/>
          </a:xfrm>
          <a:prstGeom prst="rect">
            <a:avLst/>
          </a:prstGeom>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2 Título"/>
          <p:cNvSpPr>
            <a:spLocks noGrp="1"/>
          </p:cNvSpPr>
          <p:nvPr>
            <p:ph type="title"/>
          </p:nvPr>
        </p:nvSpPr>
        <p:spPr>
          <a:xfrm>
            <a:off x="0" y="0"/>
            <a:ext cx="9144000" cy="548680"/>
          </a:xfrm>
          <a:solidFill>
            <a:srgbClr val="0070C0"/>
          </a:solidFill>
        </p:spPr>
        <p:txBody>
          <a:bodyPr>
            <a:normAutofit fontScale="90000"/>
          </a:bodyPr>
          <a:lstStyle/>
          <a:p>
            <a:r>
              <a:rPr lang="es-ES_tradnl" b="1" dirty="0" smtClean="0">
                <a:solidFill>
                  <a:schemeClr val="bg1"/>
                </a:solidFill>
              </a:rPr>
              <a:t>           LA PINTURA NEOCLASICA</a:t>
            </a:r>
            <a:endParaRPr lang="es-ES_tradnl" b="1" dirty="0">
              <a:solidFill>
                <a:schemeClr val="bg1"/>
              </a:solidFill>
            </a:endParaRPr>
          </a:p>
        </p:txBody>
      </p:sp>
      <p:sp>
        <p:nvSpPr>
          <p:cNvPr id="15" name="14 CuadroTexto"/>
          <p:cNvSpPr txBox="1"/>
          <p:nvPr/>
        </p:nvSpPr>
        <p:spPr>
          <a:xfrm>
            <a:off x="0" y="548680"/>
            <a:ext cx="9144000" cy="338554"/>
          </a:xfrm>
          <a:prstGeom prst="rect">
            <a:avLst/>
          </a:prstGeom>
          <a:solidFill>
            <a:srgbClr val="C00000"/>
          </a:solidFill>
        </p:spPr>
        <p:txBody>
          <a:bodyPr wrap="square" rtlCol="0">
            <a:spAutoFit/>
          </a:bodyPr>
          <a:lstStyle/>
          <a:p>
            <a:pPr lvl="1">
              <a:buClr>
                <a:srgbClr val="FF0000"/>
              </a:buClr>
            </a:pPr>
            <a:r>
              <a:rPr lang="es-ES" sz="1600" b="1" dirty="0" smtClean="0">
                <a:solidFill>
                  <a:schemeClr val="bg1"/>
                </a:solidFill>
              </a:rPr>
              <a:t> Jacques Louis David(1748-1825) </a:t>
            </a:r>
            <a:r>
              <a:rPr lang="es-ES" sz="1600" dirty="0" smtClean="0">
                <a:solidFill>
                  <a:schemeClr val="bg1"/>
                </a:solidFill>
              </a:rPr>
              <a:t> LA MUERTE DE MARAT</a:t>
            </a:r>
            <a:endParaRPr lang="es-ES" sz="1600" b="1" dirty="0" smtClean="0">
              <a:solidFill>
                <a:schemeClr val="bg1"/>
              </a:solidFill>
            </a:endParaRPr>
          </a:p>
        </p:txBody>
      </p:sp>
      <p:pic>
        <p:nvPicPr>
          <p:cNvPr id="5" name="4 Imagen" descr="mARAT1.png"/>
          <p:cNvPicPr>
            <a:picLocks noChangeAspect="1"/>
          </p:cNvPicPr>
          <p:nvPr/>
        </p:nvPicPr>
        <p:blipFill>
          <a:blip r:embed="rId2" cstate="print"/>
          <a:stretch>
            <a:fillRect/>
          </a:stretch>
        </p:blipFill>
        <p:spPr>
          <a:xfrm>
            <a:off x="751941" y="980728"/>
            <a:ext cx="7640117" cy="5734851"/>
          </a:xfrm>
          <a:prstGeom prst="rect">
            <a:avLst/>
          </a:prstGeom>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2 Título"/>
          <p:cNvSpPr>
            <a:spLocks noGrp="1"/>
          </p:cNvSpPr>
          <p:nvPr>
            <p:ph type="title"/>
          </p:nvPr>
        </p:nvSpPr>
        <p:spPr>
          <a:xfrm>
            <a:off x="0" y="0"/>
            <a:ext cx="9144000" cy="548680"/>
          </a:xfrm>
          <a:solidFill>
            <a:srgbClr val="0070C0"/>
          </a:solidFill>
        </p:spPr>
        <p:txBody>
          <a:bodyPr>
            <a:normAutofit fontScale="90000"/>
          </a:bodyPr>
          <a:lstStyle/>
          <a:p>
            <a:r>
              <a:rPr lang="es-ES_tradnl" b="1" dirty="0" smtClean="0">
                <a:solidFill>
                  <a:schemeClr val="bg1"/>
                </a:solidFill>
              </a:rPr>
              <a:t>           LA PINTURA NEOCLASICA</a:t>
            </a:r>
            <a:endParaRPr lang="es-ES_tradnl" b="1" dirty="0">
              <a:solidFill>
                <a:schemeClr val="bg1"/>
              </a:solidFill>
            </a:endParaRPr>
          </a:p>
        </p:txBody>
      </p:sp>
      <p:pic>
        <p:nvPicPr>
          <p:cNvPr id="13" name="12 Imagen" descr="eyJ0eXAiOiJKV1QiLCJhbGciOiJIUzI1NiJ9.eyJpbSI6WyJcL2FydHdvcmtcL2ltYWdlRmlsZVwvNWM2N2ZlNGVhZDA4ZC5qcGciLCJyZXNpemUsMTUwMCJdfQ.Oj54DQ9BKbdpL0wo5WiE-ChMijGvrxHITLoeaYc175w.jpg"/>
          <p:cNvPicPr>
            <a:picLocks noChangeAspect="1"/>
          </p:cNvPicPr>
          <p:nvPr/>
        </p:nvPicPr>
        <p:blipFill>
          <a:blip r:embed="rId2" cstate="print"/>
          <a:stretch>
            <a:fillRect/>
          </a:stretch>
        </p:blipFill>
        <p:spPr>
          <a:xfrm>
            <a:off x="4067944" y="750184"/>
            <a:ext cx="5112568" cy="6107815"/>
          </a:xfrm>
          <a:prstGeom prst="rect">
            <a:avLst/>
          </a:prstGeom>
        </p:spPr>
      </p:pic>
      <p:sp>
        <p:nvSpPr>
          <p:cNvPr id="14" name="13 CuadroTexto"/>
          <p:cNvSpPr txBox="1"/>
          <p:nvPr/>
        </p:nvSpPr>
        <p:spPr>
          <a:xfrm>
            <a:off x="0" y="1086991"/>
            <a:ext cx="3923928" cy="5078313"/>
          </a:xfrm>
          <a:prstGeom prst="rect">
            <a:avLst/>
          </a:prstGeom>
          <a:noFill/>
        </p:spPr>
        <p:txBody>
          <a:bodyPr wrap="square" rtlCol="0">
            <a:spAutoFit/>
          </a:bodyPr>
          <a:lstStyle/>
          <a:p>
            <a:pPr>
              <a:buFont typeface="Arial" pitchFamily="34" charset="0"/>
              <a:buChar char="•"/>
            </a:pPr>
            <a:r>
              <a:rPr lang="es-ES" dirty="0" smtClean="0"/>
              <a:t>El retrato ecuestre es una idealización de David. </a:t>
            </a:r>
          </a:p>
          <a:p>
            <a:pPr>
              <a:buFont typeface="Arial" pitchFamily="34" charset="0"/>
              <a:buChar char="•"/>
            </a:pPr>
            <a:r>
              <a:rPr lang="es-ES" dirty="0" smtClean="0"/>
              <a:t>En realidad, Bonaparte cruzó los Alpes con buen tiempo y a lomos de una mula, pero el pintor nos lo muestra a lomos de un fogoso corcel, cuya crin y cuya cola ondean al viento, como la capa del jinete, que señala a las tropas el camino a seguir. </a:t>
            </a:r>
          </a:p>
          <a:p>
            <a:pPr>
              <a:buFont typeface="Arial" pitchFamily="34" charset="0"/>
              <a:buChar char="•"/>
            </a:pPr>
            <a:r>
              <a:rPr lang="es-ES" dirty="0" smtClean="0"/>
              <a:t>Lleva uniforme de gala y espada, y con su mano izquierda sujeta las riendas del caballo, que está alzado sobre sus patas traseras, lo que transmite el mensaje de un líder que manda sobre hombres y animales. </a:t>
            </a:r>
          </a:p>
          <a:p>
            <a:pPr>
              <a:buFont typeface="Arial" pitchFamily="34" charset="0"/>
              <a:buChar char="•"/>
            </a:pPr>
            <a:r>
              <a:rPr lang="es-ES" dirty="0" smtClean="0"/>
              <a:t>El paisaje es nevado y el cielo gris. Al fondo, cañones, lanzas, soldados y banderas.</a:t>
            </a:r>
          </a:p>
        </p:txBody>
      </p:sp>
      <p:sp>
        <p:nvSpPr>
          <p:cNvPr id="15" name="14 CuadroTexto"/>
          <p:cNvSpPr txBox="1"/>
          <p:nvPr/>
        </p:nvSpPr>
        <p:spPr>
          <a:xfrm>
            <a:off x="0" y="548680"/>
            <a:ext cx="9144000" cy="338554"/>
          </a:xfrm>
          <a:prstGeom prst="rect">
            <a:avLst/>
          </a:prstGeom>
          <a:solidFill>
            <a:srgbClr val="C00000"/>
          </a:solidFill>
        </p:spPr>
        <p:txBody>
          <a:bodyPr wrap="square" rtlCol="0">
            <a:spAutoFit/>
          </a:bodyPr>
          <a:lstStyle/>
          <a:p>
            <a:pPr lvl="1">
              <a:buClr>
                <a:srgbClr val="FF0000"/>
              </a:buClr>
            </a:pPr>
            <a:r>
              <a:rPr lang="es-ES" sz="1600" b="1" dirty="0" smtClean="0">
                <a:solidFill>
                  <a:schemeClr val="bg1"/>
                </a:solidFill>
              </a:rPr>
              <a:t> Jacques Louis David(1748-1825) </a:t>
            </a:r>
            <a:r>
              <a:rPr lang="es-ES" sz="1600" dirty="0" smtClean="0">
                <a:solidFill>
                  <a:schemeClr val="bg1"/>
                </a:solidFill>
              </a:rPr>
              <a:t> NAPOLEON CRUZANDO LOS ALPES</a:t>
            </a:r>
            <a:endParaRPr lang="es-ES" sz="1600" b="1" dirty="0" smtClean="0">
              <a:solidFill>
                <a:schemeClr val="bg1"/>
              </a:solidFill>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7 Imagen" descr="La-muerte-de-socrates (1).jpg"/>
          <p:cNvPicPr>
            <a:picLocks noChangeAspect="1"/>
          </p:cNvPicPr>
          <p:nvPr/>
        </p:nvPicPr>
        <p:blipFill>
          <a:blip r:embed="rId2" cstate="print"/>
          <a:stretch>
            <a:fillRect/>
          </a:stretch>
        </p:blipFill>
        <p:spPr>
          <a:xfrm>
            <a:off x="0" y="849273"/>
            <a:ext cx="9144000" cy="6008727"/>
          </a:xfrm>
          <a:prstGeom prst="rect">
            <a:avLst/>
          </a:prstGeom>
        </p:spPr>
      </p:pic>
      <p:sp>
        <p:nvSpPr>
          <p:cNvPr id="9" name="8 CuadroTexto"/>
          <p:cNvSpPr txBox="1"/>
          <p:nvPr/>
        </p:nvSpPr>
        <p:spPr>
          <a:xfrm>
            <a:off x="0" y="836712"/>
            <a:ext cx="8136904" cy="1569660"/>
          </a:xfrm>
          <a:prstGeom prst="rect">
            <a:avLst/>
          </a:prstGeom>
          <a:noFill/>
        </p:spPr>
        <p:txBody>
          <a:bodyPr wrap="square" rtlCol="0">
            <a:spAutoFit/>
          </a:bodyPr>
          <a:lstStyle/>
          <a:p>
            <a:r>
              <a:rPr lang="es-ES_tradnl" sz="2400" dirty="0" smtClean="0">
                <a:solidFill>
                  <a:schemeClr val="tx1">
                    <a:lumMod val="95000"/>
                  </a:schemeClr>
                </a:solidFill>
              </a:rPr>
              <a:t>Se hace énfasis en la escena evitándose elementos secundarios como el fondo que en este caso aparece oscurecido con respecto a los personajes iluminados por una luz que entra por </a:t>
            </a:r>
            <a:r>
              <a:rPr lang="es-ES_tradnl" sz="2400" dirty="0" smtClean="0">
                <a:solidFill>
                  <a:schemeClr val="bg1"/>
                </a:solidFill>
              </a:rPr>
              <a:t>la izquierda</a:t>
            </a:r>
          </a:p>
        </p:txBody>
      </p:sp>
      <p:sp>
        <p:nvSpPr>
          <p:cNvPr id="11" name="2 Título"/>
          <p:cNvSpPr>
            <a:spLocks noGrp="1"/>
          </p:cNvSpPr>
          <p:nvPr>
            <p:ph type="title"/>
          </p:nvPr>
        </p:nvSpPr>
        <p:spPr>
          <a:xfrm>
            <a:off x="0" y="0"/>
            <a:ext cx="9144000" cy="476672"/>
          </a:xfrm>
          <a:solidFill>
            <a:srgbClr val="0070C0"/>
          </a:solidFill>
        </p:spPr>
        <p:txBody>
          <a:bodyPr>
            <a:normAutofit fontScale="90000"/>
          </a:bodyPr>
          <a:lstStyle/>
          <a:p>
            <a:r>
              <a:rPr lang="es-ES_tradnl" b="1" dirty="0" smtClean="0">
                <a:solidFill>
                  <a:schemeClr val="bg1"/>
                </a:solidFill>
              </a:rPr>
              <a:t>           LA PINTURA NEOCLASICA</a:t>
            </a:r>
            <a:endParaRPr lang="es-ES_tradnl" b="1" dirty="0">
              <a:solidFill>
                <a:schemeClr val="bg1"/>
              </a:solidFill>
            </a:endParaRPr>
          </a:p>
        </p:txBody>
      </p:sp>
      <p:sp>
        <p:nvSpPr>
          <p:cNvPr id="12" name="11 CuadroTexto"/>
          <p:cNvSpPr txBox="1"/>
          <p:nvPr/>
        </p:nvSpPr>
        <p:spPr>
          <a:xfrm>
            <a:off x="0" y="498158"/>
            <a:ext cx="9144000" cy="338554"/>
          </a:xfrm>
          <a:prstGeom prst="rect">
            <a:avLst/>
          </a:prstGeom>
          <a:solidFill>
            <a:srgbClr val="C00000"/>
          </a:solidFill>
        </p:spPr>
        <p:txBody>
          <a:bodyPr wrap="square" rtlCol="0">
            <a:spAutoFit/>
          </a:bodyPr>
          <a:lstStyle/>
          <a:p>
            <a:pPr lvl="1">
              <a:buClr>
                <a:srgbClr val="FF0000"/>
              </a:buClr>
            </a:pPr>
            <a:r>
              <a:rPr lang="es-ES" sz="1600" b="1" dirty="0" smtClean="0">
                <a:solidFill>
                  <a:schemeClr val="tx1">
                    <a:lumMod val="95000"/>
                  </a:schemeClr>
                </a:solidFill>
              </a:rPr>
              <a:t> Jacques Louis David(1748-1825) </a:t>
            </a:r>
            <a:r>
              <a:rPr lang="es-ES" sz="1600" dirty="0" smtClean="0">
                <a:solidFill>
                  <a:schemeClr val="tx1">
                    <a:lumMod val="95000"/>
                  </a:schemeClr>
                </a:solidFill>
              </a:rPr>
              <a:t>LA MUERTE DE SOCRATES</a:t>
            </a:r>
            <a:endParaRPr lang="es-ES" sz="1600" b="1" dirty="0" smtClean="0">
              <a:solidFill>
                <a:schemeClr val="tx1">
                  <a:lumMod val="95000"/>
                </a:schemeClr>
              </a:solidFill>
            </a:endParaRPr>
          </a:p>
        </p:txBody>
      </p:sp>
      <p:sp>
        <p:nvSpPr>
          <p:cNvPr id="6" name="5 CuadroTexto"/>
          <p:cNvSpPr txBox="1"/>
          <p:nvPr/>
        </p:nvSpPr>
        <p:spPr>
          <a:xfrm>
            <a:off x="0" y="3140968"/>
            <a:ext cx="9144000" cy="1200329"/>
          </a:xfrm>
          <a:prstGeom prst="rect">
            <a:avLst/>
          </a:prstGeom>
          <a:noFill/>
        </p:spPr>
        <p:txBody>
          <a:bodyPr wrap="square" rtlCol="0">
            <a:spAutoFit/>
          </a:bodyPr>
          <a:lstStyle/>
          <a:p>
            <a:r>
              <a:rPr lang="es-ES_tradnl" sz="2400" dirty="0" smtClean="0">
                <a:solidFill>
                  <a:schemeClr val="tx1">
                    <a:lumMod val="95000"/>
                  </a:schemeClr>
                </a:solidFill>
              </a:rPr>
              <a:t>Las figuras humanas se dibujaban de acuerdo al ideal griego, al desnudo heroico pareciendo estatuas.</a:t>
            </a:r>
          </a:p>
          <a:p>
            <a:r>
              <a:rPr lang="es-ES_tradnl" sz="2400" dirty="0" smtClean="0">
                <a:solidFill>
                  <a:schemeClr val="tx1">
                    <a:lumMod val="95000"/>
                  </a:schemeClr>
                </a:solidFill>
              </a:rPr>
              <a:t>La minuciosidad del dibujo deja al color en un segundo plano </a:t>
            </a:r>
            <a:endParaRPr lang="es-ES_tradnl" sz="2400" dirty="0">
              <a:solidFill>
                <a:schemeClr val="tx1">
                  <a:lumMod val="95000"/>
                </a:schemeClr>
              </a:solidFill>
            </a:endParaRPr>
          </a:p>
        </p:txBody>
      </p:sp>
    </p:spTree>
  </p:cSld>
  <p:clrMapOvr>
    <a:masterClrMapping/>
  </p:clrMapOvr>
  <p:transition advTm="15000">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3000" fill="hold"/>
                                        <p:tgtEl>
                                          <p:spTgt spid="9"/>
                                        </p:tgtEl>
                                        <p:attrNameLst>
                                          <p:attrName>ppt_x</p:attrName>
                                        </p:attrNameLst>
                                      </p:cBhvr>
                                      <p:tavLst>
                                        <p:tav tm="0">
                                          <p:val>
                                            <p:strVal val="#ppt_x"/>
                                          </p:val>
                                        </p:tav>
                                        <p:tav tm="100000">
                                          <p:val>
                                            <p:strVal val="#ppt_x"/>
                                          </p:val>
                                        </p:tav>
                                      </p:tavLst>
                                    </p:anim>
                                    <p:anim calcmode="lin" valueType="num">
                                      <p:cBhvr additive="base">
                                        <p:cTn id="8" dur="30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xit" presetSubtype="2" fill="hold" grpId="1" nodeType="clickEffect">
                                  <p:stCondLst>
                                    <p:cond delay="15000"/>
                                  </p:stCondLst>
                                  <p:childTnLst>
                                    <p:anim calcmode="lin" valueType="num">
                                      <p:cBhvr additive="base">
                                        <p:cTn id="12" dur="500"/>
                                        <p:tgtEl>
                                          <p:spTgt spid="9"/>
                                        </p:tgtEl>
                                        <p:attrNameLst>
                                          <p:attrName>ppt_x</p:attrName>
                                        </p:attrNameLst>
                                      </p:cBhvr>
                                      <p:tavLst>
                                        <p:tav tm="0">
                                          <p:val>
                                            <p:strVal val="ppt_x"/>
                                          </p:val>
                                        </p:tav>
                                        <p:tav tm="100000">
                                          <p:val>
                                            <p:strVal val="1+ppt_w/2"/>
                                          </p:val>
                                        </p:tav>
                                      </p:tavLst>
                                    </p:anim>
                                    <p:anim calcmode="lin" valueType="num">
                                      <p:cBhvr additive="base">
                                        <p:cTn id="13" dur="500"/>
                                        <p:tgtEl>
                                          <p:spTgt spid="9"/>
                                        </p:tgtEl>
                                        <p:attrNameLst>
                                          <p:attrName>ppt_y</p:attrName>
                                        </p:attrNameLst>
                                      </p:cBhvr>
                                      <p:tavLst>
                                        <p:tav tm="0">
                                          <p:val>
                                            <p:strVal val="ppt_y"/>
                                          </p:val>
                                        </p:tav>
                                        <p:tav tm="100000">
                                          <p:val>
                                            <p:strVal val="ppt_y"/>
                                          </p:val>
                                        </p:tav>
                                      </p:tavLst>
                                    </p:anim>
                                    <p:set>
                                      <p:cBhvr>
                                        <p:cTn id="14" dur="1" fill="hold">
                                          <p:stCondLst>
                                            <p:cond delay="499"/>
                                          </p:stCondLst>
                                        </p:cTn>
                                        <p:tgtEl>
                                          <p:spTgt spid="9"/>
                                        </p:tgtEl>
                                        <p:attrNameLst>
                                          <p:attrName>style.visibility</p:attrName>
                                        </p:attrNameLst>
                                      </p:cBhvr>
                                      <p:to>
                                        <p:strVal val="hidden"/>
                                      </p:to>
                                    </p:set>
                                  </p:childTnLst>
                                </p:cTn>
                              </p:par>
                            </p:childTnLst>
                          </p:cTn>
                        </p:par>
                        <p:par>
                          <p:cTn id="15" fill="hold">
                            <p:stCondLst>
                              <p:cond delay="15500"/>
                            </p:stCondLst>
                            <p:childTnLst>
                              <p:par>
                                <p:cTn id="16" presetID="4" presetClass="entr" presetSubtype="16" fill="hold" grpId="0" nodeType="afterEffect">
                                  <p:stCondLst>
                                    <p:cond delay="15000"/>
                                  </p:stCondLst>
                                  <p:childTnLst>
                                    <p:set>
                                      <p:cBhvr>
                                        <p:cTn id="17" dur="1" fill="hold">
                                          <p:stCondLst>
                                            <p:cond delay="0"/>
                                          </p:stCondLst>
                                        </p:cTn>
                                        <p:tgtEl>
                                          <p:spTgt spid="6"/>
                                        </p:tgtEl>
                                        <p:attrNameLst>
                                          <p:attrName>style.visibility</p:attrName>
                                        </p:attrNameLst>
                                      </p:cBhvr>
                                      <p:to>
                                        <p:strVal val="visible"/>
                                      </p:to>
                                    </p:set>
                                    <p:animEffect transition="in" filter="box(in)">
                                      <p:cBhvr>
                                        <p:cTn id="18" dur="500"/>
                                        <p:tgtEl>
                                          <p:spTgt spid="6"/>
                                        </p:tgtEl>
                                      </p:cBhvr>
                                    </p:animEffect>
                                  </p:childTnLst>
                                </p:cTn>
                              </p:par>
                            </p:childTnLst>
                          </p:cTn>
                        </p:par>
                        <p:par>
                          <p:cTn id="19" fill="hold">
                            <p:stCondLst>
                              <p:cond delay="31000"/>
                            </p:stCondLst>
                            <p:childTnLst>
                              <p:par>
                                <p:cTn id="20" presetID="0" presetClass="path" presetSubtype="0" accel="50000" decel="50000" fill="hold" grpId="1" nodeType="afterEffect">
                                  <p:stCondLst>
                                    <p:cond delay="15000"/>
                                  </p:stCondLst>
                                  <p:childTnLst>
                                    <p:animMotion origin="layout" path="M -2.77778E-7 3.33333E-6 L -2.77778E-7 -0.29398 " pathEditMode="relative" ptsTypes="AA">
                                      <p:cBhvr>
                                        <p:cTn id="21" dur="2000" fill="hold"/>
                                        <p:tgtEl>
                                          <p:spTgt spid="6"/>
                                        </p:tgtEl>
                                        <p:attrNameLst>
                                          <p:attrName>ppt_x</p:attrName>
                                          <p:attrName>ppt_y</p:attrName>
                                        </p:attrNameLst>
                                      </p:cBhvr>
                                    </p:animMotion>
                                  </p:childTnLst>
                                </p:cTn>
                              </p:par>
                            </p:childTnLst>
                          </p:cTn>
                        </p:par>
                        <p:par>
                          <p:cTn id="22" fill="hold">
                            <p:stCondLst>
                              <p:cond delay="48000"/>
                            </p:stCondLst>
                            <p:childTnLst>
                              <p:par>
                                <p:cTn id="23" presetID="1" presetClass="entr" presetSubtype="0" fill="hold" grpId="2" nodeType="afterEffect">
                                  <p:stCondLst>
                                    <p:cond delay="15000"/>
                                  </p:stCondLst>
                                  <p:childTnLst>
                                    <p:set>
                                      <p:cBhvr>
                                        <p:cTn id="2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P spid="6" grpId="0"/>
      <p:bldP spid="6" grpId="1"/>
      <p:bldP spid="6" grpId="2"/>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7 Imagen" descr="La-muerte-de-socrates (1).jpg"/>
          <p:cNvPicPr>
            <a:picLocks noChangeAspect="1"/>
          </p:cNvPicPr>
          <p:nvPr/>
        </p:nvPicPr>
        <p:blipFill>
          <a:blip r:embed="rId2" cstate="print"/>
          <a:stretch>
            <a:fillRect/>
          </a:stretch>
        </p:blipFill>
        <p:spPr>
          <a:xfrm>
            <a:off x="0" y="849273"/>
            <a:ext cx="9144000" cy="6008727"/>
          </a:xfrm>
          <a:prstGeom prst="rect">
            <a:avLst/>
          </a:prstGeom>
        </p:spPr>
      </p:pic>
      <p:sp>
        <p:nvSpPr>
          <p:cNvPr id="9" name="8 CuadroTexto"/>
          <p:cNvSpPr txBox="1"/>
          <p:nvPr/>
        </p:nvSpPr>
        <p:spPr>
          <a:xfrm>
            <a:off x="0" y="836712"/>
            <a:ext cx="9144000" cy="1200329"/>
          </a:xfrm>
          <a:prstGeom prst="rect">
            <a:avLst/>
          </a:prstGeom>
          <a:noFill/>
        </p:spPr>
        <p:txBody>
          <a:bodyPr wrap="square" rtlCol="0">
            <a:spAutoFit/>
          </a:bodyPr>
          <a:lstStyle/>
          <a:p>
            <a:r>
              <a:rPr lang="es-ES_tradnl" sz="2400" dirty="0" smtClean="0">
                <a:solidFill>
                  <a:schemeClr val="tx1">
                    <a:lumMod val="95000"/>
                  </a:schemeClr>
                </a:solidFill>
              </a:rPr>
              <a:t>Las figuras humanas se dibujaban de acuerdo al ideal griego, al desnudo heroico pareciendo estatuas.</a:t>
            </a:r>
          </a:p>
          <a:p>
            <a:r>
              <a:rPr lang="es-ES_tradnl" sz="2400" dirty="0" smtClean="0">
                <a:solidFill>
                  <a:schemeClr val="tx1">
                    <a:lumMod val="95000"/>
                  </a:schemeClr>
                </a:solidFill>
              </a:rPr>
              <a:t>La minuciosidad del dibujo deja al color en un segundo plano </a:t>
            </a:r>
            <a:endParaRPr lang="es-ES_tradnl" sz="2400" dirty="0">
              <a:solidFill>
                <a:schemeClr val="tx1">
                  <a:lumMod val="95000"/>
                </a:schemeClr>
              </a:solidFill>
            </a:endParaRPr>
          </a:p>
        </p:txBody>
      </p:sp>
      <p:sp>
        <p:nvSpPr>
          <p:cNvPr id="11" name="2 Título"/>
          <p:cNvSpPr txBox="1">
            <a:spLocks/>
          </p:cNvSpPr>
          <p:nvPr/>
        </p:nvSpPr>
        <p:spPr>
          <a:xfrm>
            <a:off x="0" y="0"/>
            <a:ext cx="9144000" cy="476672"/>
          </a:xfrm>
          <a:prstGeom prst="rect">
            <a:avLst/>
          </a:prstGeom>
          <a:solidFill>
            <a:srgbClr val="0070C0"/>
          </a:solidFill>
        </p:spPr>
        <p:txBody>
          <a:bodyPr vert="horz" anchor="b" anchorCtr="0">
            <a:normAutofit fontScale="90000" lnSpcReduction="200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s-ES_tradnl" sz="3200" b="1" i="0" u="none" strike="noStrike" kern="1200" cap="none" spc="0" normalizeH="0" baseline="0" noProof="0" smtClean="0">
                <a:ln>
                  <a:noFill/>
                </a:ln>
                <a:solidFill>
                  <a:schemeClr val="bg1"/>
                </a:solidFill>
                <a:effectLst/>
                <a:uLnTx/>
                <a:uFillTx/>
                <a:latin typeface="+mj-lt"/>
                <a:ea typeface="+mj-ea"/>
                <a:cs typeface="+mj-cs"/>
              </a:rPr>
              <a:t>           LA PINTURA NEOCLASICA</a:t>
            </a:r>
            <a:endParaRPr kumimoji="0" lang="es-ES_tradnl" sz="3200" b="1" i="0" u="none" strike="noStrike" kern="1200" cap="none" spc="0" normalizeH="0" baseline="0" noProof="0" dirty="0">
              <a:ln>
                <a:noFill/>
              </a:ln>
              <a:solidFill>
                <a:schemeClr val="bg1"/>
              </a:solidFill>
              <a:effectLst/>
              <a:uLnTx/>
              <a:uFillTx/>
              <a:latin typeface="+mj-lt"/>
              <a:ea typeface="+mj-ea"/>
              <a:cs typeface="+mj-cs"/>
            </a:endParaRPr>
          </a:p>
        </p:txBody>
      </p:sp>
      <p:sp>
        <p:nvSpPr>
          <p:cNvPr id="12" name="11 CuadroTexto"/>
          <p:cNvSpPr txBox="1"/>
          <p:nvPr/>
        </p:nvSpPr>
        <p:spPr>
          <a:xfrm>
            <a:off x="0" y="498158"/>
            <a:ext cx="9144000" cy="338554"/>
          </a:xfrm>
          <a:prstGeom prst="rect">
            <a:avLst/>
          </a:prstGeom>
          <a:solidFill>
            <a:srgbClr val="C00000"/>
          </a:solidFill>
        </p:spPr>
        <p:txBody>
          <a:bodyPr wrap="square" rtlCol="0">
            <a:spAutoFit/>
          </a:bodyPr>
          <a:lstStyle/>
          <a:p>
            <a:pPr lvl="1">
              <a:buClr>
                <a:srgbClr val="FF0000"/>
              </a:buClr>
            </a:pPr>
            <a:r>
              <a:rPr lang="es-ES" sz="1600" b="1" dirty="0" smtClean="0">
                <a:solidFill>
                  <a:schemeClr val="bg1"/>
                </a:solidFill>
              </a:rPr>
              <a:t> Jacques Louis David(1748-1825) </a:t>
            </a:r>
            <a:r>
              <a:rPr lang="es-ES" sz="1600" dirty="0" smtClean="0">
                <a:solidFill>
                  <a:schemeClr val="bg1"/>
                </a:solidFill>
              </a:rPr>
              <a:t>LA MUERTE DE SOCRATES</a:t>
            </a:r>
            <a:endParaRPr lang="es-ES" sz="1600" b="1" dirty="0" smtClean="0">
              <a:solidFill>
                <a:schemeClr val="bg1"/>
              </a:solidFill>
            </a:endParaRPr>
          </a:p>
        </p:txBody>
      </p:sp>
    </p:spTree>
  </p:cSld>
  <p:clrMapOvr>
    <a:masterClrMapping/>
  </p:clrMapOvr>
  <p:transition advTm="30000">
    <p:pull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ox(in)">
                                      <p:cBhvr>
                                        <p:cTn id="7" dur="500"/>
                                        <p:tgtEl>
                                          <p:spTgt spid="9"/>
                                        </p:tgtEl>
                                      </p:cBhvr>
                                    </p:animEffect>
                                  </p:childTnLst>
                                </p:cTn>
                              </p:par>
                              <p:par>
                                <p:cTn id="8" presetID="4" presetClass="exit" presetSubtype="16" fill="hold" grpId="1" nodeType="withEffect">
                                  <p:stCondLst>
                                    <p:cond delay="30000"/>
                                  </p:stCondLst>
                                  <p:childTnLst>
                                    <p:animEffect transition="out" filter="box(in)">
                                      <p:cBhvr>
                                        <p:cTn id="9" dur="500"/>
                                        <p:tgtEl>
                                          <p:spTgt spid="9"/>
                                        </p:tgtEl>
                                      </p:cBhvr>
                                    </p:animEffect>
                                    <p:set>
                                      <p:cBhvr>
                                        <p:cTn id="10"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2 Título"/>
          <p:cNvSpPr>
            <a:spLocks noGrp="1"/>
          </p:cNvSpPr>
          <p:nvPr>
            <p:ph type="title"/>
          </p:nvPr>
        </p:nvSpPr>
        <p:spPr>
          <a:xfrm>
            <a:off x="457200" y="152400"/>
            <a:ext cx="8219256" cy="756320"/>
          </a:xfrm>
          <a:solidFill>
            <a:srgbClr val="0070C0"/>
          </a:solidFill>
        </p:spPr>
        <p:txBody>
          <a:bodyPr>
            <a:normAutofit fontScale="90000"/>
          </a:bodyPr>
          <a:lstStyle/>
          <a:p>
            <a:r>
              <a:rPr lang="es-ES_tradnl" b="1" dirty="0" smtClean="0">
                <a:solidFill>
                  <a:schemeClr val="bg1"/>
                </a:solidFill>
              </a:rPr>
              <a:t>        LA PINTURA NEOCLASICA</a:t>
            </a:r>
            <a:endParaRPr lang="es-ES_tradnl" b="1" dirty="0">
              <a:solidFill>
                <a:schemeClr val="bg1"/>
              </a:solidFill>
            </a:endParaRPr>
          </a:p>
        </p:txBody>
      </p:sp>
      <p:sp>
        <p:nvSpPr>
          <p:cNvPr id="2" name="1 Marcador de contenido"/>
          <p:cNvSpPr>
            <a:spLocks noGrp="1"/>
          </p:cNvSpPr>
          <p:nvPr>
            <p:ph idx="1"/>
          </p:nvPr>
        </p:nvSpPr>
        <p:spPr>
          <a:xfrm>
            <a:off x="457200" y="980728"/>
            <a:ext cx="8435280" cy="5616624"/>
          </a:xfrm>
        </p:spPr>
        <p:txBody>
          <a:bodyPr>
            <a:noAutofit/>
          </a:bodyPr>
          <a:lstStyle/>
          <a:p>
            <a:pPr>
              <a:buClr>
                <a:srgbClr val="FF0000"/>
              </a:buClr>
              <a:buFont typeface="Wingdings" pitchFamily="2" charset="2"/>
              <a:buChar char="q"/>
            </a:pPr>
            <a:r>
              <a:rPr lang="es-ES" sz="2800" dirty="0" smtClean="0"/>
              <a:t>Las normas que el artista ilustrado siguió las encontró en el espíritu de Grecia y de Roma. </a:t>
            </a:r>
          </a:p>
          <a:p>
            <a:pPr>
              <a:buClr>
                <a:srgbClr val="FF0000"/>
              </a:buClr>
              <a:buFont typeface="Wingdings" pitchFamily="2" charset="2"/>
              <a:buChar char="q"/>
            </a:pPr>
            <a:r>
              <a:rPr lang="es-ES" sz="2800" dirty="0" smtClean="0"/>
              <a:t>Los descubrimientos arqueológicos del siglo, como las redescubiertas </a:t>
            </a:r>
            <a:r>
              <a:rPr lang="es-ES" sz="2800" dirty="0" err="1" smtClean="0"/>
              <a:t>Herculano</a:t>
            </a:r>
            <a:r>
              <a:rPr lang="es-ES" sz="2800" dirty="0" smtClean="0"/>
              <a:t> (desde 1738), Pompeya (desde 1748.</a:t>
            </a:r>
          </a:p>
          <a:p>
            <a:pPr lvl="1">
              <a:buClr>
                <a:srgbClr val="FF0000"/>
              </a:buClr>
              <a:buFont typeface="Wingdings" pitchFamily="2" charset="2"/>
              <a:buChar char="q"/>
            </a:pPr>
            <a:r>
              <a:rPr lang="es-ES" sz="2400" dirty="0" smtClean="0"/>
              <a:t>Revelan una serie de obras que fueron aceptadas por las Academias como modelos y normas que toda creación artística debía de cumplir. </a:t>
            </a:r>
          </a:p>
          <a:p>
            <a:pPr lvl="1">
              <a:buClr>
                <a:srgbClr val="FF0000"/>
              </a:buClr>
              <a:buFont typeface="Wingdings" pitchFamily="2" charset="2"/>
              <a:buChar char="q"/>
            </a:pPr>
            <a:r>
              <a:rPr lang="es-ES" sz="2400" dirty="0" smtClean="0"/>
              <a:t>Poseían desde "siempre" las bellas esculturas, atesoradas por los coleccionistas y dibujadas por los pintores como ejercicio académico.</a:t>
            </a:r>
          </a:p>
          <a:p>
            <a:pPr lvl="1">
              <a:buClr>
                <a:srgbClr val="FF0000"/>
              </a:buClr>
              <a:buFont typeface="Wingdings" pitchFamily="2" charset="2"/>
              <a:buChar char="q"/>
            </a:pPr>
            <a:r>
              <a:rPr lang="es-ES" sz="2400" dirty="0" smtClean="0"/>
              <a:t>Éstas fueron más decisivas en la creación de la pintura neoclásica.</a:t>
            </a:r>
            <a:endParaRPr lang="es-ES_tradnl" sz="2400"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7 Imagen" descr="La-muerte-de-socrates (1).jpg"/>
          <p:cNvPicPr>
            <a:picLocks noChangeAspect="1"/>
          </p:cNvPicPr>
          <p:nvPr/>
        </p:nvPicPr>
        <p:blipFill>
          <a:blip r:embed="rId2" cstate="print"/>
          <a:stretch>
            <a:fillRect/>
          </a:stretch>
        </p:blipFill>
        <p:spPr>
          <a:xfrm>
            <a:off x="0" y="849273"/>
            <a:ext cx="9144000" cy="6008727"/>
          </a:xfrm>
          <a:prstGeom prst="rect">
            <a:avLst/>
          </a:prstGeom>
        </p:spPr>
      </p:pic>
      <p:sp>
        <p:nvSpPr>
          <p:cNvPr id="7" name="6 CuadroTexto"/>
          <p:cNvSpPr txBox="1"/>
          <p:nvPr/>
        </p:nvSpPr>
        <p:spPr>
          <a:xfrm>
            <a:off x="0" y="836712"/>
            <a:ext cx="9144000" cy="1015663"/>
          </a:xfrm>
          <a:prstGeom prst="rect">
            <a:avLst/>
          </a:prstGeom>
          <a:noFill/>
        </p:spPr>
        <p:txBody>
          <a:bodyPr wrap="square" rtlCol="0">
            <a:spAutoFit/>
          </a:bodyPr>
          <a:lstStyle/>
          <a:p>
            <a:r>
              <a:rPr lang="es-ES" sz="2000" dirty="0" smtClean="0">
                <a:solidFill>
                  <a:schemeClr val="tx1">
                    <a:lumMod val="95000"/>
                  </a:schemeClr>
                </a:solidFill>
              </a:rPr>
              <a:t> Se establecía una clara separación entre el pintor y la obra, existía un muro entre ellos, se pintaba de forma realista pero idealizada, convirtiendo a los que las observamos en simples espectadores desde la distancia</a:t>
            </a:r>
            <a:r>
              <a:rPr lang="es-ES" sz="2000" dirty="0" smtClean="0">
                <a:solidFill>
                  <a:schemeClr val="bg1"/>
                </a:solidFill>
              </a:rPr>
              <a:t>.</a:t>
            </a:r>
            <a:endParaRPr lang="es-ES_tradnl" sz="2000" dirty="0">
              <a:solidFill>
                <a:schemeClr val="bg1"/>
              </a:solidFill>
            </a:endParaRPr>
          </a:p>
        </p:txBody>
      </p:sp>
      <p:sp>
        <p:nvSpPr>
          <p:cNvPr id="13" name="2 Título"/>
          <p:cNvSpPr>
            <a:spLocks noGrp="1"/>
          </p:cNvSpPr>
          <p:nvPr>
            <p:ph type="title"/>
          </p:nvPr>
        </p:nvSpPr>
        <p:spPr>
          <a:xfrm>
            <a:off x="0" y="0"/>
            <a:ext cx="9144000" cy="476672"/>
          </a:xfrm>
          <a:solidFill>
            <a:srgbClr val="0070C0"/>
          </a:solidFill>
        </p:spPr>
        <p:txBody>
          <a:bodyPr>
            <a:normAutofit fontScale="90000"/>
          </a:bodyPr>
          <a:lstStyle/>
          <a:p>
            <a:r>
              <a:rPr lang="es-ES_tradnl" b="1" dirty="0" smtClean="0">
                <a:solidFill>
                  <a:schemeClr val="bg1"/>
                </a:solidFill>
              </a:rPr>
              <a:t>           LA PINTURA NEOCLASICA</a:t>
            </a:r>
            <a:endParaRPr lang="es-ES_tradnl" b="1" dirty="0">
              <a:solidFill>
                <a:schemeClr val="bg1"/>
              </a:solidFill>
            </a:endParaRPr>
          </a:p>
        </p:txBody>
      </p:sp>
      <p:sp>
        <p:nvSpPr>
          <p:cNvPr id="14" name="13 CuadroTexto"/>
          <p:cNvSpPr txBox="1"/>
          <p:nvPr/>
        </p:nvSpPr>
        <p:spPr>
          <a:xfrm>
            <a:off x="0" y="498158"/>
            <a:ext cx="9144000" cy="338554"/>
          </a:xfrm>
          <a:prstGeom prst="rect">
            <a:avLst/>
          </a:prstGeom>
          <a:solidFill>
            <a:srgbClr val="C00000"/>
          </a:solidFill>
        </p:spPr>
        <p:txBody>
          <a:bodyPr wrap="square" rtlCol="0">
            <a:spAutoFit/>
          </a:bodyPr>
          <a:lstStyle/>
          <a:p>
            <a:pPr lvl="1">
              <a:buClr>
                <a:srgbClr val="FF0000"/>
              </a:buClr>
            </a:pPr>
            <a:r>
              <a:rPr lang="es-ES" sz="1600" b="1" dirty="0" smtClean="0">
                <a:solidFill>
                  <a:schemeClr val="bg1"/>
                </a:solidFill>
              </a:rPr>
              <a:t> Jacques Louis David(1748-1825) </a:t>
            </a:r>
            <a:r>
              <a:rPr lang="es-ES" sz="1600" dirty="0" smtClean="0">
                <a:solidFill>
                  <a:schemeClr val="bg1"/>
                </a:solidFill>
              </a:rPr>
              <a:t>LA MUERTE DE SOCRATES</a:t>
            </a:r>
            <a:endParaRPr lang="es-ES" sz="1600" b="1" dirty="0" smtClean="0">
              <a:solidFill>
                <a:schemeClr val="bg1"/>
              </a:solidFill>
            </a:endParaRPr>
          </a:p>
        </p:txBody>
      </p:sp>
    </p:spTree>
  </p:cSld>
  <p:clrMapOvr>
    <a:masterClrMapping/>
  </p:clrMapOvr>
  <p:transition advTm="30000">
    <p:pull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ox(out)">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7 Imagen" descr="La-muerte-de-socrates (1).jpg"/>
          <p:cNvPicPr>
            <a:picLocks noChangeAspect="1"/>
          </p:cNvPicPr>
          <p:nvPr/>
        </p:nvPicPr>
        <p:blipFill>
          <a:blip r:embed="rId2" cstate="print"/>
          <a:stretch>
            <a:fillRect/>
          </a:stretch>
        </p:blipFill>
        <p:spPr>
          <a:xfrm>
            <a:off x="0" y="849273"/>
            <a:ext cx="9144000" cy="6008727"/>
          </a:xfrm>
          <a:prstGeom prst="rect">
            <a:avLst/>
          </a:prstGeom>
        </p:spPr>
      </p:pic>
      <p:sp>
        <p:nvSpPr>
          <p:cNvPr id="7" name="6 CuadroTexto"/>
          <p:cNvSpPr txBox="1"/>
          <p:nvPr/>
        </p:nvSpPr>
        <p:spPr>
          <a:xfrm>
            <a:off x="0" y="908720"/>
            <a:ext cx="9144000" cy="1015663"/>
          </a:xfrm>
          <a:prstGeom prst="rect">
            <a:avLst/>
          </a:prstGeom>
          <a:noFill/>
        </p:spPr>
        <p:txBody>
          <a:bodyPr wrap="square" rtlCol="0">
            <a:spAutoFit/>
          </a:bodyPr>
          <a:lstStyle/>
          <a:p>
            <a:r>
              <a:rPr lang="es-ES" sz="2000" dirty="0" smtClean="0"/>
              <a:t> el valor ejemplarizante estaba fuertemente presente; se ensalzaban valores como el honor o la dignidad: en este caso, la entereza de Sócrates, que </a:t>
            </a:r>
            <a:r>
              <a:rPr lang="es-ES" sz="2000" dirty="0" smtClean="0">
                <a:solidFill>
                  <a:schemeClr val="bg1"/>
                </a:solidFill>
              </a:rPr>
              <a:t>con absoluta firmeza afronta su condena a muerte.</a:t>
            </a:r>
            <a:endParaRPr lang="es-ES_tradnl" sz="2000" dirty="0">
              <a:solidFill>
                <a:schemeClr val="bg1"/>
              </a:solidFill>
            </a:endParaRPr>
          </a:p>
        </p:txBody>
      </p:sp>
      <p:sp>
        <p:nvSpPr>
          <p:cNvPr id="12" name="2 Título"/>
          <p:cNvSpPr>
            <a:spLocks noGrp="1"/>
          </p:cNvSpPr>
          <p:nvPr>
            <p:ph type="title"/>
          </p:nvPr>
        </p:nvSpPr>
        <p:spPr>
          <a:xfrm>
            <a:off x="0" y="0"/>
            <a:ext cx="9144000" cy="476672"/>
          </a:xfrm>
          <a:solidFill>
            <a:srgbClr val="0070C0"/>
          </a:solidFill>
        </p:spPr>
        <p:txBody>
          <a:bodyPr>
            <a:normAutofit fontScale="90000"/>
          </a:bodyPr>
          <a:lstStyle/>
          <a:p>
            <a:r>
              <a:rPr lang="es-ES_tradnl" b="1" dirty="0" smtClean="0">
                <a:solidFill>
                  <a:schemeClr val="bg1"/>
                </a:solidFill>
              </a:rPr>
              <a:t>           LA PINTURA NEOCLASICA</a:t>
            </a:r>
            <a:endParaRPr lang="es-ES_tradnl" b="1" dirty="0">
              <a:solidFill>
                <a:schemeClr val="bg1"/>
              </a:solidFill>
            </a:endParaRPr>
          </a:p>
        </p:txBody>
      </p:sp>
      <p:sp>
        <p:nvSpPr>
          <p:cNvPr id="13" name="12 CuadroTexto"/>
          <p:cNvSpPr txBox="1"/>
          <p:nvPr/>
        </p:nvSpPr>
        <p:spPr>
          <a:xfrm>
            <a:off x="0" y="498158"/>
            <a:ext cx="9144000" cy="338554"/>
          </a:xfrm>
          <a:prstGeom prst="rect">
            <a:avLst/>
          </a:prstGeom>
          <a:solidFill>
            <a:srgbClr val="C00000"/>
          </a:solidFill>
        </p:spPr>
        <p:txBody>
          <a:bodyPr wrap="square" rtlCol="0">
            <a:spAutoFit/>
          </a:bodyPr>
          <a:lstStyle/>
          <a:p>
            <a:pPr lvl="1">
              <a:buClr>
                <a:srgbClr val="FF0000"/>
              </a:buClr>
            </a:pPr>
            <a:r>
              <a:rPr lang="es-ES" sz="1600" b="1" dirty="0" smtClean="0">
                <a:solidFill>
                  <a:schemeClr val="bg1"/>
                </a:solidFill>
              </a:rPr>
              <a:t> Jacques Louis David(1748-1825) </a:t>
            </a:r>
            <a:r>
              <a:rPr lang="es-ES" sz="1600" dirty="0" smtClean="0">
                <a:solidFill>
                  <a:schemeClr val="bg1"/>
                </a:solidFill>
              </a:rPr>
              <a:t>LA MUERTE DE SOCRATES</a:t>
            </a:r>
            <a:endParaRPr lang="es-ES" sz="1600" b="1" dirty="0" smtClean="0">
              <a:solidFill>
                <a:schemeClr val="bg1"/>
              </a:solidFill>
            </a:endParaRPr>
          </a:p>
        </p:txBody>
      </p:sp>
    </p:spTree>
  </p:cSld>
  <p:clrMapOvr>
    <a:masterClrMapping/>
  </p:clrMapOvr>
  <p:transition advTm="30000">
    <p:pull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ox(out)">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7 Imagen" descr="La-muerte-de-socrates (1).jpg"/>
          <p:cNvPicPr>
            <a:picLocks noChangeAspect="1"/>
          </p:cNvPicPr>
          <p:nvPr/>
        </p:nvPicPr>
        <p:blipFill>
          <a:blip r:embed="rId2" cstate="print"/>
          <a:stretch>
            <a:fillRect/>
          </a:stretch>
        </p:blipFill>
        <p:spPr>
          <a:xfrm>
            <a:off x="0" y="849273"/>
            <a:ext cx="9144000" cy="6008727"/>
          </a:xfrm>
          <a:prstGeom prst="rect">
            <a:avLst/>
          </a:prstGeom>
        </p:spPr>
      </p:pic>
      <p:sp>
        <p:nvSpPr>
          <p:cNvPr id="7" name="6 CuadroTexto"/>
          <p:cNvSpPr txBox="1"/>
          <p:nvPr/>
        </p:nvSpPr>
        <p:spPr>
          <a:xfrm>
            <a:off x="0" y="908720"/>
            <a:ext cx="9144000" cy="1323439"/>
          </a:xfrm>
          <a:prstGeom prst="rect">
            <a:avLst/>
          </a:prstGeom>
          <a:noFill/>
        </p:spPr>
        <p:txBody>
          <a:bodyPr wrap="square" rtlCol="0">
            <a:spAutoFit/>
          </a:bodyPr>
          <a:lstStyle/>
          <a:p>
            <a:r>
              <a:rPr lang="es-ES" sz="2000" dirty="0" smtClean="0">
                <a:solidFill>
                  <a:schemeClr val="tx1">
                    <a:lumMod val="95000"/>
                  </a:schemeClr>
                </a:solidFill>
              </a:rPr>
              <a:t>David nos cuenta la historia del último momento del filósofo griego, que había sido forzado a beber cicuta, un poderoso veneno, por corromper a la juventud y rechazar a los dioses. Muchos de sus seguidores le sugirieron que huyera, como </a:t>
            </a:r>
            <a:r>
              <a:rPr lang="es-ES" sz="2000" dirty="0" err="1" smtClean="0">
                <a:solidFill>
                  <a:schemeClr val="tx1">
                    <a:lumMod val="95000"/>
                  </a:schemeClr>
                </a:solidFill>
              </a:rPr>
              <a:t>Critón</a:t>
            </a:r>
            <a:r>
              <a:rPr lang="es-ES" sz="2000" dirty="0" smtClean="0">
                <a:solidFill>
                  <a:schemeClr val="tx1">
                    <a:lumMod val="95000"/>
                  </a:schemeClr>
                </a:solidFill>
              </a:rPr>
              <a:t>, que apoya su mano en su muslo, como diciendo «no lo hagas». </a:t>
            </a:r>
            <a:endParaRPr lang="es-ES_tradnl" sz="2000" dirty="0">
              <a:solidFill>
                <a:schemeClr val="tx1">
                  <a:lumMod val="95000"/>
                </a:schemeClr>
              </a:solidFill>
            </a:endParaRPr>
          </a:p>
        </p:txBody>
      </p:sp>
      <p:sp>
        <p:nvSpPr>
          <p:cNvPr id="12" name="2 Título"/>
          <p:cNvSpPr>
            <a:spLocks noGrp="1"/>
          </p:cNvSpPr>
          <p:nvPr>
            <p:ph type="title"/>
          </p:nvPr>
        </p:nvSpPr>
        <p:spPr>
          <a:xfrm>
            <a:off x="0" y="0"/>
            <a:ext cx="9144000" cy="476672"/>
          </a:xfrm>
          <a:solidFill>
            <a:srgbClr val="0070C0"/>
          </a:solidFill>
        </p:spPr>
        <p:txBody>
          <a:bodyPr>
            <a:normAutofit fontScale="90000"/>
          </a:bodyPr>
          <a:lstStyle/>
          <a:p>
            <a:r>
              <a:rPr lang="es-ES_tradnl" b="1" dirty="0" smtClean="0">
                <a:solidFill>
                  <a:schemeClr val="bg1"/>
                </a:solidFill>
              </a:rPr>
              <a:t>           LA PINTURA NEOCLASICA</a:t>
            </a:r>
            <a:endParaRPr lang="es-ES_tradnl" b="1" dirty="0">
              <a:solidFill>
                <a:schemeClr val="bg1"/>
              </a:solidFill>
            </a:endParaRPr>
          </a:p>
        </p:txBody>
      </p:sp>
      <p:sp>
        <p:nvSpPr>
          <p:cNvPr id="13" name="12 CuadroTexto"/>
          <p:cNvSpPr txBox="1"/>
          <p:nvPr/>
        </p:nvSpPr>
        <p:spPr>
          <a:xfrm>
            <a:off x="0" y="498158"/>
            <a:ext cx="9144000" cy="338554"/>
          </a:xfrm>
          <a:prstGeom prst="rect">
            <a:avLst/>
          </a:prstGeom>
          <a:solidFill>
            <a:srgbClr val="C00000"/>
          </a:solidFill>
        </p:spPr>
        <p:txBody>
          <a:bodyPr wrap="square" rtlCol="0">
            <a:spAutoFit/>
          </a:bodyPr>
          <a:lstStyle/>
          <a:p>
            <a:pPr lvl="1">
              <a:buClr>
                <a:srgbClr val="FF0000"/>
              </a:buClr>
            </a:pPr>
            <a:r>
              <a:rPr lang="es-ES" sz="1600" b="1" dirty="0" smtClean="0">
                <a:solidFill>
                  <a:schemeClr val="bg1"/>
                </a:solidFill>
              </a:rPr>
              <a:t> Jacques Louis David(1748-1825) </a:t>
            </a:r>
            <a:r>
              <a:rPr lang="es-ES" sz="1600" dirty="0" smtClean="0">
                <a:solidFill>
                  <a:schemeClr val="bg1"/>
                </a:solidFill>
              </a:rPr>
              <a:t>LA MUERTE DE SOCRATES</a:t>
            </a:r>
            <a:endParaRPr lang="es-ES" sz="1600" b="1" dirty="0" smtClean="0">
              <a:solidFill>
                <a:schemeClr val="bg1"/>
              </a:solidFill>
            </a:endParaRPr>
          </a:p>
        </p:txBody>
      </p:sp>
    </p:spTree>
  </p:cSld>
  <p:clrMapOvr>
    <a:masterClrMapping/>
  </p:clrMapOvr>
  <p:transition advTm="30000">
    <p:pull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ox(out)">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2 Título"/>
          <p:cNvSpPr>
            <a:spLocks noGrp="1"/>
          </p:cNvSpPr>
          <p:nvPr>
            <p:ph type="title"/>
          </p:nvPr>
        </p:nvSpPr>
        <p:spPr>
          <a:xfrm>
            <a:off x="0" y="0"/>
            <a:ext cx="9144000" cy="476672"/>
          </a:xfrm>
          <a:solidFill>
            <a:srgbClr val="0070C0"/>
          </a:solidFill>
        </p:spPr>
        <p:txBody>
          <a:bodyPr>
            <a:normAutofit fontScale="90000"/>
          </a:bodyPr>
          <a:lstStyle/>
          <a:p>
            <a:r>
              <a:rPr lang="es-ES_tradnl" b="1" dirty="0" smtClean="0">
                <a:solidFill>
                  <a:schemeClr val="bg1"/>
                </a:solidFill>
              </a:rPr>
              <a:t>           LA PINTURA NEOCLASICA</a:t>
            </a:r>
            <a:endParaRPr lang="es-ES_tradnl" b="1" dirty="0">
              <a:solidFill>
                <a:schemeClr val="bg1"/>
              </a:solidFill>
            </a:endParaRPr>
          </a:p>
        </p:txBody>
      </p:sp>
      <p:pic>
        <p:nvPicPr>
          <p:cNvPr id="8" name="7 Imagen" descr="La-muerte-de-socrates (1).jpg"/>
          <p:cNvPicPr>
            <a:picLocks noChangeAspect="1"/>
          </p:cNvPicPr>
          <p:nvPr/>
        </p:nvPicPr>
        <p:blipFill>
          <a:blip r:embed="rId2" cstate="print"/>
          <a:stretch>
            <a:fillRect/>
          </a:stretch>
        </p:blipFill>
        <p:spPr>
          <a:xfrm>
            <a:off x="0" y="849273"/>
            <a:ext cx="9144000" cy="6008727"/>
          </a:xfrm>
          <a:prstGeom prst="rect">
            <a:avLst/>
          </a:prstGeom>
        </p:spPr>
      </p:pic>
      <p:sp>
        <p:nvSpPr>
          <p:cNvPr id="6" name="5 CuadroTexto"/>
          <p:cNvSpPr txBox="1"/>
          <p:nvPr/>
        </p:nvSpPr>
        <p:spPr>
          <a:xfrm>
            <a:off x="0" y="498158"/>
            <a:ext cx="9144000" cy="338554"/>
          </a:xfrm>
          <a:prstGeom prst="rect">
            <a:avLst/>
          </a:prstGeom>
          <a:solidFill>
            <a:srgbClr val="C00000"/>
          </a:solidFill>
        </p:spPr>
        <p:txBody>
          <a:bodyPr wrap="square" rtlCol="0">
            <a:spAutoFit/>
          </a:bodyPr>
          <a:lstStyle/>
          <a:p>
            <a:pPr lvl="1">
              <a:buClr>
                <a:srgbClr val="FF0000"/>
              </a:buClr>
            </a:pPr>
            <a:r>
              <a:rPr lang="es-ES" sz="1600" b="1" dirty="0" smtClean="0">
                <a:solidFill>
                  <a:schemeClr val="bg1"/>
                </a:solidFill>
              </a:rPr>
              <a:t> Jacques Louis David(1748-1825) </a:t>
            </a:r>
            <a:r>
              <a:rPr lang="es-ES" sz="1600" dirty="0" smtClean="0">
                <a:solidFill>
                  <a:schemeClr val="bg1"/>
                </a:solidFill>
              </a:rPr>
              <a:t>LA MUERTE DE SOCRATES</a:t>
            </a:r>
            <a:endParaRPr lang="es-ES" sz="1600" b="1" dirty="0" smtClean="0">
              <a:solidFill>
                <a:schemeClr val="bg1"/>
              </a:solidFill>
            </a:endParaRPr>
          </a:p>
        </p:txBody>
      </p:sp>
      <p:sp>
        <p:nvSpPr>
          <p:cNvPr id="7" name="6 CuadroTexto"/>
          <p:cNvSpPr txBox="1"/>
          <p:nvPr/>
        </p:nvSpPr>
        <p:spPr>
          <a:xfrm>
            <a:off x="0" y="908720"/>
            <a:ext cx="9144000" cy="1323439"/>
          </a:xfrm>
          <a:prstGeom prst="rect">
            <a:avLst/>
          </a:prstGeom>
          <a:noFill/>
        </p:spPr>
        <p:txBody>
          <a:bodyPr wrap="square" rtlCol="0">
            <a:spAutoFit/>
          </a:bodyPr>
          <a:lstStyle/>
          <a:p>
            <a:r>
              <a:rPr lang="es-ES" sz="2000" dirty="0" smtClean="0">
                <a:solidFill>
                  <a:schemeClr val="tx1">
                    <a:lumMod val="95000"/>
                  </a:schemeClr>
                </a:solidFill>
              </a:rPr>
              <a:t>Sin embargo, Sócrates acata las leyes griegas por cuestión de principios y acepta su condena con decisión. Hasta el último momento no deja de dar lecciones, su brazo aparece alzado en señal de firme convicción, mientras que con el otro alcanza el veneno que le conducirá a la muerte</a:t>
            </a:r>
            <a:endParaRPr lang="es-ES_tradnl" sz="2000" dirty="0">
              <a:solidFill>
                <a:schemeClr val="tx1">
                  <a:lumMod val="95000"/>
                </a:schemeClr>
              </a:solidFill>
            </a:endParaRPr>
          </a:p>
        </p:txBody>
      </p:sp>
    </p:spTree>
  </p:cSld>
  <p:clrMapOvr>
    <a:masterClrMapping/>
  </p:clrMapOvr>
  <p:transition advTm="30000">
    <p:pull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ox(out)">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2 Título"/>
          <p:cNvSpPr>
            <a:spLocks noGrp="1"/>
          </p:cNvSpPr>
          <p:nvPr>
            <p:ph type="title"/>
          </p:nvPr>
        </p:nvSpPr>
        <p:spPr>
          <a:xfrm>
            <a:off x="0" y="0"/>
            <a:ext cx="9144000" cy="476672"/>
          </a:xfrm>
          <a:solidFill>
            <a:srgbClr val="0070C0"/>
          </a:solidFill>
        </p:spPr>
        <p:txBody>
          <a:bodyPr>
            <a:normAutofit fontScale="90000"/>
          </a:bodyPr>
          <a:lstStyle/>
          <a:p>
            <a:r>
              <a:rPr lang="es-ES_tradnl" b="1" dirty="0" smtClean="0">
                <a:solidFill>
                  <a:schemeClr val="bg1"/>
                </a:solidFill>
              </a:rPr>
              <a:t>           LA PINTURA NEOCLASICA</a:t>
            </a:r>
            <a:endParaRPr lang="es-ES_tradnl" b="1" dirty="0">
              <a:solidFill>
                <a:schemeClr val="bg1"/>
              </a:solidFill>
            </a:endParaRPr>
          </a:p>
        </p:txBody>
      </p:sp>
      <p:pic>
        <p:nvPicPr>
          <p:cNvPr id="8" name="7 Imagen" descr="La-muerte-de-socrates (1).jpg"/>
          <p:cNvPicPr>
            <a:picLocks noChangeAspect="1"/>
          </p:cNvPicPr>
          <p:nvPr/>
        </p:nvPicPr>
        <p:blipFill>
          <a:blip r:embed="rId2" cstate="print"/>
          <a:stretch>
            <a:fillRect/>
          </a:stretch>
        </p:blipFill>
        <p:spPr>
          <a:xfrm>
            <a:off x="0" y="849273"/>
            <a:ext cx="9144000" cy="6008727"/>
          </a:xfrm>
          <a:prstGeom prst="rect">
            <a:avLst/>
          </a:prstGeom>
        </p:spPr>
      </p:pic>
      <p:sp>
        <p:nvSpPr>
          <p:cNvPr id="6" name="5 CuadroTexto"/>
          <p:cNvSpPr txBox="1"/>
          <p:nvPr/>
        </p:nvSpPr>
        <p:spPr>
          <a:xfrm>
            <a:off x="0" y="498158"/>
            <a:ext cx="9144000" cy="338554"/>
          </a:xfrm>
          <a:prstGeom prst="rect">
            <a:avLst/>
          </a:prstGeom>
          <a:solidFill>
            <a:srgbClr val="C00000"/>
          </a:solidFill>
        </p:spPr>
        <p:txBody>
          <a:bodyPr wrap="square" rtlCol="0">
            <a:spAutoFit/>
          </a:bodyPr>
          <a:lstStyle/>
          <a:p>
            <a:pPr lvl="1">
              <a:buClr>
                <a:srgbClr val="FF0000"/>
              </a:buClr>
            </a:pPr>
            <a:r>
              <a:rPr lang="es-ES" sz="1600" b="1" dirty="0" smtClean="0">
                <a:solidFill>
                  <a:schemeClr val="bg1"/>
                </a:solidFill>
              </a:rPr>
              <a:t> Jacques Louis David(1748-1825) </a:t>
            </a:r>
            <a:r>
              <a:rPr lang="es-ES" sz="1600" dirty="0" smtClean="0">
                <a:solidFill>
                  <a:schemeClr val="bg1"/>
                </a:solidFill>
              </a:rPr>
              <a:t>LA MUERTE DE SOCRATES</a:t>
            </a:r>
            <a:endParaRPr lang="es-ES" sz="1600" b="1" dirty="0" smtClean="0">
              <a:solidFill>
                <a:schemeClr val="bg1"/>
              </a:solidFill>
            </a:endParaRPr>
          </a:p>
        </p:txBody>
      </p:sp>
      <p:sp>
        <p:nvSpPr>
          <p:cNvPr id="7" name="6 CuadroTexto"/>
          <p:cNvSpPr txBox="1"/>
          <p:nvPr/>
        </p:nvSpPr>
        <p:spPr>
          <a:xfrm>
            <a:off x="0" y="908720"/>
            <a:ext cx="9144000" cy="707886"/>
          </a:xfrm>
          <a:prstGeom prst="rect">
            <a:avLst/>
          </a:prstGeom>
          <a:noFill/>
        </p:spPr>
        <p:txBody>
          <a:bodyPr wrap="square" rtlCol="0">
            <a:spAutoFit/>
          </a:bodyPr>
          <a:lstStyle/>
          <a:p>
            <a:r>
              <a:rPr lang="es-ES" sz="2000" dirty="0" smtClean="0">
                <a:solidFill>
                  <a:schemeClr val="tx1">
                    <a:lumMod val="95000"/>
                  </a:schemeClr>
                </a:solidFill>
              </a:rPr>
              <a:t>En el suelo se puede ver una cadena abierta, símbolo de la liberación de la ignorancia, que Sócrates erigía como el verdadero mal. </a:t>
            </a:r>
            <a:endParaRPr lang="es-ES_tradnl" sz="2000" dirty="0">
              <a:solidFill>
                <a:schemeClr val="tx1">
                  <a:lumMod val="95000"/>
                </a:schemeClr>
              </a:solidFill>
            </a:endParaRPr>
          </a:p>
        </p:txBody>
      </p:sp>
      <p:sp>
        <p:nvSpPr>
          <p:cNvPr id="9" name="8 Flecha abajo"/>
          <p:cNvSpPr/>
          <p:nvPr/>
        </p:nvSpPr>
        <p:spPr>
          <a:xfrm>
            <a:off x="4211960" y="1772816"/>
            <a:ext cx="216024" cy="4392488"/>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Tree>
  </p:cSld>
  <p:clrMapOvr>
    <a:masterClrMapping/>
  </p:clrMapOvr>
  <p:transition spd="slow">
    <p:pull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ox(out)">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2 Título"/>
          <p:cNvSpPr>
            <a:spLocks noGrp="1"/>
          </p:cNvSpPr>
          <p:nvPr>
            <p:ph type="title"/>
          </p:nvPr>
        </p:nvSpPr>
        <p:spPr>
          <a:xfrm>
            <a:off x="0" y="0"/>
            <a:ext cx="9144000" cy="476672"/>
          </a:xfrm>
          <a:solidFill>
            <a:srgbClr val="0070C0"/>
          </a:solidFill>
        </p:spPr>
        <p:txBody>
          <a:bodyPr>
            <a:normAutofit fontScale="90000"/>
          </a:bodyPr>
          <a:lstStyle/>
          <a:p>
            <a:r>
              <a:rPr lang="es-ES_tradnl" b="1" dirty="0" smtClean="0">
                <a:solidFill>
                  <a:schemeClr val="bg1"/>
                </a:solidFill>
              </a:rPr>
              <a:t>           LA PINTURA NEOCLASICA</a:t>
            </a:r>
            <a:endParaRPr lang="es-ES_tradnl" b="1" dirty="0">
              <a:solidFill>
                <a:schemeClr val="bg1"/>
              </a:solidFill>
            </a:endParaRPr>
          </a:p>
        </p:txBody>
      </p:sp>
      <p:sp>
        <p:nvSpPr>
          <p:cNvPr id="6" name="5 CuadroTexto"/>
          <p:cNvSpPr txBox="1"/>
          <p:nvPr/>
        </p:nvSpPr>
        <p:spPr>
          <a:xfrm>
            <a:off x="5148064" y="764704"/>
            <a:ext cx="3995936" cy="584775"/>
          </a:xfrm>
          <a:prstGeom prst="rect">
            <a:avLst/>
          </a:prstGeom>
          <a:noFill/>
        </p:spPr>
        <p:txBody>
          <a:bodyPr wrap="square" rtlCol="0">
            <a:spAutoFit/>
          </a:bodyPr>
          <a:lstStyle/>
          <a:p>
            <a:pPr lvl="1">
              <a:buClr>
                <a:srgbClr val="FF0000"/>
              </a:buClr>
            </a:pPr>
            <a:r>
              <a:rPr lang="es-ES" sz="1600" b="1" u="sng" dirty="0" smtClean="0">
                <a:solidFill>
                  <a:schemeClr val="bg1"/>
                </a:solidFill>
              </a:rPr>
              <a:t>Jacques-Louis David</a:t>
            </a:r>
            <a:r>
              <a:rPr lang="es-ES" sz="1600" b="1" dirty="0" smtClean="0">
                <a:solidFill>
                  <a:schemeClr val="bg1"/>
                </a:solidFill>
              </a:rPr>
              <a:t> (1748-1825)</a:t>
            </a:r>
          </a:p>
          <a:p>
            <a:pPr lvl="1">
              <a:buClr>
                <a:srgbClr val="FF0000"/>
              </a:buClr>
            </a:pPr>
            <a:r>
              <a:rPr lang="es-ES" sz="1600" dirty="0" smtClean="0">
                <a:solidFill>
                  <a:schemeClr val="bg1"/>
                </a:solidFill>
              </a:rPr>
              <a:t>LA MUERTE DE SOCRATES</a:t>
            </a:r>
            <a:endParaRPr lang="es-ES" sz="1600" b="1" dirty="0" smtClean="0">
              <a:solidFill>
                <a:schemeClr val="bg1"/>
              </a:solidFill>
            </a:endParaRPr>
          </a:p>
        </p:txBody>
      </p:sp>
      <p:pic>
        <p:nvPicPr>
          <p:cNvPr id="8" name="7 Imagen" descr="3549327_640px.jpg"/>
          <p:cNvPicPr>
            <a:picLocks noChangeAspect="1"/>
          </p:cNvPicPr>
          <p:nvPr/>
        </p:nvPicPr>
        <p:blipFill>
          <a:blip r:embed="rId2" cstate="print"/>
          <a:stretch>
            <a:fillRect/>
          </a:stretch>
        </p:blipFill>
        <p:spPr>
          <a:xfrm>
            <a:off x="-1" y="711274"/>
            <a:ext cx="9212891" cy="6146726"/>
          </a:xfrm>
          <a:prstGeom prst="rect">
            <a:avLst/>
          </a:prstGeom>
        </p:spPr>
      </p:pic>
      <p:sp>
        <p:nvSpPr>
          <p:cNvPr id="10" name="9 CuadroTexto"/>
          <p:cNvSpPr txBox="1"/>
          <p:nvPr/>
        </p:nvSpPr>
        <p:spPr>
          <a:xfrm>
            <a:off x="0" y="498158"/>
            <a:ext cx="9144000" cy="338554"/>
          </a:xfrm>
          <a:prstGeom prst="rect">
            <a:avLst/>
          </a:prstGeom>
          <a:solidFill>
            <a:srgbClr val="C00000"/>
          </a:solidFill>
        </p:spPr>
        <p:txBody>
          <a:bodyPr wrap="square" rtlCol="0">
            <a:spAutoFit/>
          </a:bodyPr>
          <a:lstStyle/>
          <a:p>
            <a:pPr lvl="1">
              <a:buClr>
                <a:srgbClr val="FF0000"/>
              </a:buClr>
            </a:pPr>
            <a:r>
              <a:rPr lang="es-ES" sz="1600" b="1" dirty="0" smtClean="0">
                <a:solidFill>
                  <a:schemeClr val="bg1"/>
                </a:solidFill>
              </a:rPr>
              <a:t> Jacques Louis David(1748-1825)     LA CORONACION DE NAPOLEON</a:t>
            </a: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CuadroTexto"/>
          <p:cNvSpPr txBox="1"/>
          <p:nvPr/>
        </p:nvSpPr>
        <p:spPr>
          <a:xfrm>
            <a:off x="5148064" y="764704"/>
            <a:ext cx="3995936" cy="584775"/>
          </a:xfrm>
          <a:prstGeom prst="rect">
            <a:avLst/>
          </a:prstGeom>
          <a:noFill/>
        </p:spPr>
        <p:txBody>
          <a:bodyPr wrap="square" rtlCol="0">
            <a:spAutoFit/>
          </a:bodyPr>
          <a:lstStyle/>
          <a:p>
            <a:pPr lvl="1">
              <a:buClr>
                <a:srgbClr val="FF0000"/>
              </a:buClr>
            </a:pPr>
            <a:r>
              <a:rPr lang="es-ES" sz="1600" b="1" u="sng" dirty="0" smtClean="0">
                <a:solidFill>
                  <a:schemeClr val="bg1"/>
                </a:solidFill>
              </a:rPr>
              <a:t>Jacques-Louis David</a:t>
            </a:r>
            <a:r>
              <a:rPr lang="es-ES" sz="1600" b="1" dirty="0" smtClean="0">
                <a:solidFill>
                  <a:schemeClr val="bg1"/>
                </a:solidFill>
              </a:rPr>
              <a:t> (1748-1825)</a:t>
            </a:r>
          </a:p>
          <a:p>
            <a:pPr lvl="1">
              <a:buClr>
                <a:srgbClr val="FF0000"/>
              </a:buClr>
            </a:pPr>
            <a:r>
              <a:rPr lang="es-ES" sz="1600" dirty="0" smtClean="0">
                <a:solidFill>
                  <a:schemeClr val="bg1"/>
                </a:solidFill>
              </a:rPr>
              <a:t>LA MUERTE DE SOCRATES</a:t>
            </a:r>
            <a:endParaRPr lang="es-ES" sz="1600" b="1" dirty="0" smtClean="0">
              <a:solidFill>
                <a:schemeClr val="bg1"/>
              </a:solidFill>
            </a:endParaRPr>
          </a:p>
        </p:txBody>
      </p:sp>
      <p:sp>
        <p:nvSpPr>
          <p:cNvPr id="9" name="8 CuadroTexto"/>
          <p:cNvSpPr txBox="1"/>
          <p:nvPr/>
        </p:nvSpPr>
        <p:spPr>
          <a:xfrm>
            <a:off x="-468560" y="764704"/>
            <a:ext cx="3995936" cy="584775"/>
          </a:xfrm>
          <a:prstGeom prst="rect">
            <a:avLst/>
          </a:prstGeom>
          <a:noFill/>
        </p:spPr>
        <p:txBody>
          <a:bodyPr wrap="square" rtlCol="0">
            <a:spAutoFit/>
          </a:bodyPr>
          <a:lstStyle/>
          <a:p>
            <a:pPr lvl="1">
              <a:buClr>
                <a:srgbClr val="FF0000"/>
              </a:buClr>
            </a:pPr>
            <a:r>
              <a:rPr lang="es-ES" sz="1600" b="1" u="sng" dirty="0" smtClean="0">
                <a:solidFill>
                  <a:schemeClr val="bg1"/>
                </a:solidFill>
              </a:rPr>
              <a:t>Jacques-Louis David</a:t>
            </a:r>
            <a:r>
              <a:rPr lang="es-ES" sz="1600" b="1" dirty="0" smtClean="0">
                <a:solidFill>
                  <a:schemeClr val="bg1"/>
                </a:solidFill>
              </a:rPr>
              <a:t> (1748-1825)</a:t>
            </a:r>
          </a:p>
          <a:p>
            <a:pPr lvl="1">
              <a:buClr>
                <a:srgbClr val="FF0000"/>
              </a:buClr>
            </a:pPr>
            <a:r>
              <a:rPr lang="es-ES" sz="1600" dirty="0" smtClean="0">
                <a:solidFill>
                  <a:schemeClr val="bg1"/>
                </a:solidFill>
              </a:rPr>
              <a:t>LA CORONACION DE NAPOLEON</a:t>
            </a:r>
            <a:endParaRPr lang="es-ES" sz="1600" b="1" dirty="0" smtClean="0">
              <a:solidFill>
                <a:schemeClr val="bg1"/>
              </a:solidFill>
            </a:endParaRPr>
          </a:p>
        </p:txBody>
      </p:sp>
      <p:pic>
        <p:nvPicPr>
          <p:cNvPr id="7" name="6 Imagen" descr="la coronacion de napoleon analisis.png"/>
          <p:cNvPicPr>
            <a:picLocks noChangeAspect="1"/>
          </p:cNvPicPr>
          <p:nvPr/>
        </p:nvPicPr>
        <p:blipFill>
          <a:blip r:embed="rId2" cstate="print"/>
          <a:stretch>
            <a:fillRect/>
          </a:stretch>
        </p:blipFill>
        <p:spPr>
          <a:xfrm>
            <a:off x="-1" y="908720"/>
            <a:ext cx="9483665" cy="5949280"/>
          </a:xfrm>
          <a:prstGeom prst="rect">
            <a:avLst/>
          </a:prstGeom>
        </p:spPr>
      </p:pic>
      <p:sp>
        <p:nvSpPr>
          <p:cNvPr id="11" name="2 Título"/>
          <p:cNvSpPr>
            <a:spLocks noGrp="1"/>
          </p:cNvSpPr>
          <p:nvPr>
            <p:ph type="title"/>
          </p:nvPr>
        </p:nvSpPr>
        <p:spPr>
          <a:xfrm>
            <a:off x="0" y="0"/>
            <a:ext cx="9144000" cy="476672"/>
          </a:xfrm>
          <a:solidFill>
            <a:srgbClr val="0070C0"/>
          </a:solidFill>
        </p:spPr>
        <p:txBody>
          <a:bodyPr>
            <a:normAutofit fontScale="90000"/>
          </a:bodyPr>
          <a:lstStyle/>
          <a:p>
            <a:r>
              <a:rPr lang="es-ES_tradnl" b="1" dirty="0" smtClean="0">
                <a:solidFill>
                  <a:schemeClr val="bg1"/>
                </a:solidFill>
              </a:rPr>
              <a:t>           LA PINTURA NEOCLASICA</a:t>
            </a:r>
            <a:endParaRPr lang="es-ES_tradnl" b="1" dirty="0">
              <a:solidFill>
                <a:schemeClr val="bg1"/>
              </a:solidFill>
            </a:endParaRPr>
          </a:p>
        </p:txBody>
      </p:sp>
      <p:sp>
        <p:nvSpPr>
          <p:cNvPr id="12" name="11 CuadroTexto"/>
          <p:cNvSpPr txBox="1"/>
          <p:nvPr/>
        </p:nvSpPr>
        <p:spPr>
          <a:xfrm>
            <a:off x="0" y="498158"/>
            <a:ext cx="9144000" cy="338554"/>
          </a:xfrm>
          <a:prstGeom prst="rect">
            <a:avLst/>
          </a:prstGeom>
          <a:solidFill>
            <a:srgbClr val="C00000"/>
          </a:solidFill>
        </p:spPr>
        <p:txBody>
          <a:bodyPr wrap="square" rtlCol="0">
            <a:spAutoFit/>
          </a:bodyPr>
          <a:lstStyle/>
          <a:p>
            <a:pPr lvl="1">
              <a:buClr>
                <a:srgbClr val="FF0000"/>
              </a:buClr>
            </a:pPr>
            <a:r>
              <a:rPr lang="es-ES" sz="1600" b="1" dirty="0" smtClean="0">
                <a:solidFill>
                  <a:schemeClr val="bg1"/>
                </a:solidFill>
              </a:rPr>
              <a:t> Jacques Louis David(1748-1825)     LA CORONACION DE NAPOLEON</a:t>
            </a: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2 Título"/>
          <p:cNvSpPr>
            <a:spLocks noGrp="1"/>
          </p:cNvSpPr>
          <p:nvPr>
            <p:ph type="title"/>
          </p:nvPr>
        </p:nvSpPr>
        <p:spPr>
          <a:xfrm>
            <a:off x="0" y="0"/>
            <a:ext cx="9144000" cy="476672"/>
          </a:xfrm>
          <a:solidFill>
            <a:srgbClr val="0070C0"/>
          </a:solidFill>
        </p:spPr>
        <p:txBody>
          <a:bodyPr>
            <a:normAutofit fontScale="90000"/>
          </a:bodyPr>
          <a:lstStyle/>
          <a:p>
            <a:r>
              <a:rPr lang="es-ES_tradnl" b="1" dirty="0" smtClean="0">
                <a:solidFill>
                  <a:schemeClr val="bg1"/>
                </a:solidFill>
              </a:rPr>
              <a:t>           LA PINTURA NEOCLASICA</a:t>
            </a:r>
            <a:endParaRPr lang="es-ES_tradnl" b="1" dirty="0">
              <a:solidFill>
                <a:schemeClr val="bg1"/>
              </a:solidFill>
            </a:endParaRPr>
          </a:p>
        </p:txBody>
      </p:sp>
      <p:sp>
        <p:nvSpPr>
          <p:cNvPr id="8" name="7 CuadroTexto"/>
          <p:cNvSpPr txBox="1"/>
          <p:nvPr/>
        </p:nvSpPr>
        <p:spPr>
          <a:xfrm>
            <a:off x="323528" y="1124744"/>
            <a:ext cx="8352928" cy="5509200"/>
          </a:xfrm>
          <a:prstGeom prst="rect">
            <a:avLst/>
          </a:prstGeom>
          <a:noFill/>
        </p:spPr>
        <p:txBody>
          <a:bodyPr wrap="square" rtlCol="0">
            <a:spAutoFit/>
          </a:bodyPr>
          <a:lstStyle/>
          <a:p>
            <a:pPr algn="just">
              <a:buFont typeface="Arial" pitchFamily="34" charset="0"/>
              <a:buChar char="•"/>
            </a:pPr>
            <a:r>
              <a:rPr lang="es-ES_tradnl" sz="3200" dirty="0" smtClean="0"/>
              <a:t>DAVID trata el tema con gran seriedad y distancia</a:t>
            </a:r>
          </a:p>
          <a:p>
            <a:pPr algn="just">
              <a:buFont typeface="Arial" pitchFamily="34" charset="0"/>
              <a:buChar char="•"/>
            </a:pPr>
            <a:r>
              <a:rPr lang="es-ES_tradnl" sz="3200" dirty="0" smtClean="0"/>
              <a:t>La gran riqueza de personajes, vestimentas e interiores subraya el poder inmenso de Napoleón, dueño de media Europa</a:t>
            </a:r>
          </a:p>
          <a:p>
            <a:pPr algn="just">
              <a:buFont typeface="Arial" pitchFamily="34" charset="0"/>
              <a:buChar char="•"/>
            </a:pPr>
            <a:r>
              <a:rPr lang="es-ES_tradnl" sz="3200" dirty="0" smtClean="0"/>
              <a:t>Obra historicista que el mismo Napoleón supervisó convirtiendo el arte en propaganda. La pintura al servicio del poder</a:t>
            </a:r>
          </a:p>
          <a:p>
            <a:pPr algn="just">
              <a:buFont typeface="Arial" pitchFamily="34" charset="0"/>
              <a:buChar char="•"/>
            </a:pPr>
            <a:r>
              <a:rPr lang="es-ES_tradnl" sz="3200" dirty="0" smtClean="0"/>
              <a:t>Grandilocuencia y teatralidad reflejan el boato y la pompa del convertido emperador y de su entorno.</a:t>
            </a:r>
            <a:endParaRPr lang="es-ES_tradnl" sz="3200" dirty="0"/>
          </a:p>
        </p:txBody>
      </p:sp>
      <p:sp>
        <p:nvSpPr>
          <p:cNvPr id="10" name="9 CuadroTexto"/>
          <p:cNvSpPr txBox="1"/>
          <p:nvPr/>
        </p:nvSpPr>
        <p:spPr>
          <a:xfrm>
            <a:off x="0" y="498158"/>
            <a:ext cx="9144000" cy="338554"/>
          </a:xfrm>
          <a:prstGeom prst="rect">
            <a:avLst/>
          </a:prstGeom>
          <a:solidFill>
            <a:srgbClr val="C00000"/>
          </a:solidFill>
        </p:spPr>
        <p:txBody>
          <a:bodyPr wrap="square" rtlCol="0">
            <a:spAutoFit/>
          </a:bodyPr>
          <a:lstStyle/>
          <a:p>
            <a:pPr lvl="1">
              <a:buClr>
                <a:srgbClr val="FF0000"/>
              </a:buClr>
            </a:pPr>
            <a:r>
              <a:rPr lang="es-ES" sz="1600" b="1" dirty="0" smtClean="0">
                <a:solidFill>
                  <a:schemeClr val="bg1"/>
                </a:solidFill>
              </a:rPr>
              <a:t> Jacques Louis David(1748-1825)     LA CORONACION DE NAPOLEON</a:t>
            </a: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2 Título"/>
          <p:cNvSpPr>
            <a:spLocks noGrp="1"/>
          </p:cNvSpPr>
          <p:nvPr>
            <p:ph type="title"/>
          </p:nvPr>
        </p:nvSpPr>
        <p:spPr>
          <a:xfrm>
            <a:off x="0" y="0"/>
            <a:ext cx="9144000" cy="476672"/>
          </a:xfrm>
          <a:solidFill>
            <a:srgbClr val="0070C0"/>
          </a:solidFill>
        </p:spPr>
        <p:txBody>
          <a:bodyPr>
            <a:normAutofit fontScale="90000"/>
          </a:bodyPr>
          <a:lstStyle/>
          <a:p>
            <a:r>
              <a:rPr lang="es-ES_tradnl" b="1" dirty="0" smtClean="0">
                <a:solidFill>
                  <a:schemeClr val="bg1"/>
                </a:solidFill>
              </a:rPr>
              <a:t>           LA PINTURA NEOCLASICA</a:t>
            </a:r>
            <a:endParaRPr lang="es-ES_tradnl" b="1" dirty="0">
              <a:solidFill>
                <a:schemeClr val="bg1"/>
              </a:solidFill>
            </a:endParaRPr>
          </a:p>
        </p:txBody>
      </p:sp>
      <p:sp>
        <p:nvSpPr>
          <p:cNvPr id="6" name="5 CuadroTexto"/>
          <p:cNvSpPr txBox="1"/>
          <p:nvPr/>
        </p:nvSpPr>
        <p:spPr>
          <a:xfrm>
            <a:off x="5148064" y="764704"/>
            <a:ext cx="3995936" cy="584775"/>
          </a:xfrm>
          <a:prstGeom prst="rect">
            <a:avLst/>
          </a:prstGeom>
          <a:noFill/>
        </p:spPr>
        <p:txBody>
          <a:bodyPr wrap="square" rtlCol="0">
            <a:spAutoFit/>
          </a:bodyPr>
          <a:lstStyle/>
          <a:p>
            <a:pPr lvl="1">
              <a:buClr>
                <a:srgbClr val="FF0000"/>
              </a:buClr>
            </a:pPr>
            <a:r>
              <a:rPr lang="es-ES" sz="1600" b="1" u="sng" dirty="0" smtClean="0">
                <a:solidFill>
                  <a:schemeClr val="bg1"/>
                </a:solidFill>
              </a:rPr>
              <a:t>Jacques-Louis David</a:t>
            </a:r>
            <a:r>
              <a:rPr lang="es-ES" sz="1600" b="1" dirty="0" smtClean="0">
                <a:solidFill>
                  <a:schemeClr val="bg1"/>
                </a:solidFill>
              </a:rPr>
              <a:t> (1748-1825)</a:t>
            </a:r>
          </a:p>
          <a:p>
            <a:pPr lvl="1">
              <a:buClr>
                <a:srgbClr val="FF0000"/>
              </a:buClr>
            </a:pPr>
            <a:r>
              <a:rPr lang="es-ES" sz="1600" dirty="0" smtClean="0">
                <a:solidFill>
                  <a:schemeClr val="bg1"/>
                </a:solidFill>
              </a:rPr>
              <a:t>LA MUERTE DE SOCRATES</a:t>
            </a:r>
            <a:endParaRPr lang="es-ES" sz="1600" b="1" dirty="0" smtClean="0">
              <a:solidFill>
                <a:schemeClr val="bg1"/>
              </a:solidFill>
            </a:endParaRPr>
          </a:p>
        </p:txBody>
      </p:sp>
      <p:sp>
        <p:nvSpPr>
          <p:cNvPr id="8" name="7 CuadroTexto"/>
          <p:cNvSpPr txBox="1"/>
          <p:nvPr/>
        </p:nvSpPr>
        <p:spPr>
          <a:xfrm>
            <a:off x="251520" y="1196752"/>
            <a:ext cx="3888432" cy="3046988"/>
          </a:xfrm>
          <a:prstGeom prst="rect">
            <a:avLst/>
          </a:prstGeom>
          <a:noFill/>
        </p:spPr>
        <p:txBody>
          <a:bodyPr wrap="square" rtlCol="0">
            <a:spAutoFit/>
          </a:bodyPr>
          <a:lstStyle/>
          <a:p>
            <a:pPr algn="just"/>
            <a:r>
              <a:rPr lang="es-ES_tradnl" sz="3200" dirty="0" smtClean="0"/>
              <a:t>Napoleón tocado con una corona de laurel y cubierto con el manto púrpura imperial se dispone a coronar a Josefina, su esposa</a:t>
            </a:r>
            <a:endParaRPr lang="es-ES_tradnl" sz="3200" dirty="0"/>
          </a:p>
        </p:txBody>
      </p:sp>
      <p:pic>
        <p:nvPicPr>
          <p:cNvPr id="7" name="6 Imagen" descr="3549327_640pxfffffff.jpg"/>
          <p:cNvPicPr>
            <a:picLocks noChangeAspect="1"/>
          </p:cNvPicPr>
          <p:nvPr/>
        </p:nvPicPr>
        <p:blipFill>
          <a:blip r:embed="rId2" cstate="print"/>
          <a:stretch>
            <a:fillRect/>
          </a:stretch>
        </p:blipFill>
        <p:spPr>
          <a:xfrm>
            <a:off x="4237948" y="566269"/>
            <a:ext cx="4906052" cy="6291731"/>
          </a:xfrm>
          <a:prstGeom prst="rect">
            <a:avLst/>
          </a:prstGeom>
        </p:spPr>
      </p:pic>
      <p:sp>
        <p:nvSpPr>
          <p:cNvPr id="10" name="9 CuadroTexto"/>
          <p:cNvSpPr txBox="1"/>
          <p:nvPr/>
        </p:nvSpPr>
        <p:spPr>
          <a:xfrm>
            <a:off x="0" y="498158"/>
            <a:ext cx="9144000" cy="338554"/>
          </a:xfrm>
          <a:prstGeom prst="rect">
            <a:avLst/>
          </a:prstGeom>
          <a:solidFill>
            <a:srgbClr val="C00000"/>
          </a:solidFill>
        </p:spPr>
        <p:txBody>
          <a:bodyPr wrap="square" rtlCol="0">
            <a:spAutoFit/>
          </a:bodyPr>
          <a:lstStyle/>
          <a:p>
            <a:pPr lvl="1">
              <a:buClr>
                <a:srgbClr val="FF0000"/>
              </a:buClr>
            </a:pPr>
            <a:r>
              <a:rPr lang="es-ES" sz="1600" b="1" dirty="0" smtClean="0">
                <a:solidFill>
                  <a:schemeClr val="bg1"/>
                </a:solidFill>
              </a:rPr>
              <a:t> Jacques Louis David(1748-1825)     LA CORONACION DE NAPOLEON</a:t>
            </a: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2 Título"/>
          <p:cNvSpPr>
            <a:spLocks noGrp="1"/>
          </p:cNvSpPr>
          <p:nvPr>
            <p:ph type="title"/>
          </p:nvPr>
        </p:nvSpPr>
        <p:spPr>
          <a:xfrm>
            <a:off x="0" y="0"/>
            <a:ext cx="9144000" cy="476672"/>
          </a:xfrm>
          <a:solidFill>
            <a:srgbClr val="0070C0"/>
          </a:solidFill>
        </p:spPr>
        <p:txBody>
          <a:bodyPr>
            <a:normAutofit fontScale="90000"/>
          </a:bodyPr>
          <a:lstStyle/>
          <a:p>
            <a:r>
              <a:rPr lang="es-ES_tradnl" b="1" dirty="0" smtClean="0">
                <a:solidFill>
                  <a:schemeClr val="bg1"/>
                </a:solidFill>
              </a:rPr>
              <a:t>           LA PINTURA NEOCLASICA</a:t>
            </a:r>
            <a:endParaRPr lang="es-ES_tradnl" b="1" dirty="0">
              <a:solidFill>
                <a:schemeClr val="bg1"/>
              </a:solidFill>
            </a:endParaRPr>
          </a:p>
        </p:txBody>
      </p:sp>
      <p:sp>
        <p:nvSpPr>
          <p:cNvPr id="6" name="5 CuadroTexto"/>
          <p:cNvSpPr txBox="1"/>
          <p:nvPr/>
        </p:nvSpPr>
        <p:spPr>
          <a:xfrm>
            <a:off x="5148064" y="764704"/>
            <a:ext cx="3995936" cy="584775"/>
          </a:xfrm>
          <a:prstGeom prst="rect">
            <a:avLst/>
          </a:prstGeom>
          <a:noFill/>
        </p:spPr>
        <p:txBody>
          <a:bodyPr wrap="square" rtlCol="0">
            <a:spAutoFit/>
          </a:bodyPr>
          <a:lstStyle/>
          <a:p>
            <a:pPr lvl="1">
              <a:buClr>
                <a:srgbClr val="FF0000"/>
              </a:buClr>
            </a:pPr>
            <a:r>
              <a:rPr lang="es-ES" sz="1600" b="1" u="sng" dirty="0" smtClean="0">
                <a:solidFill>
                  <a:schemeClr val="bg1"/>
                </a:solidFill>
              </a:rPr>
              <a:t>Jacques-Louis David</a:t>
            </a:r>
            <a:r>
              <a:rPr lang="es-ES" sz="1600" b="1" dirty="0" smtClean="0">
                <a:solidFill>
                  <a:schemeClr val="bg1"/>
                </a:solidFill>
              </a:rPr>
              <a:t> (1748-1825)</a:t>
            </a:r>
          </a:p>
          <a:p>
            <a:pPr lvl="1">
              <a:buClr>
                <a:srgbClr val="FF0000"/>
              </a:buClr>
            </a:pPr>
            <a:r>
              <a:rPr lang="es-ES" sz="1600" dirty="0" smtClean="0">
                <a:solidFill>
                  <a:schemeClr val="bg1"/>
                </a:solidFill>
              </a:rPr>
              <a:t>LA MUERTE DE SOCRATES</a:t>
            </a:r>
            <a:endParaRPr lang="es-ES" sz="1600" b="1" dirty="0" smtClean="0">
              <a:solidFill>
                <a:schemeClr val="bg1"/>
              </a:solidFill>
            </a:endParaRPr>
          </a:p>
        </p:txBody>
      </p:sp>
      <p:sp>
        <p:nvSpPr>
          <p:cNvPr id="9" name="8 CuadroTexto"/>
          <p:cNvSpPr txBox="1"/>
          <p:nvPr/>
        </p:nvSpPr>
        <p:spPr>
          <a:xfrm>
            <a:off x="-468560" y="764704"/>
            <a:ext cx="3995936" cy="584775"/>
          </a:xfrm>
          <a:prstGeom prst="rect">
            <a:avLst/>
          </a:prstGeom>
          <a:noFill/>
        </p:spPr>
        <p:txBody>
          <a:bodyPr wrap="square" rtlCol="0">
            <a:spAutoFit/>
          </a:bodyPr>
          <a:lstStyle/>
          <a:p>
            <a:pPr lvl="1">
              <a:buClr>
                <a:srgbClr val="FF0000"/>
              </a:buClr>
            </a:pPr>
            <a:r>
              <a:rPr lang="es-ES" sz="1600" b="1" u="sng" dirty="0" smtClean="0">
                <a:solidFill>
                  <a:schemeClr val="bg1"/>
                </a:solidFill>
              </a:rPr>
              <a:t>Jacques-Louis David</a:t>
            </a:r>
            <a:r>
              <a:rPr lang="es-ES" sz="1600" b="1" dirty="0" smtClean="0">
                <a:solidFill>
                  <a:schemeClr val="bg1"/>
                </a:solidFill>
              </a:rPr>
              <a:t> (1748-1825)</a:t>
            </a:r>
          </a:p>
          <a:p>
            <a:pPr lvl="1">
              <a:buClr>
                <a:srgbClr val="FF0000"/>
              </a:buClr>
            </a:pPr>
            <a:r>
              <a:rPr lang="es-ES" sz="1600" dirty="0" smtClean="0">
                <a:solidFill>
                  <a:schemeClr val="bg1"/>
                </a:solidFill>
              </a:rPr>
              <a:t>LA CORONACION DE NAPOLEON</a:t>
            </a:r>
            <a:endParaRPr lang="es-ES" sz="1600" b="1" dirty="0" smtClean="0">
              <a:solidFill>
                <a:schemeClr val="bg1"/>
              </a:solidFill>
            </a:endParaRPr>
          </a:p>
        </p:txBody>
      </p:sp>
      <p:pic>
        <p:nvPicPr>
          <p:cNvPr id="10" name="9 Imagen" descr="josefina.png"/>
          <p:cNvPicPr>
            <a:picLocks noChangeAspect="1"/>
          </p:cNvPicPr>
          <p:nvPr/>
        </p:nvPicPr>
        <p:blipFill>
          <a:blip r:embed="rId2" cstate="print"/>
          <a:stretch>
            <a:fillRect/>
          </a:stretch>
        </p:blipFill>
        <p:spPr>
          <a:xfrm>
            <a:off x="0" y="692696"/>
            <a:ext cx="9144000" cy="7365998"/>
          </a:xfrm>
          <a:prstGeom prst="rect">
            <a:avLst/>
          </a:prstGeom>
        </p:spPr>
      </p:pic>
      <p:sp>
        <p:nvSpPr>
          <p:cNvPr id="8" name="7 CuadroTexto"/>
          <p:cNvSpPr txBox="1"/>
          <p:nvPr/>
        </p:nvSpPr>
        <p:spPr>
          <a:xfrm>
            <a:off x="2915816" y="836712"/>
            <a:ext cx="5976664" cy="584775"/>
          </a:xfrm>
          <a:prstGeom prst="rect">
            <a:avLst/>
          </a:prstGeom>
          <a:noFill/>
        </p:spPr>
        <p:txBody>
          <a:bodyPr wrap="square" rtlCol="0">
            <a:spAutoFit/>
          </a:bodyPr>
          <a:lstStyle/>
          <a:p>
            <a:pPr algn="just"/>
            <a:r>
              <a:rPr lang="es-ES_tradnl" sz="3200" dirty="0" smtClean="0"/>
              <a:t>Josefina y su espectacular manto</a:t>
            </a:r>
            <a:endParaRPr lang="es-ES_tradnl" sz="3200" dirty="0"/>
          </a:p>
        </p:txBody>
      </p:sp>
      <p:sp>
        <p:nvSpPr>
          <p:cNvPr id="11" name="10 CuadroTexto"/>
          <p:cNvSpPr txBox="1"/>
          <p:nvPr/>
        </p:nvSpPr>
        <p:spPr>
          <a:xfrm>
            <a:off x="0" y="498158"/>
            <a:ext cx="9144000" cy="338554"/>
          </a:xfrm>
          <a:prstGeom prst="rect">
            <a:avLst/>
          </a:prstGeom>
          <a:solidFill>
            <a:srgbClr val="C00000"/>
          </a:solidFill>
        </p:spPr>
        <p:txBody>
          <a:bodyPr wrap="square" rtlCol="0">
            <a:spAutoFit/>
          </a:bodyPr>
          <a:lstStyle/>
          <a:p>
            <a:pPr lvl="1">
              <a:buClr>
                <a:srgbClr val="FF0000"/>
              </a:buClr>
            </a:pPr>
            <a:r>
              <a:rPr lang="es-ES" sz="1600" b="1" dirty="0" smtClean="0">
                <a:solidFill>
                  <a:schemeClr val="bg1"/>
                </a:solidFill>
              </a:rPr>
              <a:t> Jacques Louis David(1748-1825)     LA CORONACION DE NAPOLEON</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2 Título"/>
          <p:cNvSpPr>
            <a:spLocks noGrp="1"/>
          </p:cNvSpPr>
          <p:nvPr>
            <p:ph type="title"/>
          </p:nvPr>
        </p:nvSpPr>
        <p:spPr>
          <a:xfrm>
            <a:off x="0" y="152400"/>
            <a:ext cx="9144000" cy="756320"/>
          </a:xfrm>
          <a:solidFill>
            <a:srgbClr val="0070C0"/>
          </a:solidFill>
        </p:spPr>
        <p:txBody>
          <a:bodyPr>
            <a:normAutofit fontScale="90000"/>
          </a:bodyPr>
          <a:lstStyle/>
          <a:p>
            <a:r>
              <a:rPr lang="es-ES_tradnl" b="1" dirty="0" smtClean="0">
                <a:solidFill>
                  <a:schemeClr val="bg1"/>
                </a:solidFill>
              </a:rPr>
              <a:t>        LA PINTURA NEOCLASICA</a:t>
            </a:r>
            <a:endParaRPr lang="es-ES_tradnl" b="1" dirty="0">
              <a:solidFill>
                <a:schemeClr val="bg1"/>
              </a:solidFill>
            </a:endParaRPr>
          </a:p>
        </p:txBody>
      </p:sp>
      <p:sp>
        <p:nvSpPr>
          <p:cNvPr id="2" name="1 Marcador de contenido"/>
          <p:cNvSpPr>
            <a:spLocks noGrp="1"/>
          </p:cNvSpPr>
          <p:nvPr>
            <p:ph idx="1"/>
          </p:nvPr>
        </p:nvSpPr>
        <p:spPr>
          <a:xfrm>
            <a:off x="0" y="908720"/>
            <a:ext cx="9144000" cy="5949280"/>
          </a:xfrm>
          <a:noFill/>
        </p:spPr>
        <p:style>
          <a:lnRef idx="1">
            <a:schemeClr val="accent6"/>
          </a:lnRef>
          <a:fillRef idx="2">
            <a:schemeClr val="accent6"/>
          </a:fillRef>
          <a:effectRef idx="1">
            <a:schemeClr val="accent6"/>
          </a:effectRef>
          <a:fontRef idx="minor">
            <a:schemeClr val="dk1"/>
          </a:fontRef>
        </p:style>
        <p:txBody>
          <a:bodyPr>
            <a:noAutofit/>
          </a:bodyPr>
          <a:lstStyle/>
          <a:p>
            <a:pPr lvl="1">
              <a:buClr>
                <a:srgbClr val="FF0000"/>
              </a:buClr>
              <a:buFont typeface="Wingdings" pitchFamily="2" charset="2"/>
              <a:buChar char="q"/>
            </a:pPr>
            <a:r>
              <a:rPr lang="es-ES" sz="2400" dirty="0" smtClean="0">
                <a:solidFill>
                  <a:schemeClr val="tx1">
                    <a:lumMod val="95000"/>
                  </a:schemeClr>
                </a:solidFill>
              </a:rPr>
              <a:t>También se sacralizó el Renacimiento, como otro periodo en el que había que ver la continuidad del arte supremo del clasicismo. </a:t>
            </a:r>
          </a:p>
          <a:p>
            <a:pPr lvl="1">
              <a:buClr>
                <a:srgbClr val="FF0000"/>
              </a:buClr>
              <a:buFont typeface="Wingdings" pitchFamily="2" charset="2"/>
              <a:buChar char="q"/>
            </a:pPr>
            <a:r>
              <a:rPr lang="es-ES" sz="2400" dirty="0" smtClean="0">
                <a:solidFill>
                  <a:schemeClr val="tx1">
                    <a:lumMod val="95000"/>
                  </a:schemeClr>
                </a:solidFill>
              </a:rPr>
              <a:t>Algunos pintores del Barroco no son desdeñados (</a:t>
            </a:r>
            <a:r>
              <a:rPr lang="es-ES" sz="2400" dirty="0" err="1" smtClean="0">
                <a:solidFill>
                  <a:schemeClr val="tx1">
                    <a:lumMod val="95000"/>
                  </a:schemeClr>
                </a:solidFill>
              </a:rPr>
              <a:t>Poussin,Lorena</a:t>
            </a:r>
            <a:r>
              <a:rPr lang="es-ES" sz="2400" dirty="0" smtClean="0">
                <a:solidFill>
                  <a:schemeClr val="tx1">
                    <a:lumMod val="95000"/>
                  </a:schemeClr>
                </a:solidFill>
              </a:rPr>
              <a:t>, Carracci...) porque supieron mantener las esencias clásicas en medio de la corriente imperante.</a:t>
            </a:r>
          </a:p>
          <a:p>
            <a:pPr lvl="1">
              <a:buClr>
                <a:srgbClr val="FF0000"/>
              </a:buClr>
              <a:buFont typeface="Wingdings" pitchFamily="2" charset="2"/>
              <a:buChar char="q"/>
            </a:pPr>
            <a:r>
              <a:rPr lang="es-ES" sz="2400" dirty="0" smtClean="0">
                <a:solidFill>
                  <a:schemeClr val="tx1">
                    <a:lumMod val="95000"/>
                  </a:schemeClr>
                </a:solidFill>
              </a:rPr>
              <a:t>La vuelta al desnudo</a:t>
            </a:r>
          </a:p>
          <a:p>
            <a:pPr lvl="1">
              <a:buClr>
                <a:srgbClr val="FF0000"/>
              </a:buClr>
              <a:buFont typeface="Wingdings" pitchFamily="2" charset="2"/>
              <a:buChar char="q"/>
            </a:pPr>
            <a:r>
              <a:rPr lang="es-ES" sz="2400" dirty="0" smtClean="0">
                <a:solidFill>
                  <a:schemeClr val="tx1">
                    <a:lumMod val="95000"/>
                  </a:schemeClr>
                </a:solidFill>
              </a:rPr>
              <a:t> Arquitectura romana parte compositiva de la pintura.</a:t>
            </a:r>
          </a:p>
          <a:p>
            <a:pPr lvl="1">
              <a:buClr>
                <a:srgbClr val="FF0000"/>
              </a:buClr>
              <a:buFont typeface="Wingdings" pitchFamily="2" charset="2"/>
              <a:buChar char="q"/>
            </a:pPr>
            <a:r>
              <a:rPr lang="es-ES" sz="2400" dirty="0" smtClean="0">
                <a:solidFill>
                  <a:schemeClr val="tx1">
                    <a:lumMod val="95000"/>
                  </a:schemeClr>
                </a:solidFill>
              </a:rPr>
              <a:t>Teatralidad y sobreactuación</a:t>
            </a:r>
          </a:p>
          <a:p>
            <a:pPr lvl="1">
              <a:buClr>
                <a:srgbClr val="FF0000"/>
              </a:buClr>
              <a:buFont typeface="Wingdings" pitchFamily="2" charset="2"/>
              <a:buChar char="q"/>
            </a:pPr>
            <a:r>
              <a:rPr lang="es-ES" sz="2400" dirty="0" smtClean="0">
                <a:solidFill>
                  <a:schemeClr val="tx1">
                    <a:lumMod val="95000"/>
                  </a:schemeClr>
                </a:solidFill>
              </a:rPr>
              <a:t>Estilo lineal pero con una luz teatral</a:t>
            </a:r>
          </a:p>
          <a:p>
            <a:pPr lvl="1">
              <a:buClr>
                <a:srgbClr val="FF0000"/>
              </a:buClr>
              <a:buFont typeface="Wingdings" pitchFamily="2" charset="2"/>
              <a:buChar char="q"/>
            </a:pPr>
            <a:r>
              <a:rPr lang="es-ES" sz="2400" dirty="0" smtClean="0">
                <a:solidFill>
                  <a:schemeClr val="tx1">
                    <a:lumMod val="95000"/>
                  </a:schemeClr>
                </a:solidFill>
              </a:rPr>
              <a:t>Algunos elementos nos recuerdan al </a:t>
            </a:r>
            <a:r>
              <a:rPr lang="es-ES" sz="2400" b="1" dirty="0" smtClean="0">
                <a:solidFill>
                  <a:schemeClr val="tx1">
                    <a:lumMod val="95000"/>
                  </a:schemeClr>
                </a:solidFill>
              </a:rPr>
              <a:t>Barroco</a:t>
            </a:r>
            <a:r>
              <a:rPr lang="es-ES" sz="2400" dirty="0" smtClean="0">
                <a:solidFill>
                  <a:schemeClr val="tx1">
                    <a:lumMod val="95000"/>
                  </a:schemeClr>
                </a:solidFill>
              </a:rPr>
              <a:t> y otros al </a:t>
            </a:r>
            <a:r>
              <a:rPr lang="es-ES" sz="2400" b="1" dirty="0" smtClean="0">
                <a:solidFill>
                  <a:schemeClr val="tx1">
                    <a:lumMod val="95000"/>
                  </a:schemeClr>
                </a:solidFill>
              </a:rPr>
              <a:t>Renacimiento</a:t>
            </a:r>
            <a:endParaRPr lang="es-ES_tradnl" sz="2400" b="1" dirty="0">
              <a:solidFill>
                <a:schemeClr val="tx1">
                  <a:lumMod val="95000"/>
                </a:schemeClr>
              </a:solidFill>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2 Título"/>
          <p:cNvSpPr>
            <a:spLocks noGrp="1"/>
          </p:cNvSpPr>
          <p:nvPr>
            <p:ph type="title"/>
          </p:nvPr>
        </p:nvSpPr>
        <p:spPr>
          <a:xfrm>
            <a:off x="0" y="0"/>
            <a:ext cx="9144000" cy="476672"/>
          </a:xfrm>
          <a:solidFill>
            <a:srgbClr val="0070C0"/>
          </a:solidFill>
        </p:spPr>
        <p:txBody>
          <a:bodyPr>
            <a:normAutofit fontScale="90000"/>
          </a:bodyPr>
          <a:lstStyle/>
          <a:p>
            <a:r>
              <a:rPr lang="es-ES_tradnl" b="1" dirty="0" smtClean="0">
                <a:solidFill>
                  <a:schemeClr val="bg1"/>
                </a:solidFill>
              </a:rPr>
              <a:t>           LA PINTURA NEOCLASICA</a:t>
            </a:r>
            <a:endParaRPr lang="es-ES_tradnl" b="1" dirty="0">
              <a:solidFill>
                <a:schemeClr val="bg1"/>
              </a:solidFill>
            </a:endParaRPr>
          </a:p>
        </p:txBody>
      </p:sp>
      <p:sp>
        <p:nvSpPr>
          <p:cNvPr id="11" name="10 CuadroTexto"/>
          <p:cNvSpPr txBox="1"/>
          <p:nvPr/>
        </p:nvSpPr>
        <p:spPr>
          <a:xfrm>
            <a:off x="0" y="498158"/>
            <a:ext cx="9144000" cy="338554"/>
          </a:xfrm>
          <a:prstGeom prst="rect">
            <a:avLst/>
          </a:prstGeom>
          <a:solidFill>
            <a:srgbClr val="C00000"/>
          </a:solidFill>
        </p:spPr>
        <p:txBody>
          <a:bodyPr wrap="square" rtlCol="0">
            <a:spAutoFit/>
          </a:bodyPr>
          <a:lstStyle/>
          <a:p>
            <a:pPr lvl="1">
              <a:buClr>
                <a:srgbClr val="FF0000"/>
              </a:buClr>
            </a:pPr>
            <a:r>
              <a:rPr lang="es-ES" sz="1600" b="1" dirty="0" smtClean="0">
                <a:solidFill>
                  <a:schemeClr val="bg1"/>
                </a:solidFill>
              </a:rPr>
              <a:t> Jacques Louis David(1748-1825)     LA CORONACION DE NAPOLEON</a:t>
            </a:r>
          </a:p>
        </p:txBody>
      </p:sp>
      <p:pic>
        <p:nvPicPr>
          <p:cNvPr id="12" name="11 Imagen" descr="Sin títuloRET.png"/>
          <p:cNvPicPr>
            <a:picLocks noChangeAspect="1"/>
          </p:cNvPicPr>
          <p:nvPr/>
        </p:nvPicPr>
        <p:blipFill>
          <a:blip r:embed="rId2" cstate="print"/>
          <a:stretch>
            <a:fillRect/>
          </a:stretch>
        </p:blipFill>
        <p:spPr>
          <a:xfrm>
            <a:off x="322331" y="476672"/>
            <a:ext cx="8543772" cy="6381329"/>
          </a:xfrm>
          <a:prstGeom prst="rect">
            <a:avLst/>
          </a:prstGeom>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8 CuadroTexto"/>
          <p:cNvSpPr txBox="1"/>
          <p:nvPr/>
        </p:nvSpPr>
        <p:spPr>
          <a:xfrm>
            <a:off x="0" y="764704"/>
            <a:ext cx="9144000" cy="6247864"/>
          </a:xfrm>
          <a:prstGeom prst="rect">
            <a:avLst/>
          </a:prstGeom>
          <a:noFill/>
        </p:spPr>
        <p:txBody>
          <a:bodyPr wrap="square" rtlCol="0">
            <a:spAutoFit/>
          </a:bodyPr>
          <a:lstStyle/>
          <a:p>
            <a:pPr lvl="1">
              <a:buClr>
                <a:srgbClr val="FF0000"/>
              </a:buClr>
            </a:pPr>
            <a:endParaRPr lang="es-ES" sz="1600" b="1" dirty="0" smtClean="0">
              <a:solidFill>
                <a:schemeClr val="bg1"/>
              </a:solidFill>
            </a:endParaRPr>
          </a:p>
          <a:p>
            <a:pPr lvl="1">
              <a:buClr>
                <a:srgbClr val="FF0000"/>
              </a:buClr>
            </a:pPr>
            <a:endParaRPr lang="es-ES" sz="1600" b="1" dirty="0" smtClean="0">
              <a:solidFill>
                <a:schemeClr val="bg1"/>
              </a:solidFill>
            </a:endParaRPr>
          </a:p>
          <a:p>
            <a:pPr lvl="1">
              <a:buClr>
                <a:srgbClr val="FF0000"/>
              </a:buClr>
            </a:pPr>
            <a:endParaRPr lang="es-ES" sz="1600" b="1" dirty="0" smtClean="0">
              <a:solidFill>
                <a:schemeClr val="bg1"/>
              </a:solidFill>
            </a:endParaRPr>
          </a:p>
          <a:p>
            <a:pPr lvl="1">
              <a:buClr>
                <a:srgbClr val="FF0000"/>
              </a:buClr>
            </a:pPr>
            <a:endParaRPr lang="es-ES" sz="1600" b="1" dirty="0" smtClean="0">
              <a:solidFill>
                <a:schemeClr val="bg1"/>
              </a:solidFill>
            </a:endParaRPr>
          </a:p>
          <a:p>
            <a:pPr lvl="1">
              <a:buClr>
                <a:srgbClr val="FF0000"/>
              </a:buClr>
            </a:pPr>
            <a:endParaRPr lang="es-ES" sz="1600" b="1" dirty="0" smtClean="0">
              <a:solidFill>
                <a:schemeClr val="bg1"/>
              </a:solidFill>
            </a:endParaRPr>
          </a:p>
          <a:p>
            <a:pPr lvl="1">
              <a:buClr>
                <a:srgbClr val="FF0000"/>
              </a:buClr>
            </a:pPr>
            <a:endParaRPr lang="es-ES" sz="1600" b="1" dirty="0" smtClean="0">
              <a:solidFill>
                <a:schemeClr val="bg1"/>
              </a:solidFill>
            </a:endParaRPr>
          </a:p>
          <a:p>
            <a:pPr lvl="1">
              <a:buClr>
                <a:srgbClr val="FF0000"/>
              </a:buClr>
            </a:pPr>
            <a:endParaRPr lang="es-ES" sz="1600" b="1" dirty="0" smtClean="0">
              <a:solidFill>
                <a:schemeClr val="bg1"/>
              </a:solidFill>
            </a:endParaRPr>
          </a:p>
          <a:p>
            <a:pPr lvl="1">
              <a:buClr>
                <a:srgbClr val="FF0000"/>
              </a:buClr>
            </a:pPr>
            <a:endParaRPr lang="es-ES" sz="1600" b="1" dirty="0" smtClean="0">
              <a:solidFill>
                <a:schemeClr val="bg1"/>
              </a:solidFill>
            </a:endParaRPr>
          </a:p>
          <a:p>
            <a:pPr lvl="1">
              <a:buClr>
                <a:srgbClr val="FF0000"/>
              </a:buClr>
            </a:pPr>
            <a:endParaRPr lang="es-ES" sz="1600" b="1" dirty="0" smtClean="0">
              <a:solidFill>
                <a:schemeClr val="bg1"/>
              </a:solidFill>
            </a:endParaRPr>
          </a:p>
          <a:p>
            <a:pPr lvl="1">
              <a:buClr>
                <a:srgbClr val="FF0000"/>
              </a:buClr>
            </a:pPr>
            <a:endParaRPr lang="es-ES" sz="1600" b="1" dirty="0" smtClean="0">
              <a:solidFill>
                <a:schemeClr val="bg1"/>
              </a:solidFill>
            </a:endParaRPr>
          </a:p>
          <a:p>
            <a:pPr lvl="1">
              <a:buClr>
                <a:srgbClr val="FF0000"/>
              </a:buClr>
            </a:pPr>
            <a:endParaRPr lang="es-ES" sz="1600" b="1" dirty="0" smtClean="0">
              <a:solidFill>
                <a:schemeClr val="bg1"/>
              </a:solidFill>
            </a:endParaRPr>
          </a:p>
          <a:p>
            <a:pPr lvl="1">
              <a:buClr>
                <a:srgbClr val="FF0000"/>
              </a:buClr>
            </a:pPr>
            <a:endParaRPr lang="es-ES" sz="1600" b="1" dirty="0" smtClean="0">
              <a:solidFill>
                <a:schemeClr val="bg1"/>
              </a:solidFill>
            </a:endParaRPr>
          </a:p>
          <a:p>
            <a:pPr lvl="1">
              <a:buClr>
                <a:srgbClr val="FF0000"/>
              </a:buClr>
            </a:pPr>
            <a:endParaRPr lang="es-ES" sz="1600" b="1" dirty="0" smtClean="0">
              <a:solidFill>
                <a:schemeClr val="bg1"/>
              </a:solidFill>
            </a:endParaRPr>
          </a:p>
          <a:p>
            <a:pPr lvl="1">
              <a:buClr>
                <a:srgbClr val="FF0000"/>
              </a:buClr>
            </a:pPr>
            <a:endParaRPr lang="es-ES" sz="1600" b="1" dirty="0" smtClean="0">
              <a:solidFill>
                <a:schemeClr val="bg1"/>
              </a:solidFill>
            </a:endParaRPr>
          </a:p>
          <a:p>
            <a:pPr lvl="1">
              <a:buClr>
                <a:srgbClr val="FF0000"/>
              </a:buClr>
            </a:pPr>
            <a:endParaRPr lang="es-ES" sz="1600" b="1" dirty="0" smtClean="0">
              <a:solidFill>
                <a:schemeClr val="bg1"/>
              </a:solidFill>
            </a:endParaRPr>
          </a:p>
          <a:p>
            <a:pPr lvl="1">
              <a:buClr>
                <a:srgbClr val="FF0000"/>
              </a:buClr>
            </a:pPr>
            <a:endParaRPr lang="es-ES" sz="1600" b="1" dirty="0" smtClean="0">
              <a:solidFill>
                <a:schemeClr val="bg1"/>
              </a:solidFill>
            </a:endParaRPr>
          </a:p>
          <a:p>
            <a:pPr lvl="1">
              <a:buClr>
                <a:srgbClr val="FF0000"/>
              </a:buClr>
            </a:pPr>
            <a:endParaRPr lang="es-ES" sz="1600" b="1" dirty="0" smtClean="0">
              <a:solidFill>
                <a:schemeClr val="bg1"/>
              </a:solidFill>
            </a:endParaRPr>
          </a:p>
          <a:p>
            <a:pPr lvl="1">
              <a:buClr>
                <a:srgbClr val="FF0000"/>
              </a:buClr>
            </a:pPr>
            <a:endParaRPr lang="es-ES" sz="1600" b="1" dirty="0" smtClean="0">
              <a:solidFill>
                <a:schemeClr val="bg1"/>
              </a:solidFill>
            </a:endParaRPr>
          </a:p>
          <a:p>
            <a:pPr lvl="1">
              <a:buClr>
                <a:srgbClr val="FF0000"/>
              </a:buClr>
            </a:pPr>
            <a:endParaRPr lang="es-ES" sz="1600" b="1" dirty="0" smtClean="0">
              <a:solidFill>
                <a:schemeClr val="bg1"/>
              </a:solidFill>
            </a:endParaRPr>
          </a:p>
          <a:p>
            <a:pPr lvl="1">
              <a:buClr>
                <a:srgbClr val="FF0000"/>
              </a:buClr>
            </a:pPr>
            <a:endParaRPr lang="es-ES" sz="1600" b="1" dirty="0" smtClean="0">
              <a:solidFill>
                <a:schemeClr val="bg1"/>
              </a:solidFill>
            </a:endParaRPr>
          </a:p>
          <a:p>
            <a:pPr lvl="1">
              <a:buClr>
                <a:srgbClr val="FF0000"/>
              </a:buClr>
            </a:pPr>
            <a:endParaRPr lang="es-ES" sz="1600" b="1" dirty="0" smtClean="0">
              <a:solidFill>
                <a:schemeClr val="bg1"/>
              </a:solidFill>
            </a:endParaRPr>
          </a:p>
          <a:p>
            <a:pPr lvl="1">
              <a:buClr>
                <a:srgbClr val="FF0000"/>
              </a:buClr>
            </a:pPr>
            <a:endParaRPr lang="es-ES" sz="1600" b="1" dirty="0" smtClean="0">
              <a:solidFill>
                <a:schemeClr val="bg1"/>
              </a:solidFill>
            </a:endParaRPr>
          </a:p>
          <a:p>
            <a:pPr lvl="1">
              <a:buClr>
                <a:srgbClr val="FF0000"/>
              </a:buClr>
            </a:pPr>
            <a:endParaRPr lang="es-ES" sz="1600" b="1" dirty="0" smtClean="0">
              <a:solidFill>
                <a:schemeClr val="bg1"/>
              </a:solidFill>
            </a:endParaRPr>
          </a:p>
          <a:p>
            <a:pPr lvl="1">
              <a:buClr>
                <a:srgbClr val="FF0000"/>
              </a:buClr>
            </a:pPr>
            <a:endParaRPr lang="es-ES" sz="1600" b="1" dirty="0" smtClean="0">
              <a:solidFill>
                <a:schemeClr val="bg1"/>
              </a:solidFill>
            </a:endParaRPr>
          </a:p>
          <a:p>
            <a:pPr lvl="1">
              <a:buClr>
                <a:srgbClr val="FF0000"/>
              </a:buClr>
            </a:pPr>
            <a:endParaRPr lang="es-ES" sz="1600" b="1" dirty="0" smtClean="0">
              <a:solidFill>
                <a:schemeClr val="bg1"/>
              </a:solidFill>
            </a:endParaRPr>
          </a:p>
        </p:txBody>
      </p:sp>
      <p:sp>
        <p:nvSpPr>
          <p:cNvPr id="4" name="2 Título"/>
          <p:cNvSpPr>
            <a:spLocks noGrp="1"/>
          </p:cNvSpPr>
          <p:nvPr>
            <p:ph type="title"/>
          </p:nvPr>
        </p:nvSpPr>
        <p:spPr>
          <a:xfrm>
            <a:off x="0" y="0"/>
            <a:ext cx="9144000" cy="476672"/>
          </a:xfrm>
          <a:solidFill>
            <a:srgbClr val="0070C0"/>
          </a:solidFill>
        </p:spPr>
        <p:txBody>
          <a:bodyPr>
            <a:normAutofit fontScale="90000"/>
          </a:bodyPr>
          <a:lstStyle/>
          <a:p>
            <a:r>
              <a:rPr lang="es-ES_tradnl" b="1" dirty="0" smtClean="0">
                <a:solidFill>
                  <a:schemeClr val="bg1"/>
                </a:solidFill>
              </a:rPr>
              <a:t>           LA PINTURA NEOCLASICA</a:t>
            </a:r>
            <a:endParaRPr lang="es-ES_tradnl" b="1" dirty="0">
              <a:solidFill>
                <a:schemeClr val="bg1"/>
              </a:solidFill>
            </a:endParaRPr>
          </a:p>
        </p:txBody>
      </p:sp>
      <p:sp>
        <p:nvSpPr>
          <p:cNvPr id="11" name="10 CuadroTexto"/>
          <p:cNvSpPr txBox="1"/>
          <p:nvPr/>
        </p:nvSpPr>
        <p:spPr>
          <a:xfrm>
            <a:off x="0" y="498158"/>
            <a:ext cx="9144000" cy="338554"/>
          </a:xfrm>
          <a:prstGeom prst="rect">
            <a:avLst/>
          </a:prstGeom>
          <a:solidFill>
            <a:srgbClr val="C00000"/>
          </a:solidFill>
        </p:spPr>
        <p:txBody>
          <a:bodyPr wrap="square" rtlCol="0">
            <a:spAutoFit/>
          </a:bodyPr>
          <a:lstStyle/>
          <a:p>
            <a:pPr lvl="1">
              <a:buClr>
                <a:srgbClr val="FF0000"/>
              </a:buClr>
            </a:pPr>
            <a:r>
              <a:rPr lang="es-ES" sz="1600" b="1" dirty="0" smtClean="0">
                <a:solidFill>
                  <a:schemeClr val="bg1"/>
                </a:solidFill>
              </a:rPr>
              <a:t> Jacques Louis David(1748-1825)     EL JURAMENTO DE LOS HORACIOS</a:t>
            </a:r>
          </a:p>
        </p:txBody>
      </p:sp>
      <p:pic>
        <p:nvPicPr>
          <p:cNvPr id="12" name="11 Imagen" descr="externo-29d717433fdc0a04ecf5e6dda4aa12f3.jpg"/>
          <p:cNvPicPr>
            <a:picLocks noChangeAspect="1"/>
          </p:cNvPicPr>
          <p:nvPr/>
        </p:nvPicPr>
        <p:blipFill>
          <a:blip r:embed="rId2" cstate="print"/>
          <a:stretch>
            <a:fillRect/>
          </a:stretch>
        </p:blipFill>
        <p:spPr>
          <a:xfrm>
            <a:off x="755576" y="936104"/>
            <a:ext cx="7717283" cy="6021288"/>
          </a:xfrm>
          <a:prstGeom prst="rect">
            <a:avLst/>
          </a:prstGeom>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8 CuadroTexto"/>
          <p:cNvSpPr txBox="1"/>
          <p:nvPr/>
        </p:nvSpPr>
        <p:spPr>
          <a:xfrm>
            <a:off x="0" y="764704"/>
            <a:ext cx="9144000" cy="6247864"/>
          </a:xfrm>
          <a:prstGeom prst="rect">
            <a:avLst/>
          </a:prstGeom>
          <a:noFill/>
        </p:spPr>
        <p:txBody>
          <a:bodyPr wrap="square" rtlCol="0">
            <a:spAutoFit/>
          </a:bodyPr>
          <a:lstStyle/>
          <a:p>
            <a:pPr lvl="1">
              <a:buClr>
                <a:srgbClr val="FF0000"/>
              </a:buClr>
            </a:pPr>
            <a:endParaRPr lang="es-ES" sz="1600" b="1" dirty="0" smtClean="0">
              <a:solidFill>
                <a:schemeClr val="bg1"/>
              </a:solidFill>
            </a:endParaRPr>
          </a:p>
          <a:p>
            <a:pPr lvl="1">
              <a:buClr>
                <a:srgbClr val="FF0000"/>
              </a:buClr>
            </a:pPr>
            <a:endParaRPr lang="es-ES" sz="1600" b="1" dirty="0" smtClean="0">
              <a:solidFill>
                <a:schemeClr val="bg1"/>
              </a:solidFill>
            </a:endParaRPr>
          </a:p>
          <a:p>
            <a:pPr lvl="1">
              <a:buClr>
                <a:srgbClr val="FF0000"/>
              </a:buClr>
            </a:pPr>
            <a:endParaRPr lang="es-ES" sz="1600" b="1" dirty="0" smtClean="0">
              <a:solidFill>
                <a:schemeClr val="bg1"/>
              </a:solidFill>
            </a:endParaRPr>
          </a:p>
          <a:p>
            <a:pPr lvl="1">
              <a:buClr>
                <a:srgbClr val="FF0000"/>
              </a:buClr>
            </a:pPr>
            <a:endParaRPr lang="es-ES" sz="1600" b="1" dirty="0" smtClean="0">
              <a:solidFill>
                <a:schemeClr val="bg1"/>
              </a:solidFill>
            </a:endParaRPr>
          </a:p>
          <a:p>
            <a:pPr lvl="1">
              <a:buClr>
                <a:srgbClr val="FF0000"/>
              </a:buClr>
            </a:pPr>
            <a:endParaRPr lang="es-ES" sz="1600" b="1" dirty="0" smtClean="0">
              <a:solidFill>
                <a:schemeClr val="bg1"/>
              </a:solidFill>
            </a:endParaRPr>
          </a:p>
          <a:p>
            <a:pPr lvl="1">
              <a:buClr>
                <a:srgbClr val="FF0000"/>
              </a:buClr>
            </a:pPr>
            <a:endParaRPr lang="es-ES" sz="1600" b="1" dirty="0" smtClean="0">
              <a:solidFill>
                <a:schemeClr val="bg1"/>
              </a:solidFill>
            </a:endParaRPr>
          </a:p>
          <a:p>
            <a:pPr lvl="1">
              <a:buClr>
                <a:srgbClr val="FF0000"/>
              </a:buClr>
            </a:pPr>
            <a:endParaRPr lang="es-ES" sz="1600" b="1" dirty="0" smtClean="0">
              <a:solidFill>
                <a:schemeClr val="bg1"/>
              </a:solidFill>
            </a:endParaRPr>
          </a:p>
          <a:p>
            <a:pPr lvl="1">
              <a:buClr>
                <a:srgbClr val="FF0000"/>
              </a:buClr>
            </a:pPr>
            <a:endParaRPr lang="es-ES" sz="1600" b="1" dirty="0" smtClean="0">
              <a:solidFill>
                <a:schemeClr val="bg1"/>
              </a:solidFill>
            </a:endParaRPr>
          </a:p>
          <a:p>
            <a:pPr lvl="1">
              <a:buClr>
                <a:srgbClr val="FF0000"/>
              </a:buClr>
            </a:pPr>
            <a:endParaRPr lang="es-ES" sz="1600" b="1" dirty="0" smtClean="0">
              <a:solidFill>
                <a:schemeClr val="bg1"/>
              </a:solidFill>
            </a:endParaRPr>
          </a:p>
          <a:p>
            <a:pPr lvl="1">
              <a:buClr>
                <a:srgbClr val="FF0000"/>
              </a:buClr>
            </a:pPr>
            <a:endParaRPr lang="es-ES" sz="1600" b="1" dirty="0" smtClean="0">
              <a:solidFill>
                <a:schemeClr val="bg1"/>
              </a:solidFill>
            </a:endParaRPr>
          </a:p>
          <a:p>
            <a:pPr lvl="1">
              <a:buClr>
                <a:srgbClr val="FF0000"/>
              </a:buClr>
            </a:pPr>
            <a:endParaRPr lang="es-ES" sz="1600" b="1" dirty="0" smtClean="0">
              <a:solidFill>
                <a:schemeClr val="bg1"/>
              </a:solidFill>
            </a:endParaRPr>
          </a:p>
          <a:p>
            <a:pPr lvl="1">
              <a:buClr>
                <a:srgbClr val="FF0000"/>
              </a:buClr>
            </a:pPr>
            <a:endParaRPr lang="es-ES" sz="1600" b="1" dirty="0" smtClean="0">
              <a:solidFill>
                <a:schemeClr val="bg1"/>
              </a:solidFill>
            </a:endParaRPr>
          </a:p>
          <a:p>
            <a:pPr lvl="1">
              <a:buClr>
                <a:srgbClr val="FF0000"/>
              </a:buClr>
            </a:pPr>
            <a:endParaRPr lang="es-ES" sz="1600" b="1" dirty="0" smtClean="0">
              <a:solidFill>
                <a:schemeClr val="bg1"/>
              </a:solidFill>
            </a:endParaRPr>
          </a:p>
          <a:p>
            <a:pPr lvl="1">
              <a:buClr>
                <a:srgbClr val="FF0000"/>
              </a:buClr>
            </a:pPr>
            <a:endParaRPr lang="es-ES" sz="1600" b="1" dirty="0" smtClean="0">
              <a:solidFill>
                <a:schemeClr val="bg1"/>
              </a:solidFill>
            </a:endParaRPr>
          </a:p>
          <a:p>
            <a:pPr lvl="1">
              <a:buClr>
                <a:srgbClr val="FF0000"/>
              </a:buClr>
            </a:pPr>
            <a:endParaRPr lang="es-ES" sz="1600" b="1" dirty="0" smtClean="0">
              <a:solidFill>
                <a:schemeClr val="bg1"/>
              </a:solidFill>
            </a:endParaRPr>
          </a:p>
          <a:p>
            <a:pPr lvl="1">
              <a:buClr>
                <a:srgbClr val="FF0000"/>
              </a:buClr>
            </a:pPr>
            <a:endParaRPr lang="es-ES" sz="1600" b="1" dirty="0" smtClean="0">
              <a:solidFill>
                <a:schemeClr val="bg1"/>
              </a:solidFill>
            </a:endParaRPr>
          </a:p>
          <a:p>
            <a:pPr lvl="1">
              <a:buClr>
                <a:srgbClr val="FF0000"/>
              </a:buClr>
            </a:pPr>
            <a:endParaRPr lang="es-ES" sz="1600" b="1" dirty="0" smtClean="0">
              <a:solidFill>
                <a:schemeClr val="bg1"/>
              </a:solidFill>
            </a:endParaRPr>
          </a:p>
          <a:p>
            <a:pPr lvl="1">
              <a:buClr>
                <a:srgbClr val="FF0000"/>
              </a:buClr>
            </a:pPr>
            <a:endParaRPr lang="es-ES" sz="1600" b="1" dirty="0" smtClean="0">
              <a:solidFill>
                <a:schemeClr val="bg1"/>
              </a:solidFill>
            </a:endParaRPr>
          </a:p>
          <a:p>
            <a:pPr lvl="1">
              <a:buClr>
                <a:srgbClr val="FF0000"/>
              </a:buClr>
            </a:pPr>
            <a:endParaRPr lang="es-ES" sz="1600" b="1" dirty="0" smtClean="0">
              <a:solidFill>
                <a:schemeClr val="bg1"/>
              </a:solidFill>
            </a:endParaRPr>
          </a:p>
          <a:p>
            <a:pPr lvl="1">
              <a:buClr>
                <a:srgbClr val="FF0000"/>
              </a:buClr>
            </a:pPr>
            <a:endParaRPr lang="es-ES" sz="1600" b="1" dirty="0" smtClean="0">
              <a:solidFill>
                <a:schemeClr val="bg1"/>
              </a:solidFill>
            </a:endParaRPr>
          </a:p>
          <a:p>
            <a:pPr lvl="1">
              <a:buClr>
                <a:srgbClr val="FF0000"/>
              </a:buClr>
            </a:pPr>
            <a:endParaRPr lang="es-ES" sz="1600" b="1" dirty="0" smtClean="0">
              <a:solidFill>
                <a:schemeClr val="bg1"/>
              </a:solidFill>
            </a:endParaRPr>
          </a:p>
          <a:p>
            <a:pPr lvl="1">
              <a:buClr>
                <a:srgbClr val="FF0000"/>
              </a:buClr>
            </a:pPr>
            <a:endParaRPr lang="es-ES" sz="1600" b="1" dirty="0" smtClean="0">
              <a:solidFill>
                <a:schemeClr val="bg1"/>
              </a:solidFill>
            </a:endParaRPr>
          </a:p>
          <a:p>
            <a:pPr lvl="1">
              <a:buClr>
                <a:srgbClr val="FF0000"/>
              </a:buClr>
            </a:pPr>
            <a:endParaRPr lang="es-ES" sz="1600" b="1" dirty="0" smtClean="0">
              <a:solidFill>
                <a:schemeClr val="bg1"/>
              </a:solidFill>
            </a:endParaRPr>
          </a:p>
          <a:p>
            <a:pPr lvl="1">
              <a:buClr>
                <a:srgbClr val="FF0000"/>
              </a:buClr>
            </a:pPr>
            <a:endParaRPr lang="es-ES" sz="1600" b="1" dirty="0" smtClean="0">
              <a:solidFill>
                <a:schemeClr val="bg1"/>
              </a:solidFill>
            </a:endParaRPr>
          </a:p>
          <a:p>
            <a:pPr lvl="1">
              <a:buClr>
                <a:srgbClr val="FF0000"/>
              </a:buClr>
            </a:pPr>
            <a:endParaRPr lang="es-ES" sz="1600" b="1" dirty="0" smtClean="0">
              <a:solidFill>
                <a:schemeClr val="bg1"/>
              </a:solidFill>
            </a:endParaRPr>
          </a:p>
        </p:txBody>
      </p:sp>
      <p:sp>
        <p:nvSpPr>
          <p:cNvPr id="4" name="2 Título"/>
          <p:cNvSpPr>
            <a:spLocks noGrp="1"/>
          </p:cNvSpPr>
          <p:nvPr>
            <p:ph type="title"/>
          </p:nvPr>
        </p:nvSpPr>
        <p:spPr>
          <a:xfrm>
            <a:off x="0" y="0"/>
            <a:ext cx="9144000" cy="476672"/>
          </a:xfrm>
          <a:solidFill>
            <a:srgbClr val="0070C0"/>
          </a:solidFill>
        </p:spPr>
        <p:txBody>
          <a:bodyPr>
            <a:normAutofit fontScale="90000"/>
          </a:bodyPr>
          <a:lstStyle/>
          <a:p>
            <a:r>
              <a:rPr lang="es-ES_tradnl" b="1" dirty="0" smtClean="0">
                <a:solidFill>
                  <a:schemeClr val="bg1"/>
                </a:solidFill>
              </a:rPr>
              <a:t>           LA PINTURA NEOCLASICA</a:t>
            </a:r>
            <a:endParaRPr lang="es-ES_tradnl" b="1" dirty="0">
              <a:solidFill>
                <a:schemeClr val="bg1"/>
              </a:solidFill>
            </a:endParaRPr>
          </a:p>
        </p:txBody>
      </p:sp>
      <p:sp>
        <p:nvSpPr>
          <p:cNvPr id="11" name="10 CuadroTexto"/>
          <p:cNvSpPr txBox="1"/>
          <p:nvPr/>
        </p:nvSpPr>
        <p:spPr>
          <a:xfrm>
            <a:off x="0" y="498158"/>
            <a:ext cx="9144000" cy="338554"/>
          </a:xfrm>
          <a:prstGeom prst="rect">
            <a:avLst/>
          </a:prstGeom>
          <a:solidFill>
            <a:srgbClr val="C00000"/>
          </a:solidFill>
        </p:spPr>
        <p:txBody>
          <a:bodyPr wrap="square" rtlCol="0">
            <a:spAutoFit/>
          </a:bodyPr>
          <a:lstStyle/>
          <a:p>
            <a:pPr lvl="1">
              <a:buClr>
                <a:srgbClr val="FF0000"/>
              </a:buClr>
            </a:pPr>
            <a:r>
              <a:rPr lang="es-ES" sz="1600" b="1" dirty="0" smtClean="0">
                <a:solidFill>
                  <a:schemeClr val="bg1"/>
                </a:solidFill>
              </a:rPr>
              <a:t> Jacques Louis David(1748-1825)     EL JURAMENTO DE LOS HORACIOS</a:t>
            </a:r>
          </a:p>
        </p:txBody>
      </p:sp>
      <p:pic>
        <p:nvPicPr>
          <p:cNvPr id="12" name="11 Imagen" descr="externo-29d717433fdc0a04ecf5e6dda4aa12f3.jpg"/>
          <p:cNvPicPr>
            <a:picLocks noChangeAspect="1"/>
          </p:cNvPicPr>
          <p:nvPr/>
        </p:nvPicPr>
        <p:blipFill>
          <a:blip r:embed="rId2" cstate="print"/>
          <a:stretch>
            <a:fillRect/>
          </a:stretch>
        </p:blipFill>
        <p:spPr>
          <a:xfrm>
            <a:off x="1619672" y="1700808"/>
            <a:ext cx="5740358" cy="4478823"/>
          </a:xfrm>
          <a:prstGeom prst="rect">
            <a:avLst/>
          </a:prstGeom>
        </p:spPr>
      </p:pic>
      <p:sp>
        <p:nvSpPr>
          <p:cNvPr id="6" name="5 CuadroTexto"/>
          <p:cNvSpPr txBox="1"/>
          <p:nvPr/>
        </p:nvSpPr>
        <p:spPr>
          <a:xfrm>
            <a:off x="251520" y="836712"/>
            <a:ext cx="8892480" cy="1200329"/>
          </a:xfrm>
          <a:prstGeom prst="rect">
            <a:avLst/>
          </a:prstGeom>
          <a:noFill/>
        </p:spPr>
        <p:txBody>
          <a:bodyPr wrap="square" rtlCol="0">
            <a:spAutoFit/>
          </a:bodyPr>
          <a:lstStyle/>
          <a:p>
            <a:r>
              <a:rPr lang="es-ES" b="1" dirty="0" smtClean="0">
                <a:solidFill>
                  <a:schemeClr val="tx1">
                    <a:lumMod val="95000"/>
                  </a:schemeClr>
                </a:solidFill>
              </a:rPr>
              <a:t>Tema </a:t>
            </a:r>
            <a:r>
              <a:rPr lang="es-ES" dirty="0" smtClean="0">
                <a:solidFill>
                  <a:schemeClr val="tx1">
                    <a:lumMod val="95000"/>
                  </a:schemeClr>
                </a:solidFill>
              </a:rPr>
              <a:t>muy representativo del estilo neoclásico. </a:t>
            </a:r>
            <a:r>
              <a:rPr lang="es-ES" u="sng" dirty="0" smtClean="0">
                <a:solidFill>
                  <a:schemeClr val="tx1">
                    <a:lumMod val="95000"/>
                  </a:schemeClr>
                </a:solidFill>
              </a:rPr>
              <a:t>Inspirado en la Antigüedad romana,</a:t>
            </a:r>
            <a:r>
              <a:rPr lang="es-ES" dirty="0" smtClean="0">
                <a:solidFill>
                  <a:schemeClr val="tx1">
                    <a:lumMod val="95000"/>
                  </a:schemeClr>
                </a:solidFill>
              </a:rPr>
              <a:t> recoge el momento en el que tres hermanos (los Horacios) juran sobre sus espadas antes del enfrentamiento con sus propios cuñados. </a:t>
            </a:r>
          </a:p>
          <a:p>
            <a:r>
              <a:rPr lang="es-ES" dirty="0" smtClean="0">
                <a:solidFill>
                  <a:schemeClr val="bg1"/>
                </a:solidFill>
              </a:rPr>
              <a:t>         </a:t>
            </a:r>
            <a:endParaRPr lang="es-ES" dirty="0">
              <a:solidFill>
                <a:schemeClr val="bg1"/>
              </a:solidFill>
            </a:endParaRPr>
          </a:p>
        </p:txBody>
      </p:sp>
      <p:sp>
        <p:nvSpPr>
          <p:cNvPr id="7" name="6 CuadroTexto"/>
          <p:cNvSpPr txBox="1"/>
          <p:nvPr/>
        </p:nvSpPr>
        <p:spPr>
          <a:xfrm>
            <a:off x="323528" y="6093296"/>
            <a:ext cx="8496944" cy="923330"/>
          </a:xfrm>
          <a:prstGeom prst="rect">
            <a:avLst/>
          </a:prstGeom>
          <a:noFill/>
        </p:spPr>
        <p:txBody>
          <a:bodyPr wrap="square" rtlCol="0">
            <a:spAutoFit/>
          </a:bodyPr>
          <a:lstStyle/>
          <a:p>
            <a:r>
              <a:rPr lang="es-ES" dirty="0" smtClean="0">
                <a:solidFill>
                  <a:schemeClr val="tx1">
                    <a:lumMod val="95000"/>
                  </a:schemeClr>
                </a:solidFill>
              </a:rPr>
              <a:t>El conflicto se desarrolla </a:t>
            </a:r>
            <a:r>
              <a:rPr lang="es-ES" u="sng" dirty="0" smtClean="0">
                <a:solidFill>
                  <a:schemeClr val="tx1">
                    <a:lumMod val="95000"/>
                  </a:schemeClr>
                </a:solidFill>
              </a:rPr>
              <a:t>entre el deber civil (defender la patria) y los sentimientos (hacerlo a costa de enfrentarse con su propia familia</a:t>
            </a:r>
            <a:r>
              <a:rPr lang="es-ES" dirty="0" smtClean="0">
                <a:solidFill>
                  <a:schemeClr val="tx1">
                    <a:lumMod val="95000"/>
                  </a:schemeClr>
                </a:solidFill>
              </a:rPr>
              <a:t>), siendo los hombres partidarios del primero, mientras las mujeres parecen vencidas por los sentimientos.</a:t>
            </a: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8 CuadroTexto"/>
          <p:cNvSpPr txBox="1"/>
          <p:nvPr/>
        </p:nvSpPr>
        <p:spPr>
          <a:xfrm>
            <a:off x="0" y="764704"/>
            <a:ext cx="9144000" cy="6247864"/>
          </a:xfrm>
          <a:prstGeom prst="rect">
            <a:avLst/>
          </a:prstGeom>
          <a:noFill/>
        </p:spPr>
        <p:txBody>
          <a:bodyPr wrap="square" rtlCol="0">
            <a:spAutoFit/>
          </a:bodyPr>
          <a:lstStyle/>
          <a:p>
            <a:pPr lvl="1">
              <a:buClr>
                <a:srgbClr val="FF0000"/>
              </a:buClr>
            </a:pPr>
            <a:endParaRPr lang="es-ES" sz="1600" b="1" dirty="0" smtClean="0">
              <a:solidFill>
                <a:schemeClr val="bg1"/>
              </a:solidFill>
            </a:endParaRPr>
          </a:p>
          <a:p>
            <a:pPr lvl="1">
              <a:buClr>
                <a:srgbClr val="FF0000"/>
              </a:buClr>
            </a:pPr>
            <a:endParaRPr lang="es-ES" sz="1600" b="1" dirty="0" smtClean="0">
              <a:solidFill>
                <a:schemeClr val="bg1"/>
              </a:solidFill>
            </a:endParaRPr>
          </a:p>
          <a:p>
            <a:pPr lvl="1">
              <a:buClr>
                <a:srgbClr val="FF0000"/>
              </a:buClr>
            </a:pPr>
            <a:endParaRPr lang="es-ES" sz="1600" b="1" dirty="0" smtClean="0">
              <a:solidFill>
                <a:schemeClr val="bg1"/>
              </a:solidFill>
            </a:endParaRPr>
          </a:p>
          <a:p>
            <a:pPr lvl="1">
              <a:buClr>
                <a:srgbClr val="FF0000"/>
              </a:buClr>
            </a:pPr>
            <a:endParaRPr lang="es-ES" sz="1600" b="1" dirty="0" smtClean="0">
              <a:solidFill>
                <a:schemeClr val="bg1"/>
              </a:solidFill>
            </a:endParaRPr>
          </a:p>
          <a:p>
            <a:pPr lvl="1">
              <a:buClr>
                <a:srgbClr val="FF0000"/>
              </a:buClr>
            </a:pPr>
            <a:endParaRPr lang="es-ES" sz="1600" b="1" dirty="0" smtClean="0">
              <a:solidFill>
                <a:schemeClr val="bg1"/>
              </a:solidFill>
            </a:endParaRPr>
          </a:p>
          <a:p>
            <a:pPr lvl="1">
              <a:buClr>
                <a:srgbClr val="FF0000"/>
              </a:buClr>
            </a:pPr>
            <a:endParaRPr lang="es-ES" sz="1600" b="1" dirty="0" smtClean="0">
              <a:solidFill>
                <a:schemeClr val="bg1"/>
              </a:solidFill>
            </a:endParaRPr>
          </a:p>
          <a:p>
            <a:pPr lvl="1">
              <a:buClr>
                <a:srgbClr val="FF0000"/>
              </a:buClr>
            </a:pPr>
            <a:endParaRPr lang="es-ES" sz="1600" b="1" dirty="0" smtClean="0">
              <a:solidFill>
                <a:schemeClr val="bg1"/>
              </a:solidFill>
            </a:endParaRPr>
          </a:p>
          <a:p>
            <a:pPr lvl="1">
              <a:buClr>
                <a:srgbClr val="FF0000"/>
              </a:buClr>
            </a:pPr>
            <a:endParaRPr lang="es-ES" sz="1600" b="1" dirty="0" smtClean="0">
              <a:solidFill>
                <a:schemeClr val="bg1"/>
              </a:solidFill>
            </a:endParaRPr>
          </a:p>
          <a:p>
            <a:pPr lvl="1">
              <a:buClr>
                <a:srgbClr val="FF0000"/>
              </a:buClr>
            </a:pPr>
            <a:endParaRPr lang="es-ES" sz="1600" b="1" dirty="0" smtClean="0">
              <a:solidFill>
                <a:schemeClr val="bg1"/>
              </a:solidFill>
            </a:endParaRPr>
          </a:p>
          <a:p>
            <a:pPr lvl="1">
              <a:buClr>
                <a:srgbClr val="FF0000"/>
              </a:buClr>
            </a:pPr>
            <a:endParaRPr lang="es-ES" sz="1600" b="1" dirty="0" smtClean="0">
              <a:solidFill>
                <a:schemeClr val="bg1"/>
              </a:solidFill>
            </a:endParaRPr>
          </a:p>
          <a:p>
            <a:pPr lvl="1">
              <a:buClr>
                <a:srgbClr val="FF0000"/>
              </a:buClr>
            </a:pPr>
            <a:endParaRPr lang="es-ES" sz="1600" b="1" dirty="0" smtClean="0">
              <a:solidFill>
                <a:schemeClr val="bg1"/>
              </a:solidFill>
            </a:endParaRPr>
          </a:p>
          <a:p>
            <a:pPr lvl="1">
              <a:buClr>
                <a:srgbClr val="FF0000"/>
              </a:buClr>
            </a:pPr>
            <a:endParaRPr lang="es-ES" sz="1600" b="1" dirty="0" smtClean="0">
              <a:solidFill>
                <a:schemeClr val="bg1"/>
              </a:solidFill>
            </a:endParaRPr>
          </a:p>
          <a:p>
            <a:pPr lvl="1">
              <a:buClr>
                <a:srgbClr val="FF0000"/>
              </a:buClr>
            </a:pPr>
            <a:endParaRPr lang="es-ES" sz="1600" b="1" dirty="0" smtClean="0">
              <a:solidFill>
                <a:schemeClr val="bg1"/>
              </a:solidFill>
            </a:endParaRPr>
          </a:p>
          <a:p>
            <a:pPr lvl="1">
              <a:buClr>
                <a:srgbClr val="FF0000"/>
              </a:buClr>
            </a:pPr>
            <a:endParaRPr lang="es-ES" sz="1600" b="1" dirty="0" smtClean="0">
              <a:solidFill>
                <a:schemeClr val="bg1"/>
              </a:solidFill>
            </a:endParaRPr>
          </a:p>
          <a:p>
            <a:pPr lvl="1">
              <a:buClr>
                <a:srgbClr val="FF0000"/>
              </a:buClr>
            </a:pPr>
            <a:endParaRPr lang="es-ES" sz="1600" b="1" dirty="0" smtClean="0">
              <a:solidFill>
                <a:schemeClr val="bg1"/>
              </a:solidFill>
            </a:endParaRPr>
          </a:p>
          <a:p>
            <a:pPr lvl="1">
              <a:buClr>
                <a:srgbClr val="FF0000"/>
              </a:buClr>
            </a:pPr>
            <a:endParaRPr lang="es-ES" sz="1600" b="1" dirty="0" smtClean="0">
              <a:solidFill>
                <a:schemeClr val="bg1"/>
              </a:solidFill>
            </a:endParaRPr>
          </a:p>
          <a:p>
            <a:pPr lvl="1">
              <a:buClr>
                <a:srgbClr val="FF0000"/>
              </a:buClr>
            </a:pPr>
            <a:endParaRPr lang="es-ES" sz="1600" b="1" dirty="0" smtClean="0">
              <a:solidFill>
                <a:schemeClr val="bg1"/>
              </a:solidFill>
            </a:endParaRPr>
          </a:p>
          <a:p>
            <a:pPr lvl="1">
              <a:buClr>
                <a:srgbClr val="FF0000"/>
              </a:buClr>
            </a:pPr>
            <a:endParaRPr lang="es-ES" sz="1600" b="1" dirty="0" smtClean="0">
              <a:solidFill>
                <a:schemeClr val="bg1"/>
              </a:solidFill>
            </a:endParaRPr>
          </a:p>
          <a:p>
            <a:pPr lvl="1">
              <a:buClr>
                <a:srgbClr val="FF0000"/>
              </a:buClr>
            </a:pPr>
            <a:endParaRPr lang="es-ES" sz="1600" b="1" dirty="0" smtClean="0">
              <a:solidFill>
                <a:schemeClr val="bg1"/>
              </a:solidFill>
            </a:endParaRPr>
          </a:p>
          <a:p>
            <a:pPr lvl="1">
              <a:buClr>
                <a:srgbClr val="FF0000"/>
              </a:buClr>
            </a:pPr>
            <a:endParaRPr lang="es-ES" sz="1600" b="1" dirty="0" smtClean="0">
              <a:solidFill>
                <a:schemeClr val="bg1"/>
              </a:solidFill>
            </a:endParaRPr>
          </a:p>
          <a:p>
            <a:pPr lvl="1">
              <a:buClr>
                <a:srgbClr val="FF0000"/>
              </a:buClr>
            </a:pPr>
            <a:endParaRPr lang="es-ES" sz="1600" b="1" dirty="0" smtClean="0">
              <a:solidFill>
                <a:schemeClr val="bg1"/>
              </a:solidFill>
            </a:endParaRPr>
          </a:p>
          <a:p>
            <a:pPr lvl="1">
              <a:buClr>
                <a:srgbClr val="FF0000"/>
              </a:buClr>
            </a:pPr>
            <a:endParaRPr lang="es-ES" sz="1600" b="1" dirty="0" smtClean="0">
              <a:solidFill>
                <a:schemeClr val="bg1"/>
              </a:solidFill>
            </a:endParaRPr>
          </a:p>
          <a:p>
            <a:pPr lvl="1">
              <a:buClr>
                <a:srgbClr val="FF0000"/>
              </a:buClr>
            </a:pPr>
            <a:endParaRPr lang="es-ES" sz="1600" b="1" dirty="0" smtClean="0">
              <a:solidFill>
                <a:schemeClr val="bg1"/>
              </a:solidFill>
            </a:endParaRPr>
          </a:p>
          <a:p>
            <a:pPr lvl="1">
              <a:buClr>
                <a:srgbClr val="FF0000"/>
              </a:buClr>
            </a:pPr>
            <a:endParaRPr lang="es-ES" sz="1600" b="1" dirty="0" smtClean="0">
              <a:solidFill>
                <a:schemeClr val="bg1"/>
              </a:solidFill>
            </a:endParaRPr>
          </a:p>
          <a:p>
            <a:pPr lvl="1">
              <a:buClr>
                <a:srgbClr val="FF0000"/>
              </a:buClr>
            </a:pPr>
            <a:endParaRPr lang="es-ES" sz="1600" b="1" dirty="0" smtClean="0">
              <a:solidFill>
                <a:schemeClr val="bg1"/>
              </a:solidFill>
            </a:endParaRPr>
          </a:p>
        </p:txBody>
      </p:sp>
      <p:sp>
        <p:nvSpPr>
          <p:cNvPr id="4" name="2 Título"/>
          <p:cNvSpPr>
            <a:spLocks noGrp="1"/>
          </p:cNvSpPr>
          <p:nvPr>
            <p:ph type="title"/>
          </p:nvPr>
        </p:nvSpPr>
        <p:spPr>
          <a:xfrm>
            <a:off x="0" y="0"/>
            <a:ext cx="9144000" cy="476672"/>
          </a:xfrm>
          <a:solidFill>
            <a:srgbClr val="0070C0"/>
          </a:solidFill>
        </p:spPr>
        <p:txBody>
          <a:bodyPr>
            <a:normAutofit fontScale="90000"/>
          </a:bodyPr>
          <a:lstStyle/>
          <a:p>
            <a:r>
              <a:rPr lang="es-ES_tradnl" b="1" dirty="0" smtClean="0">
                <a:solidFill>
                  <a:schemeClr val="bg1"/>
                </a:solidFill>
              </a:rPr>
              <a:t>           LA PINTURA NEOCLASICA</a:t>
            </a:r>
            <a:endParaRPr lang="es-ES_tradnl" b="1" dirty="0">
              <a:solidFill>
                <a:schemeClr val="bg1"/>
              </a:solidFill>
            </a:endParaRPr>
          </a:p>
        </p:txBody>
      </p:sp>
      <p:sp>
        <p:nvSpPr>
          <p:cNvPr id="11" name="10 CuadroTexto"/>
          <p:cNvSpPr txBox="1"/>
          <p:nvPr/>
        </p:nvSpPr>
        <p:spPr>
          <a:xfrm>
            <a:off x="0" y="498158"/>
            <a:ext cx="9144000" cy="338554"/>
          </a:xfrm>
          <a:prstGeom prst="rect">
            <a:avLst/>
          </a:prstGeom>
          <a:solidFill>
            <a:srgbClr val="C00000"/>
          </a:solidFill>
        </p:spPr>
        <p:txBody>
          <a:bodyPr wrap="square" rtlCol="0">
            <a:spAutoFit/>
          </a:bodyPr>
          <a:lstStyle/>
          <a:p>
            <a:pPr lvl="1">
              <a:buClr>
                <a:srgbClr val="FF0000"/>
              </a:buClr>
            </a:pPr>
            <a:r>
              <a:rPr lang="es-ES" sz="1600" b="1" dirty="0" smtClean="0">
                <a:solidFill>
                  <a:schemeClr val="bg1"/>
                </a:solidFill>
              </a:rPr>
              <a:t> Jacques Louis David(1748-1825)     EL JURAMENTO DE LOS HORACIOS</a:t>
            </a:r>
          </a:p>
        </p:txBody>
      </p:sp>
      <p:pic>
        <p:nvPicPr>
          <p:cNvPr id="12" name="11 Imagen" descr="externo-29d717433fdc0a04ecf5e6dda4aa12f3.jpg"/>
          <p:cNvPicPr>
            <a:picLocks noChangeAspect="1"/>
          </p:cNvPicPr>
          <p:nvPr/>
        </p:nvPicPr>
        <p:blipFill>
          <a:blip r:embed="rId2" cstate="print"/>
          <a:stretch>
            <a:fillRect/>
          </a:stretch>
        </p:blipFill>
        <p:spPr>
          <a:xfrm>
            <a:off x="1619672" y="1484784"/>
            <a:ext cx="5740358" cy="4478823"/>
          </a:xfrm>
          <a:prstGeom prst="rect">
            <a:avLst/>
          </a:prstGeom>
        </p:spPr>
      </p:pic>
      <p:sp>
        <p:nvSpPr>
          <p:cNvPr id="6" name="5 CuadroTexto"/>
          <p:cNvSpPr txBox="1"/>
          <p:nvPr/>
        </p:nvSpPr>
        <p:spPr>
          <a:xfrm>
            <a:off x="0" y="836712"/>
            <a:ext cx="9144000" cy="646331"/>
          </a:xfrm>
          <a:prstGeom prst="rect">
            <a:avLst/>
          </a:prstGeom>
          <a:noFill/>
        </p:spPr>
        <p:txBody>
          <a:bodyPr wrap="square" rtlCol="0">
            <a:spAutoFit/>
          </a:bodyPr>
          <a:lstStyle/>
          <a:p>
            <a:r>
              <a:rPr lang="es-ES" b="1" dirty="0" smtClean="0">
                <a:solidFill>
                  <a:schemeClr val="tx1">
                    <a:lumMod val="95000"/>
                  </a:schemeClr>
                </a:solidFill>
              </a:rPr>
              <a:t>Composición </a:t>
            </a:r>
            <a:r>
              <a:rPr lang="es-ES" dirty="0" smtClean="0">
                <a:solidFill>
                  <a:schemeClr val="tx1">
                    <a:lumMod val="95000"/>
                  </a:schemeClr>
                </a:solidFill>
              </a:rPr>
              <a:t>muy </a:t>
            </a:r>
            <a:r>
              <a:rPr lang="es-ES" u="sng" dirty="0" smtClean="0">
                <a:solidFill>
                  <a:schemeClr val="tx1">
                    <a:lumMod val="95000"/>
                  </a:schemeClr>
                </a:solidFill>
              </a:rPr>
              <a:t>rigurosa, dividida en tres grupos perfectamente equilibrados que se refuerza con la arquitectura del segundo plano</a:t>
            </a:r>
            <a:r>
              <a:rPr lang="es-ES" dirty="0" smtClean="0">
                <a:solidFill>
                  <a:schemeClr val="tx1">
                    <a:lumMod val="95000"/>
                  </a:schemeClr>
                </a:solidFill>
              </a:rPr>
              <a:t>, incluyendo cada grupo dentro de un arco.         </a:t>
            </a:r>
            <a:endParaRPr lang="es-ES" dirty="0">
              <a:solidFill>
                <a:schemeClr val="tx1">
                  <a:lumMod val="95000"/>
                </a:schemeClr>
              </a:solidFill>
            </a:endParaRPr>
          </a:p>
        </p:txBody>
      </p:sp>
      <p:sp>
        <p:nvSpPr>
          <p:cNvPr id="7" name="6 CuadroTexto"/>
          <p:cNvSpPr txBox="1"/>
          <p:nvPr/>
        </p:nvSpPr>
        <p:spPr>
          <a:xfrm>
            <a:off x="323528" y="5877272"/>
            <a:ext cx="8496944" cy="1200329"/>
          </a:xfrm>
          <a:prstGeom prst="rect">
            <a:avLst/>
          </a:prstGeom>
          <a:noFill/>
        </p:spPr>
        <p:txBody>
          <a:bodyPr wrap="square" rtlCol="0">
            <a:spAutoFit/>
          </a:bodyPr>
          <a:lstStyle/>
          <a:p>
            <a:r>
              <a:rPr lang="es-ES" dirty="0" smtClean="0">
                <a:solidFill>
                  <a:schemeClr val="tx1">
                    <a:lumMod val="95000"/>
                  </a:schemeClr>
                </a:solidFill>
              </a:rPr>
              <a:t>Podríamos, por otra parte, hablar de una </a:t>
            </a:r>
            <a:r>
              <a:rPr lang="es-ES" u="sng" dirty="0" smtClean="0">
                <a:solidFill>
                  <a:schemeClr val="tx1">
                    <a:lumMod val="95000"/>
                  </a:schemeClr>
                </a:solidFill>
              </a:rPr>
              <a:t>composición piramidal</a:t>
            </a:r>
            <a:r>
              <a:rPr lang="es-ES" dirty="0" smtClean="0">
                <a:solidFill>
                  <a:schemeClr val="tx1">
                    <a:lumMod val="95000"/>
                  </a:schemeClr>
                </a:solidFill>
              </a:rPr>
              <a:t> cuyo vértice superior coincidiría con el tema básico, las espadas.</a:t>
            </a:r>
          </a:p>
          <a:p>
            <a:r>
              <a:rPr lang="es-ES" dirty="0" smtClean="0">
                <a:solidFill>
                  <a:schemeClr val="tx1">
                    <a:lumMod val="95000"/>
                  </a:schemeClr>
                </a:solidFill>
              </a:rPr>
              <a:t>Todo nos habla de una </a:t>
            </a:r>
            <a:r>
              <a:rPr lang="es-ES" u="sng" dirty="0" smtClean="0">
                <a:solidFill>
                  <a:schemeClr val="tx1">
                    <a:lumMod val="95000"/>
                  </a:schemeClr>
                </a:solidFill>
              </a:rPr>
              <a:t>voluntad de equilibrio</a:t>
            </a:r>
            <a:r>
              <a:rPr lang="es-ES" dirty="0" smtClean="0">
                <a:solidFill>
                  <a:schemeClr val="tx1">
                    <a:lumMod val="95000"/>
                  </a:schemeClr>
                </a:solidFill>
              </a:rPr>
              <a:t> que nos podría recordar al Renacimiento, alejándose por completo del dinamismo Barroco</a:t>
            </a:r>
            <a:r>
              <a:rPr lang="es-ES" dirty="0" smtClean="0">
                <a:solidFill>
                  <a:schemeClr val="bg1"/>
                </a:solidFill>
              </a:rPr>
              <a:t>.</a:t>
            </a:r>
            <a:endParaRPr lang="es-ES" dirty="0">
              <a:solidFill>
                <a:schemeClr val="bg1"/>
              </a:solidFill>
            </a:endParaRP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8 CuadroTexto"/>
          <p:cNvSpPr txBox="1"/>
          <p:nvPr/>
        </p:nvSpPr>
        <p:spPr>
          <a:xfrm>
            <a:off x="0" y="764704"/>
            <a:ext cx="9144000" cy="6247864"/>
          </a:xfrm>
          <a:prstGeom prst="rect">
            <a:avLst/>
          </a:prstGeom>
          <a:noFill/>
        </p:spPr>
        <p:txBody>
          <a:bodyPr wrap="square" rtlCol="0">
            <a:spAutoFit/>
          </a:bodyPr>
          <a:lstStyle/>
          <a:p>
            <a:pPr lvl="1">
              <a:buClr>
                <a:srgbClr val="FF0000"/>
              </a:buClr>
            </a:pPr>
            <a:endParaRPr lang="es-ES" sz="1600" b="1" dirty="0" smtClean="0">
              <a:solidFill>
                <a:schemeClr val="bg1"/>
              </a:solidFill>
            </a:endParaRPr>
          </a:p>
          <a:p>
            <a:pPr lvl="1">
              <a:buClr>
                <a:srgbClr val="FF0000"/>
              </a:buClr>
            </a:pPr>
            <a:endParaRPr lang="es-ES" sz="1600" b="1" dirty="0" smtClean="0">
              <a:solidFill>
                <a:schemeClr val="bg1"/>
              </a:solidFill>
            </a:endParaRPr>
          </a:p>
          <a:p>
            <a:pPr lvl="1">
              <a:buClr>
                <a:srgbClr val="FF0000"/>
              </a:buClr>
            </a:pPr>
            <a:endParaRPr lang="es-ES" sz="1600" b="1" dirty="0" smtClean="0">
              <a:solidFill>
                <a:schemeClr val="bg1"/>
              </a:solidFill>
            </a:endParaRPr>
          </a:p>
          <a:p>
            <a:pPr lvl="1">
              <a:buClr>
                <a:srgbClr val="FF0000"/>
              </a:buClr>
            </a:pPr>
            <a:endParaRPr lang="es-ES" sz="1600" b="1" dirty="0" smtClean="0">
              <a:solidFill>
                <a:schemeClr val="bg1"/>
              </a:solidFill>
            </a:endParaRPr>
          </a:p>
          <a:p>
            <a:pPr lvl="1">
              <a:buClr>
                <a:srgbClr val="FF0000"/>
              </a:buClr>
            </a:pPr>
            <a:endParaRPr lang="es-ES" sz="1600" b="1" dirty="0" smtClean="0">
              <a:solidFill>
                <a:schemeClr val="bg1"/>
              </a:solidFill>
            </a:endParaRPr>
          </a:p>
          <a:p>
            <a:pPr lvl="1">
              <a:buClr>
                <a:srgbClr val="FF0000"/>
              </a:buClr>
            </a:pPr>
            <a:endParaRPr lang="es-ES" sz="1600" b="1" dirty="0" smtClean="0">
              <a:solidFill>
                <a:schemeClr val="bg1"/>
              </a:solidFill>
            </a:endParaRPr>
          </a:p>
          <a:p>
            <a:pPr lvl="1">
              <a:buClr>
                <a:srgbClr val="FF0000"/>
              </a:buClr>
            </a:pPr>
            <a:endParaRPr lang="es-ES" sz="1600" b="1" dirty="0" smtClean="0">
              <a:solidFill>
                <a:schemeClr val="bg1"/>
              </a:solidFill>
            </a:endParaRPr>
          </a:p>
          <a:p>
            <a:pPr lvl="1">
              <a:buClr>
                <a:srgbClr val="FF0000"/>
              </a:buClr>
            </a:pPr>
            <a:endParaRPr lang="es-ES" sz="1600" b="1" dirty="0" smtClean="0">
              <a:solidFill>
                <a:schemeClr val="bg1"/>
              </a:solidFill>
            </a:endParaRPr>
          </a:p>
          <a:p>
            <a:pPr lvl="1">
              <a:buClr>
                <a:srgbClr val="FF0000"/>
              </a:buClr>
            </a:pPr>
            <a:endParaRPr lang="es-ES" sz="1600" b="1" dirty="0" smtClean="0">
              <a:solidFill>
                <a:schemeClr val="bg1"/>
              </a:solidFill>
            </a:endParaRPr>
          </a:p>
          <a:p>
            <a:pPr lvl="1">
              <a:buClr>
                <a:srgbClr val="FF0000"/>
              </a:buClr>
            </a:pPr>
            <a:endParaRPr lang="es-ES" sz="1600" b="1" dirty="0" smtClean="0">
              <a:solidFill>
                <a:schemeClr val="bg1"/>
              </a:solidFill>
            </a:endParaRPr>
          </a:p>
          <a:p>
            <a:pPr lvl="1">
              <a:buClr>
                <a:srgbClr val="FF0000"/>
              </a:buClr>
            </a:pPr>
            <a:endParaRPr lang="es-ES" sz="1600" b="1" dirty="0" smtClean="0">
              <a:solidFill>
                <a:schemeClr val="bg1"/>
              </a:solidFill>
            </a:endParaRPr>
          </a:p>
          <a:p>
            <a:pPr lvl="1">
              <a:buClr>
                <a:srgbClr val="FF0000"/>
              </a:buClr>
            </a:pPr>
            <a:endParaRPr lang="es-ES" sz="1600" b="1" dirty="0" smtClean="0">
              <a:solidFill>
                <a:schemeClr val="bg1"/>
              </a:solidFill>
            </a:endParaRPr>
          </a:p>
          <a:p>
            <a:pPr lvl="1">
              <a:buClr>
                <a:srgbClr val="FF0000"/>
              </a:buClr>
            </a:pPr>
            <a:endParaRPr lang="es-ES" sz="1600" b="1" dirty="0" smtClean="0">
              <a:solidFill>
                <a:schemeClr val="bg1"/>
              </a:solidFill>
            </a:endParaRPr>
          </a:p>
          <a:p>
            <a:pPr lvl="1">
              <a:buClr>
                <a:srgbClr val="FF0000"/>
              </a:buClr>
            </a:pPr>
            <a:endParaRPr lang="es-ES" sz="1600" b="1" dirty="0" smtClean="0">
              <a:solidFill>
                <a:schemeClr val="bg1"/>
              </a:solidFill>
            </a:endParaRPr>
          </a:p>
          <a:p>
            <a:pPr lvl="1">
              <a:buClr>
                <a:srgbClr val="FF0000"/>
              </a:buClr>
            </a:pPr>
            <a:endParaRPr lang="es-ES" sz="1600" b="1" dirty="0" smtClean="0">
              <a:solidFill>
                <a:schemeClr val="bg1"/>
              </a:solidFill>
            </a:endParaRPr>
          </a:p>
          <a:p>
            <a:pPr lvl="1">
              <a:buClr>
                <a:srgbClr val="FF0000"/>
              </a:buClr>
            </a:pPr>
            <a:endParaRPr lang="es-ES" sz="1600" b="1" dirty="0" smtClean="0">
              <a:solidFill>
                <a:schemeClr val="bg1"/>
              </a:solidFill>
            </a:endParaRPr>
          </a:p>
          <a:p>
            <a:pPr lvl="1">
              <a:buClr>
                <a:srgbClr val="FF0000"/>
              </a:buClr>
            </a:pPr>
            <a:endParaRPr lang="es-ES" sz="1600" b="1" dirty="0" smtClean="0">
              <a:solidFill>
                <a:schemeClr val="bg1"/>
              </a:solidFill>
            </a:endParaRPr>
          </a:p>
          <a:p>
            <a:pPr lvl="1">
              <a:buClr>
                <a:srgbClr val="FF0000"/>
              </a:buClr>
            </a:pPr>
            <a:endParaRPr lang="es-ES" sz="1600" b="1" dirty="0" smtClean="0">
              <a:solidFill>
                <a:schemeClr val="bg1"/>
              </a:solidFill>
            </a:endParaRPr>
          </a:p>
          <a:p>
            <a:pPr lvl="1">
              <a:buClr>
                <a:srgbClr val="FF0000"/>
              </a:buClr>
            </a:pPr>
            <a:endParaRPr lang="es-ES" sz="1600" b="1" dirty="0" smtClean="0">
              <a:solidFill>
                <a:schemeClr val="bg1"/>
              </a:solidFill>
            </a:endParaRPr>
          </a:p>
          <a:p>
            <a:pPr lvl="1">
              <a:buClr>
                <a:srgbClr val="FF0000"/>
              </a:buClr>
            </a:pPr>
            <a:endParaRPr lang="es-ES" sz="1600" b="1" dirty="0" smtClean="0">
              <a:solidFill>
                <a:schemeClr val="bg1"/>
              </a:solidFill>
            </a:endParaRPr>
          </a:p>
          <a:p>
            <a:pPr lvl="1">
              <a:buClr>
                <a:srgbClr val="FF0000"/>
              </a:buClr>
            </a:pPr>
            <a:endParaRPr lang="es-ES" sz="1600" b="1" dirty="0" smtClean="0">
              <a:solidFill>
                <a:schemeClr val="bg1"/>
              </a:solidFill>
            </a:endParaRPr>
          </a:p>
          <a:p>
            <a:pPr lvl="1">
              <a:buClr>
                <a:srgbClr val="FF0000"/>
              </a:buClr>
            </a:pPr>
            <a:endParaRPr lang="es-ES" sz="1600" b="1" dirty="0" smtClean="0">
              <a:solidFill>
                <a:schemeClr val="bg1"/>
              </a:solidFill>
            </a:endParaRPr>
          </a:p>
          <a:p>
            <a:pPr lvl="1">
              <a:buClr>
                <a:srgbClr val="FF0000"/>
              </a:buClr>
            </a:pPr>
            <a:endParaRPr lang="es-ES" sz="1600" b="1" dirty="0" smtClean="0">
              <a:solidFill>
                <a:schemeClr val="bg1"/>
              </a:solidFill>
            </a:endParaRPr>
          </a:p>
          <a:p>
            <a:pPr lvl="1">
              <a:buClr>
                <a:srgbClr val="FF0000"/>
              </a:buClr>
            </a:pPr>
            <a:endParaRPr lang="es-ES" sz="1600" b="1" dirty="0" smtClean="0">
              <a:solidFill>
                <a:schemeClr val="bg1"/>
              </a:solidFill>
            </a:endParaRPr>
          </a:p>
          <a:p>
            <a:pPr lvl="1">
              <a:buClr>
                <a:srgbClr val="FF0000"/>
              </a:buClr>
            </a:pPr>
            <a:endParaRPr lang="es-ES" sz="1600" b="1" dirty="0" smtClean="0">
              <a:solidFill>
                <a:schemeClr val="bg1"/>
              </a:solidFill>
            </a:endParaRPr>
          </a:p>
        </p:txBody>
      </p:sp>
      <p:sp>
        <p:nvSpPr>
          <p:cNvPr id="4" name="2 Título"/>
          <p:cNvSpPr>
            <a:spLocks noGrp="1"/>
          </p:cNvSpPr>
          <p:nvPr>
            <p:ph type="title"/>
          </p:nvPr>
        </p:nvSpPr>
        <p:spPr>
          <a:xfrm>
            <a:off x="0" y="0"/>
            <a:ext cx="9144000" cy="476672"/>
          </a:xfrm>
          <a:solidFill>
            <a:srgbClr val="0070C0"/>
          </a:solidFill>
        </p:spPr>
        <p:txBody>
          <a:bodyPr>
            <a:normAutofit fontScale="90000"/>
          </a:bodyPr>
          <a:lstStyle/>
          <a:p>
            <a:r>
              <a:rPr lang="es-ES_tradnl" b="1" dirty="0" smtClean="0">
                <a:solidFill>
                  <a:schemeClr val="bg1"/>
                </a:solidFill>
              </a:rPr>
              <a:t>           LA PINTURA NEOCLASICA</a:t>
            </a:r>
            <a:endParaRPr lang="es-ES_tradnl" b="1" dirty="0">
              <a:solidFill>
                <a:schemeClr val="bg1"/>
              </a:solidFill>
            </a:endParaRPr>
          </a:p>
        </p:txBody>
      </p:sp>
      <p:sp>
        <p:nvSpPr>
          <p:cNvPr id="11" name="10 CuadroTexto"/>
          <p:cNvSpPr txBox="1"/>
          <p:nvPr/>
        </p:nvSpPr>
        <p:spPr>
          <a:xfrm>
            <a:off x="0" y="498158"/>
            <a:ext cx="9144000" cy="338554"/>
          </a:xfrm>
          <a:prstGeom prst="rect">
            <a:avLst/>
          </a:prstGeom>
          <a:solidFill>
            <a:srgbClr val="C00000"/>
          </a:solidFill>
        </p:spPr>
        <p:txBody>
          <a:bodyPr wrap="square" rtlCol="0">
            <a:spAutoFit/>
          </a:bodyPr>
          <a:lstStyle/>
          <a:p>
            <a:pPr lvl="1">
              <a:buClr>
                <a:srgbClr val="FF0000"/>
              </a:buClr>
            </a:pPr>
            <a:r>
              <a:rPr lang="es-ES" sz="1600" b="1" dirty="0" smtClean="0">
                <a:solidFill>
                  <a:schemeClr val="bg1"/>
                </a:solidFill>
              </a:rPr>
              <a:t> Jacques Louis David(1748-1825)     EL JURAMENTO DE LOS HORACIOS</a:t>
            </a:r>
          </a:p>
        </p:txBody>
      </p:sp>
      <p:pic>
        <p:nvPicPr>
          <p:cNvPr id="12" name="11 Imagen" descr="externo-29d717433fdc0a04ecf5e6dda4aa12f3.jpg"/>
          <p:cNvPicPr>
            <a:picLocks noChangeAspect="1"/>
          </p:cNvPicPr>
          <p:nvPr/>
        </p:nvPicPr>
        <p:blipFill>
          <a:blip r:embed="rId2" cstate="print"/>
          <a:stretch>
            <a:fillRect/>
          </a:stretch>
        </p:blipFill>
        <p:spPr>
          <a:xfrm>
            <a:off x="1619672" y="1484784"/>
            <a:ext cx="5740358" cy="4478823"/>
          </a:xfrm>
          <a:prstGeom prst="rect">
            <a:avLst/>
          </a:prstGeom>
        </p:spPr>
      </p:pic>
      <p:sp>
        <p:nvSpPr>
          <p:cNvPr id="6" name="5 CuadroTexto"/>
          <p:cNvSpPr txBox="1"/>
          <p:nvPr/>
        </p:nvSpPr>
        <p:spPr>
          <a:xfrm>
            <a:off x="0" y="836712"/>
            <a:ext cx="9144000" cy="646331"/>
          </a:xfrm>
          <a:prstGeom prst="rect">
            <a:avLst/>
          </a:prstGeom>
          <a:noFill/>
        </p:spPr>
        <p:txBody>
          <a:bodyPr wrap="square" rtlCol="0">
            <a:spAutoFit/>
          </a:bodyPr>
          <a:lstStyle/>
          <a:p>
            <a:r>
              <a:rPr lang="es-ES" b="1" dirty="0" smtClean="0">
                <a:solidFill>
                  <a:schemeClr val="tx1">
                    <a:lumMod val="95000"/>
                  </a:schemeClr>
                </a:solidFill>
              </a:rPr>
              <a:t>Línea y color. </a:t>
            </a:r>
            <a:r>
              <a:rPr lang="es-ES" u="sng" dirty="0" smtClean="0">
                <a:solidFill>
                  <a:schemeClr val="tx1">
                    <a:lumMod val="95000"/>
                  </a:schemeClr>
                </a:solidFill>
              </a:rPr>
              <a:t>Predomina la primera sobre el segundo</a:t>
            </a:r>
            <a:r>
              <a:rPr lang="es-ES" dirty="0" smtClean="0">
                <a:solidFill>
                  <a:schemeClr val="tx1">
                    <a:lumMod val="95000"/>
                  </a:schemeClr>
                </a:solidFill>
              </a:rPr>
              <a:t>, en un nuevo intento de alejarse de la pintura visual del arte barroco</a:t>
            </a:r>
            <a:r>
              <a:rPr lang="es-ES" dirty="0" smtClean="0">
                <a:solidFill>
                  <a:schemeClr val="bg1"/>
                </a:solidFill>
              </a:rPr>
              <a:t>. </a:t>
            </a:r>
            <a:endParaRPr lang="es-ES" dirty="0">
              <a:solidFill>
                <a:schemeClr val="bg1"/>
              </a:solidFill>
            </a:endParaRPr>
          </a:p>
        </p:txBody>
      </p:sp>
      <p:sp>
        <p:nvSpPr>
          <p:cNvPr id="7" name="6 CuadroTexto"/>
          <p:cNvSpPr txBox="1"/>
          <p:nvPr/>
        </p:nvSpPr>
        <p:spPr>
          <a:xfrm>
            <a:off x="0" y="5877272"/>
            <a:ext cx="9144000" cy="923330"/>
          </a:xfrm>
          <a:prstGeom prst="rect">
            <a:avLst/>
          </a:prstGeom>
          <a:noFill/>
        </p:spPr>
        <p:txBody>
          <a:bodyPr wrap="square" rtlCol="0">
            <a:spAutoFit/>
          </a:bodyPr>
          <a:lstStyle/>
          <a:p>
            <a:r>
              <a:rPr lang="es-ES" u="sng" dirty="0" smtClean="0">
                <a:solidFill>
                  <a:schemeClr val="tx1">
                    <a:lumMod val="95000"/>
                  </a:schemeClr>
                </a:solidFill>
              </a:rPr>
              <a:t>Las figuras se perfilan con toda nitidez</a:t>
            </a:r>
            <a:r>
              <a:rPr lang="es-ES" dirty="0" smtClean="0">
                <a:solidFill>
                  <a:schemeClr val="tx1">
                    <a:lumMod val="95000"/>
                  </a:schemeClr>
                </a:solidFill>
              </a:rPr>
              <a:t> sobre el fondo oscuro y vacío, dándoles una </a:t>
            </a:r>
            <a:r>
              <a:rPr lang="es-ES" u="sng" dirty="0" smtClean="0">
                <a:solidFill>
                  <a:schemeClr val="tx1">
                    <a:lumMod val="95000"/>
                  </a:schemeClr>
                </a:solidFill>
              </a:rPr>
              <a:t>apariencia escultórica,</a:t>
            </a:r>
            <a:r>
              <a:rPr lang="es-ES" dirty="0" smtClean="0">
                <a:solidFill>
                  <a:schemeClr val="tx1">
                    <a:lumMod val="95000"/>
                  </a:schemeClr>
                </a:solidFill>
              </a:rPr>
              <a:t> como si nos encontráramos ante un relieve. Existe una voluntad de detalle (ver anatomías o vestimentas), así como un fuerte interés por las texturas.  </a:t>
            </a:r>
            <a:r>
              <a:rPr lang="es-ES" dirty="0" smtClean="0">
                <a:solidFill>
                  <a:schemeClr val="bg1"/>
                </a:solidFill>
              </a:rPr>
              <a:t>      </a:t>
            </a:r>
            <a:endParaRPr lang="es-ES" dirty="0">
              <a:solidFill>
                <a:schemeClr val="bg1"/>
              </a:solidFill>
            </a:endParaRP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8 CuadroTexto"/>
          <p:cNvSpPr txBox="1"/>
          <p:nvPr/>
        </p:nvSpPr>
        <p:spPr>
          <a:xfrm>
            <a:off x="0" y="764704"/>
            <a:ext cx="9144000" cy="6247864"/>
          </a:xfrm>
          <a:prstGeom prst="rect">
            <a:avLst/>
          </a:prstGeom>
          <a:noFill/>
        </p:spPr>
        <p:txBody>
          <a:bodyPr wrap="square" rtlCol="0">
            <a:spAutoFit/>
          </a:bodyPr>
          <a:lstStyle/>
          <a:p>
            <a:pPr lvl="1">
              <a:buClr>
                <a:srgbClr val="FF0000"/>
              </a:buClr>
            </a:pPr>
            <a:endParaRPr lang="es-ES" sz="1600" b="1" dirty="0" smtClean="0">
              <a:solidFill>
                <a:schemeClr val="bg1"/>
              </a:solidFill>
            </a:endParaRPr>
          </a:p>
          <a:p>
            <a:pPr lvl="1">
              <a:buClr>
                <a:srgbClr val="FF0000"/>
              </a:buClr>
            </a:pPr>
            <a:endParaRPr lang="es-ES" sz="1600" b="1" dirty="0" smtClean="0">
              <a:solidFill>
                <a:schemeClr val="bg1"/>
              </a:solidFill>
            </a:endParaRPr>
          </a:p>
          <a:p>
            <a:pPr lvl="1">
              <a:buClr>
                <a:srgbClr val="FF0000"/>
              </a:buClr>
            </a:pPr>
            <a:endParaRPr lang="es-ES" sz="1600" b="1" dirty="0" smtClean="0">
              <a:solidFill>
                <a:schemeClr val="bg1"/>
              </a:solidFill>
            </a:endParaRPr>
          </a:p>
          <a:p>
            <a:pPr lvl="1">
              <a:buClr>
                <a:srgbClr val="FF0000"/>
              </a:buClr>
            </a:pPr>
            <a:endParaRPr lang="es-ES" sz="1600" b="1" dirty="0" smtClean="0">
              <a:solidFill>
                <a:schemeClr val="bg1"/>
              </a:solidFill>
            </a:endParaRPr>
          </a:p>
          <a:p>
            <a:pPr lvl="1">
              <a:buClr>
                <a:srgbClr val="FF0000"/>
              </a:buClr>
            </a:pPr>
            <a:endParaRPr lang="es-ES" sz="1600" b="1" dirty="0" smtClean="0">
              <a:solidFill>
                <a:schemeClr val="bg1"/>
              </a:solidFill>
            </a:endParaRPr>
          </a:p>
          <a:p>
            <a:pPr lvl="1">
              <a:buClr>
                <a:srgbClr val="FF0000"/>
              </a:buClr>
            </a:pPr>
            <a:endParaRPr lang="es-ES" sz="1600" b="1" dirty="0" smtClean="0">
              <a:solidFill>
                <a:schemeClr val="bg1"/>
              </a:solidFill>
            </a:endParaRPr>
          </a:p>
          <a:p>
            <a:pPr lvl="1">
              <a:buClr>
                <a:srgbClr val="FF0000"/>
              </a:buClr>
            </a:pPr>
            <a:endParaRPr lang="es-ES" sz="1600" b="1" dirty="0" smtClean="0">
              <a:solidFill>
                <a:schemeClr val="bg1"/>
              </a:solidFill>
            </a:endParaRPr>
          </a:p>
          <a:p>
            <a:pPr lvl="1">
              <a:buClr>
                <a:srgbClr val="FF0000"/>
              </a:buClr>
            </a:pPr>
            <a:endParaRPr lang="es-ES" sz="1600" b="1" dirty="0" smtClean="0">
              <a:solidFill>
                <a:schemeClr val="bg1"/>
              </a:solidFill>
            </a:endParaRPr>
          </a:p>
          <a:p>
            <a:pPr lvl="1">
              <a:buClr>
                <a:srgbClr val="FF0000"/>
              </a:buClr>
            </a:pPr>
            <a:endParaRPr lang="es-ES" sz="1600" b="1" dirty="0" smtClean="0">
              <a:solidFill>
                <a:schemeClr val="bg1"/>
              </a:solidFill>
            </a:endParaRPr>
          </a:p>
          <a:p>
            <a:pPr lvl="1">
              <a:buClr>
                <a:srgbClr val="FF0000"/>
              </a:buClr>
            </a:pPr>
            <a:endParaRPr lang="es-ES" sz="1600" b="1" dirty="0" smtClean="0">
              <a:solidFill>
                <a:schemeClr val="bg1"/>
              </a:solidFill>
            </a:endParaRPr>
          </a:p>
          <a:p>
            <a:pPr lvl="1">
              <a:buClr>
                <a:srgbClr val="FF0000"/>
              </a:buClr>
            </a:pPr>
            <a:endParaRPr lang="es-ES" sz="1600" b="1" dirty="0" smtClean="0">
              <a:solidFill>
                <a:schemeClr val="bg1"/>
              </a:solidFill>
            </a:endParaRPr>
          </a:p>
          <a:p>
            <a:pPr lvl="1">
              <a:buClr>
                <a:srgbClr val="FF0000"/>
              </a:buClr>
            </a:pPr>
            <a:endParaRPr lang="es-ES" sz="1600" b="1" dirty="0" smtClean="0">
              <a:solidFill>
                <a:schemeClr val="bg1"/>
              </a:solidFill>
            </a:endParaRPr>
          </a:p>
          <a:p>
            <a:pPr lvl="1">
              <a:buClr>
                <a:srgbClr val="FF0000"/>
              </a:buClr>
            </a:pPr>
            <a:endParaRPr lang="es-ES" sz="1600" b="1" dirty="0" smtClean="0">
              <a:solidFill>
                <a:schemeClr val="bg1"/>
              </a:solidFill>
            </a:endParaRPr>
          </a:p>
          <a:p>
            <a:pPr lvl="1">
              <a:buClr>
                <a:srgbClr val="FF0000"/>
              </a:buClr>
            </a:pPr>
            <a:endParaRPr lang="es-ES" sz="1600" b="1" dirty="0" smtClean="0">
              <a:solidFill>
                <a:schemeClr val="bg1"/>
              </a:solidFill>
            </a:endParaRPr>
          </a:p>
          <a:p>
            <a:pPr lvl="1">
              <a:buClr>
                <a:srgbClr val="FF0000"/>
              </a:buClr>
            </a:pPr>
            <a:endParaRPr lang="es-ES" sz="1600" b="1" dirty="0" smtClean="0">
              <a:solidFill>
                <a:schemeClr val="bg1"/>
              </a:solidFill>
            </a:endParaRPr>
          </a:p>
          <a:p>
            <a:pPr lvl="1">
              <a:buClr>
                <a:srgbClr val="FF0000"/>
              </a:buClr>
            </a:pPr>
            <a:endParaRPr lang="es-ES" sz="1600" b="1" dirty="0" smtClean="0">
              <a:solidFill>
                <a:schemeClr val="bg1"/>
              </a:solidFill>
            </a:endParaRPr>
          </a:p>
          <a:p>
            <a:pPr lvl="1">
              <a:buClr>
                <a:srgbClr val="FF0000"/>
              </a:buClr>
            </a:pPr>
            <a:endParaRPr lang="es-ES" sz="1600" b="1" dirty="0" smtClean="0">
              <a:solidFill>
                <a:schemeClr val="bg1"/>
              </a:solidFill>
            </a:endParaRPr>
          </a:p>
          <a:p>
            <a:pPr lvl="1">
              <a:buClr>
                <a:srgbClr val="FF0000"/>
              </a:buClr>
            </a:pPr>
            <a:endParaRPr lang="es-ES" sz="1600" b="1" dirty="0" smtClean="0">
              <a:solidFill>
                <a:schemeClr val="bg1"/>
              </a:solidFill>
            </a:endParaRPr>
          </a:p>
          <a:p>
            <a:pPr lvl="1">
              <a:buClr>
                <a:srgbClr val="FF0000"/>
              </a:buClr>
            </a:pPr>
            <a:endParaRPr lang="es-ES" sz="1600" b="1" dirty="0" smtClean="0">
              <a:solidFill>
                <a:schemeClr val="bg1"/>
              </a:solidFill>
            </a:endParaRPr>
          </a:p>
          <a:p>
            <a:pPr lvl="1">
              <a:buClr>
                <a:srgbClr val="FF0000"/>
              </a:buClr>
            </a:pPr>
            <a:endParaRPr lang="es-ES" sz="1600" b="1" dirty="0" smtClean="0">
              <a:solidFill>
                <a:schemeClr val="bg1"/>
              </a:solidFill>
            </a:endParaRPr>
          </a:p>
          <a:p>
            <a:pPr lvl="1">
              <a:buClr>
                <a:srgbClr val="FF0000"/>
              </a:buClr>
            </a:pPr>
            <a:endParaRPr lang="es-ES" sz="1600" b="1" dirty="0" smtClean="0">
              <a:solidFill>
                <a:schemeClr val="bg1"/>
              </a:solidFill>
            </a:endParaRPr>
          </a:p>
          <a:p>
            <a:pPr lvl="1">
              <a:buClr>
                <a:srgbClr val="FF0000"/>
              </a:buClr>
            </a:pPr>
            <a:endParaRPr lang="es-ES" sz="1600" b="1" dirty="0" smtClean="0">
              <a:solidFill>
                <a:schemeClr val="bg1"/>
              </a:solidFill>
            </a:endParaRPr>
          </a:p>
          <a:p>
            <a:pPr lvl="1">
              <a:buClr>
                <a:srgbClr val="FF0000"/>
              </a:buClr>
            </a:pPr>
            <a:endParaRPr lang="es-ES" sz="1600" b="1" dirty="0" smtClean="0">
              <a:solidFill>
                <a:schemeClr val="bg1"/>
              </a:solidFill>
            </a:endParaRPr>
          </a:p>
          <a:p>
            <a:pPr lvl="1">
              <a:buClr>
                <a:srgbClr val="FF0000"/>
              </a:buClr>
            </a:pPr>
            <a:endParaRPr lang="es-ES" sz="1600" b="1" dirty="0" smtClean="0">
              <a:solidFill>
                <a:schemeClr val="bg1"/>
              </a:solidFill>
            </a:endParaRPr>
          </a:p>
          <a:p>
            <a:pPr lvl="1">
              <a:buClr>
                <a:srgbClr val="FF0000"/>
              </a:buClr>
            </a:pPr>
            <a:endParaRPr lang="es-ES" sz="1600" b="1" dirty="0" smtClean="0">
              <a:solidFill>
                <a:schemeClr val="bg1"/>
              </a:solidFill>
            </a:endParaRPr>
          </a:p>
        </p:txBody>
      </p:sp>
      <p:sp>
        <p:nvSpPr>
          <p:cNvPr id="4" name="2 Título"/>
          <p:cNvSpPr>
            <a:spLocks noGrp="1"/>
          </p:cNvSpPr>
          <p:nvPr>
            <p:ph type="title"/>
          </p:nvPr>
        </p:nvSpPr>
        <p:spPr>
          <a:xfrm>
            <a:off x="0" y="0"/>
            <a:ext cx="9144000" cy="476672"/>
          </a:xfrm>
          <a:solidFill>
            <a:srgbClr val="0070C0"/>
          </a:solidFill>
        </p:spPr>
        <p:txBody>
          <a:bodyPr>
            <a:normAutofit fontScale="90000"/>
          </a:bodyPr>
          <a:lstStyle/>
          <a:p>
            <a:r>
              <a:rPr lang="es-ES_tradnl" b="1" dirty="0" smtClean="0">
                <a:solidFill>
                  <a:schemeClr val="bg1"/>
                </a:solidFill>
              </a:rPr>
              <a:t>           LA PINTURA NEOCLASICA</a:t>
            </a:r>
            <a:endParaRPr lang="es-ES_tradnl" b="1" dirty="0">
              <a:solidFill>
                <a:schemeClr val="bg1"/>
              </a:solidFill>
            </a:endParaRPr>
          </a:p>
        </p:txBody>
      </p:sp>
      <p:sp>
        <p:nvSpPr>
          <p:cNvPr id="11" name="10 CuadroTexto"/>
          <p:cNvSpPr txBox="1"/>
          <p:nvPr/>
        </p:nvSpPr>
        <p:spPr>
          <a:xfrm>
            <a:off x="0" y="498158"/>
            <a:ext cx="9144000" cy="338554"/>
          </a:xfrm>
          <a:prstGeom prst="rect">
            <a:avLst/>
          </a:prstGeom>
          <a:solidFill>
            <a:srgbClr val="C00000"/>
          </a:solidFill>
        </p:spPr>
        <p:txBody>
          <a:bodyPr wrap="square" rtlCol="0">
            <a:spAutoFit/>
          </a:bodyPr>
          <a:lstStyle/>
          <a:p>
            <a:pPr lvl="1">
              <a:buClr>
                <a:srgbClr val="FF0000"/>
              </a:buClr>
            </a:pPr>
            <a:r>
              <a:rPr lang="es-ES" sz="1600" b="1" dirty="0" smtClean="0">
                <a:solidFill>
                  <a:schemeClr val="bg1"/>
                </a:solidFill>
              </a:rPr>
              <a:t> Jacques Louis David(1748-1825)     EL JURAMENTO DE LOS HORACIOS</a:t>
            </a:r>
          </a:p>
        </p:txBody>
      </p:sp>
      <p:pic>
        <p:nvPicPr>
          <p:cNvPr id="12" name="11 Imagen" descr="externo-29d717433fdc0a04ecf5e6dda4aa12f3.jpg"/>
          <p:cNvPicPr>
            <a:picLocks noChangeAspect="1"/>
          </p:cNvPicPr>
          <p:nvPr/>
        </p:nvPicPr>
        <p:blipFill>
          <a:blip r:embed="rId2" cstate="print"/>
          <a:stretch>
            <a:fillRect/>
          </a:stretch>
        </p:blipFill>
        <p:spPr>
          <a:xfrm>
            <a:off x="1619672" y="2406561"/>
            <a:ext cx="5740358" cy="4478823"/>
          </a:xfrm>
          <a:prstGeom prst="rect">
            <a:avLst/>
          </a:prstGeom>
        </p:spPr>
      </p:pic>
      <p:sp>
        <p:nvSpPr>
          <p:cNvPr id="6" name="5 CuadroTexto"/>
          <p:cNvSpPr txBox="1"/>
          <p:nvPr/>
        </p:nvSpPr>
        <p:spPr>
          <a:xfrm>
            <a:off x="0" y="836712"/>
            <a:ext cx="9144000" cy="1754326"/>
          </a:xfrm>
          <a:prstGeom prst="rect">
            <a:avLst/>
          </a:prstGeom>
          <a:noFill/>
        </p:spPr>
        <p:txBody>
          <a:bodyPr wrap="square" rtlCol="0">
            <a:spAutoFit/>
          </a:bodyPr>
          <a:lstStyle/>
          <a:p>
            <a:r>
              <a:rPr lang="es-ES" dirty="0" smtClean="0">
                <a:solidFill>
                  <a:schemeClr val="tx1">
                    <a:lumMod val="95000"/>
                  </a:schemeClr>
                </a:solidFill>
              </a:rPr>
              <a:t>Los colores, equilibrio (al modo clásico) entre cálidos y fríos, sin crear focos determinados</a:t>
            </a:r>
          </a:p>
          <a:p>
            <a:r>
              <a:rPr lang="es-ES" b="1" dirty="0" smtClean="0">
                <a:solidFill>
                  <a:schemeClr val="tx1">
                    <a:lumMod val="95000"/>
                  </a:schemeClr>
                </a:solidFill>
              </a:rPr>
              <a:t>La luz </a:t>
            </a:r>
            <a:r>
              <a:rPr lang="es-ES" dirty="0" smtClean="0">
                <a:solidFill>
                  <a:schemeClr val="tx1">
                    <a:lumMod val="95000"/>
                  </a:schemeClr>
                </a:solidFill>
              </a:rPr>
              <a:t>proviene desde la zona izquierda, </a:t>
            </a:r>
            <a:r>
              <a:rPr lang="es-ES" u="sng" dirty="0" smtClean="0">
                <a:solidFill>
                  <a:schemeClr val="tx1">
                    <a:lumMod val="95000"/>
                  </a:schemeClr>
                </a:solidFill>
              </a:rPr>
              <a:t>reforzando los volúmenes, y de esta manera, su sensación escultórica</a:t>
            </a:r>
            <a:r>
              <a:rPr lang="es-ES" dirty="0" smtClean="0">
                <a:solidFill>
                  <a:schemeClr val="tx1">
                    <a:lumMod val="95000"/>
                  </a:schemeClr>
                </a:solidFill>
              </a:rPr>
              <a:t> (muy visible en los paños). Se rehúye de los contrastes excesivos que hagan perder claridad a la escena, contentándose con el fondo oscuro que más que dar emoción a la escena, la cierra en profundidad, colocándonos sobre el primer plano.</a:t>
            </a:r>
          </a:p>
          <a:p>
            <a:endParaRPr lang="es-ES" dirty="0">
              <a:solidFill>
                <a:schemeClr val="bg1"/>
              </a:solidFill>
            </a:endParaRP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8 CuadroTexto"/>
          <p:cNvSpPr txBox="1"/>
          <p:nvPr/>
        </p:nvSpPr>
        <p:spPr>
          <a:xfrm>
            <a:off x="0" y="764704"/>
            <a:ext cx="9144000" cy="6247864"/>
          </a:xfrm>
          <a:prstGeom prst="rect">
            <a:avLst/>
          </a:prstGeom>
          <a:noFill/>
        </p:spPr>
        <p:txBody>
          <a:bodyPr wrap="square" rtlCol="0">
            <a:spAutoFit/>
          </a:bodyPr>
          <a:lstStyle/>
          <a:p>
            <a:pPr lvl="1">
              <a:buClr>
                <a:srgbClr val="FF0000"/>
              </a:buClr>
            </a:pPr>
            <a:endParaRPr lang="es-ES" sz="1600" b="1" dirty="0" smtClean="0">
              <a:solidFill>
                <a:schemeClr val="bg1"/>
              </a:solidFill>
            </a:endParaRPr>
          </a:p>
          <a:p>
            <a:pPr lvl="1">
              <a:buClr>
                <a:srgbClr val="FF0000"/>
              </a:buClr>
            </a:pPr>
            <a:endParaRPr lang="es-ES" sz="1600" b="1" dirty="0" smtClean="0">
              <a:solidFill>
                <a:schemeClr val="bg1"/>
              </a:solidFill>
            </a:endParaRPr>
          </a:p>
          <a:p>
            <a:pPr lvl="1">
              <a:buClr>
                <a:srgbClr val="FF0000"/>
              </a:buClr>
            </a:pPr>
            <a:endParaRPr lang="es-ES" sz="1600" b="1" dirty="0" smtClean="0">
              <a:solidFill>
                <a:schemeClr val="bg1"/>
              </a:solidFill>
            </a:endParaRPr>
          </a:p>
          <a:p>
            <a:pPr lvl="1">
              <a:buClr>
                <a:srgbClr val="FF0000"/>
              </a:buClr>
            </a:pPr>
            <a:endParaRPr lang="es-ES" sz="1600" b="1" dirty="0" smtClean="0">
              <a:solidFill>
                <a:schemeClr val="bg1"/>
              </a:solidFill>
            </a:endParaRPr>
          </a:p>
          <a:p>
            <a:pPr lvl="1">
              <a:buClr>
                <a:srgbClr val="FF0000"/>
              </a:buClr>
            </a:pPr>
            <a:endParaRPr lang="es-ES" sz="1600" b="1" dirty="0" smtClean="0">
              <a:solidFill>
                <a:schemeClr val="bg1"/>
              </a:solidFill>
            </a:endParaRPr>
          </a:p>
          <a:p>
            <a:pPr lvl="1">
              <a:buClr>
                <a:srgbClr val="FF0000"/>
              </a:buClr>
            </a:pPr>
            <a:endParaRPr lang="es-ES" sz="1600" b="1" dirty="0" smtClean="0">
              <a:solidFill>
                <a:schemeClr val="bg1"/>
              </a:solidFill>
            </a:endParaRPr>
          </a:p>
          <a:p>
            <a:pPr lvl="1">
              <a:buClr>
                <a:srgbClr val="FF0000"/>
              </a:buClr>
            </a:pPr>
            <a:endParaRPr lang="es-ES" sz="1600" b="1" dirty="0" smtClean="0">
              <a:solidFill>
                <a:schemeClr val="bg1"/>
              </a:solidFill>
            </a:endParaRPr>
          </a:p>
          <a:p>
            <a:pPr lvl="1">
              <a:buClr>
                <a:srgbClr val="FF0000"/>
              </a:buClr>
            </a:pPr>
            <a:endParaRPr lang="es-ES" sz="1600" b="1" dirty="0" smtClean="0">
              <a:solidFill>
                <a:schemeClr val="bg1"/>
              </a:solidFill>
            </a:endParaRPr>
          </a:p>
          <a:p>
            <a:pPr lvl="1">
              <a:buClr>
                <a:srgbClr val="FF0000"/>
              </a:buClr>
            </a:pPr>
            <a:endParaRPr lang="es-ES" sz="1600" b="1" dirty="0" smtClean="0">
              <a:solidFill>
                <a:schemeClr val="bg1"/>
              </a:solidFill>
            </a:endParaRPr>
          </a:p>
          <a:p>
            <a:pPr lvl="1">
              <a:buClr>
                <a:srgbClr val="FF0000"/>
              </a:buClr>
            </a:pPr>
            <a:endParaRPr lang="es-ES" sz="1600" b="1" dirty="0" smtClean="0">
              <a:solidFill>
                <a:schemeClr val="bg1"/>
              </a:solidFill>
            </a:endParaRPr>
          </a:p>
          <a:p>
            <a:pPr lvl="1">
              <a:buClr>
                <a:srgbClr val="FF0000"/>
              </a:buClr>
            </a:pPr>
            <a:endParaRPr lang="es-ES" sz="1600" b="1" dirty="0" smtClean="0">
              <a:solidFill>
                <a:schemeClr val="bg1"/>
              </a:solidFill>
            </a:endParaRPr>
          </a:p>
          <a:p>
            <a:pPr lvl="1">
              <a:buClr>
                <a:srgbClr val="FF0000"/>
              </a:buClr>
            </a:pPr>
            <a:endParaRPr lang="es-ES" sz="1600" b="1" dirty="0" smtClean="0">
              <a:solidFill>
                <a:schemeClr val="bg1"/>
              </a:solidFill>
            </a:endParaRPr>
          </a:p>
          <a:p>
            <a:pPr lvl="1">
              <a:buClr>
                <a:srgbClr val="FF0000"/>
              </a:buClr>
            </a:pPr>
            <a:endParaRPr lang="es-ES" sz="1600" b="1" dirty="0" smtClean="0">
              <a:solidFill>
                <a:schemeClr val="bg1"/>
              </a:solidFill>
            </a:endParaRPr>
          </a:p>
          <a:p>
            <a:pPr lvl="1">
              <a:buClr>
                <a:srgbClr val="FF0000"/>
              </a:buClr>
            </a:pPr>
            <a:endParaRPr lang="es-ES" sz="1600" b="1" dirty="0" smtClean="0">
              <a:solidFill>
                <a:schemeClr val="bg1"/>
              </a:solidFill>
            </a:endParaRPr>
          </a:p>
          <a:p>
            <a:pPr lvl="1">
              <a:buClr>
                <a:srgbClr val="FF0000"/>
              </a:buClr>
            </a:pPr>
            <a:endParaRPr lang="es-ES" sz="1600" b="1" dirty="0" smtClean="0">
              <a:solidFill>
                <a:schemeClr val="bg1"/>
              </a:solidFill>
            </a:endParaRPr>
          </a:p>
          <a:p>
            <a:pPr lvl="1">
              <a:buClr>
                <a:srgbClr val="FF0000"/>
              </a:buClr>
            </a:pPr>
            <a:endParaRPr lang="es-ES" sz="1600" b="1" dirty="0" smtClean="0">
              <a:solidFill>
                <a:schemeClr val="bg1"/>
              </a:solidFill>
            </a:endParaRPr>
          </a:p>
          <a:p>
            <a:pPr lvl="1">
              <a:buClr>
                <a:srgbClr val="FF0000"/>
              </a:buClr>
            </a:pPr>
            <a:endParaRPr lang="es-ES" sz="1600" b="1" dirty="0" smtClean="0">
              <a:solidFill>
                <a:schemeClr val="bg1"/>
              </a:solidFill>
            </a:endParaRPr>
          </a:p>
          <a:p>
            <a:pPr lvl="1">
              <a:buClr>
                <a:srgbClr val="FF0000"/>
              </a:buClr>
            </a:pPr>
            <a:endParaRPr lang="es-ES" sz="1600" b="1" dirty="0" smtClean="0">
              <a:solidFill>
                <a:schemeClr val="bg1"/>
              </a:solidFill>
            </a:endParaRPr>
          </a:p>
          <a:p>
            <a:pPr lvl="1">
              <a:buClr>
                <a:srgbClr val="FF0000"/>
              </a:buClr>
            </a:pPr>
            <a:endParaRPr lang="es-ES" sz="1600" b="1" dirty="0" smtClean="0">
              <a:solidFill>
                <a:schemeClr val="bg1"/>
              </a:solidFill>
            </a:endParaRPr>
          </a:p>
          <a:p>
            <a:pPr lvl="1">
              <a:buClr>
                <a:srgbClr val="FF0000"/>
              </a:buClr>
            </a:pPr>
            <a:endParaRPr lang="es-ES" sz="1600" b="1" dirty="0" smtClean="0">
              <a:solidFill>
                <a:schemeClr val="bg1"/>
              </a:solidFill>
            </a:endParaRPr>
          </a:p>
          <a:p>
            <a:pPr lvl="1">
              <a:buClr>
                <a:srgbClr val="FF0000"/>
              </a:buClr>
            </a:pPr>
            <a:endParaRPr lang="es-ES" sz="1600" b="1" dirty="0" smtClean="0">
              <a:solidFill>
                <a:schemeClr val="bg1"/>
              </a:solidFill>
            </a:endParaRPr>
          </a:p>
          <a:p>
            <a:pPr lvl="1">
              <a:buClr>
                <a:srgbClr val="FF0000"/>
              </a:buClr>
            </a:pPr>
            <a:endParaRPr lang="es-ES" sz="1600" b="1" dirty="0" smtClean="0">
              <a:solidFill>
                <a:schemeClr val="bg1"/>
              </a:solidFill>
            </a:endParaRPr>
          </a:p>
          <a:p>
            <a:pPr lvl="1">
              <a:buClr>
                <a:srgbClr val="FF0000"/>
              </a:buClr>
            </a:pPr>
            <a:endParaRPr lang="es-ES" sz="1600" b="1" dirty="0" smtClean="0">
              <a:solidFill>
                <a:schemeClr val="bg1"/>
              </a:solidFill>
            </a:endParaRPr>
          </a:p>
          <a:p>
            <a:pPr lvl="1">
              <a:buClr>
                <a:srgbClr val="FF0000"/>
              </a:buClr>
            </a:pPr>
            <a:endParaRPr lang="es-ES" sz="1600" b="1" dirty="0" smtClean="0">
              <a:solidFill>
                <a:schemeClr val="bg1"/>
              </a:solidFill>
            </a:endParaRPr>
          </a:p>
          <a:p>
            <a:pPr lvl="1">
              <a:buClr>
                <a:srgbClr val="FF0000"/>
              </a:buClr>
            </a:pPr>
            <a:endParaRPr lang="es-ES" sz="1600" b="1" dirty="0" smtClean="0">
              <a:solidFill>
                <a:schemeClr val="bg1"/>
              </a:solidFill>
            </a:endParaRPr>
          </a:p>
        </p:txBody>
      </p:sp>
      <p:sp>
        <p:nvSpPr>
          <p:cNvPr id="4" name="2 Título"/>
          <p:cNvSpPr>
            <a:spLocks noGrp="1"/>
          </p:cNvSpPr>
          <p:nvPr>
            <p:ph type="title"/>
          </p:nvPr>
        </p:nvSpPr>
        <p:spPr>
          <a:xfrm>
            <a:off x="0" y="0"/>
            <a:ext cx="9144000" cy="476672"/>
          </a:xfrm>
          <a:solidFill>
            <a:srgbClr val="0070C0"/>
          </a:solidFill>
        </p:spPr>
        <p:txBody>
          <a:bodyPr>
            <a:normAutofit fontScale="90000"/>
          </a:bodyPr>
          <a:lstStyle/>
          <a:p>
            <a:r>
              <a:rPr lang="es-ES_tradnl" b="1" dirty="0" smtClean="0">
                <a:solidFill>
                  <a:schemeClr val="bg1"/>
                </a:solidFill>
              </a:rPr>
              <a:t>           LA PINTURA NEOCLASICA</a:t>
            </a:r>
            <a:endParaRPr lang="es-ES_tradnl" b="1" dirty="0">
              <a:solidFill>
                <a:schemeClr val="bg1"/>
              </a:solidFill>
            </a:endParaRPr>
          </a:p>
        </p:txBody>
      </p:sp>
      <p:sp>
        <p:nvSpPr>
          <p:cNvPr id="11" name="10 CuadroTexto"/>
          <p:cNvSpPr txBox="1"/>
          <p:nvPr/>
        </p:nvSpPr>
        <p:spPr>
          <a:xfrm>
            <a:off x="0" y="498158"/>
            <a:ext cx="9144000" cy="338554"/>
          </a:xfrm>
          <a:prstGeom prst="rect">
            <a:avLst/>
          </a:prstGeom>
          <a:solidFill>
            <a:srgbClr val="C00000"/>
          </a:solidFill>
        </p:spPr>
        <p:txBody>
          <a:bodyPr wrap="square" rtlCol="0">
            <a:spAutoFit/>
          </a:bodyPr>
          <a:lstStyle/>
          <a:p>
            <a:pPr lvl="1">
              <a:buClr>
                <a:srgbClr val="FF0000"/>
              </a:buClr>
            </a:pPr>
            <a:r>
              <a:rPr lang="es-ES" sz="1600" b="1" dirty="0" smtClean="0">
                <a:solidFill>
                  <a:schemeClr val="bg1"/>
                </a:solidFill>
              </a:rPr>
              <a:t> Jacques Louis David(1748-1825)     EL JURAMENTO DE LOS HORACIOS</a:t>
            </a:r>
          </a:p>
        </p:txBody>
      </p:sp>
      <p:pic>
        <p:nvPicPr>
          <p:cNvPr id="12" name="11 Imagen" descr="externo-29d717433fdc0a04ecf5e6dda4aa12f3.jpg"/>
          <p:cNvPicPr>
            <a:picLocks noChangeAspect="1"/>
          </p:cNvPicPr>
          <p:nvPr/>
        </p:nvPicPr>
        <p:blipFill>
          <a:blip r:embed="rId2" cstate="print"/>
          <a:stretch>
            <a:fillRect/>
          </a:stretch>
        </p:blipFill>
        <p:spPr>
          <a:xfrm>
            <a:off x="1619672" y="2550577"/>
            <a:ext cx="5740358" cy="4478823"/>
          </a:xfrm>
          <a:prstGeom prst="rect">
            <a:avLst/>
          </a:prstGeom>
        </p:spPr>
      </p:pic>
      <p:sp>
        <p:nvSpPr>
          <p:cNvPr id="6" name="5 CuadroTexto"/>
          <p:cNvSpPr txBox="1"/>
          <p:nvPr/>
        </p:nvSpPr>
        <p:spPr>
          <a:xfrm>
            <a:off x="0" y="836712"/>
            <a:ext cx="9324528" cy="2031325"/>
          </a:xfrm>
          <a:prstGeom prst="rect">
            <a:avLst/>
          </a:prstGeom>
          <a:noFill/>
        </p:spPr>
        <p:txBody>
          <a:bodyPr wrap="square" rtlCol="0">
            <a:spAutoFit/>
          </a:bodyPr>
          <a:lstStyle/>
          <a:p>
            <a:r>
              <a:rPr lang="es-ES" dirty="0" smtClean="0">
                <a:solidFill>
                  <a:schemeClr val="tx1">
                    <a:lumMod val="95000"/>
                  </a:schemeClr>
                </a:solidFill>
              </a:rPr>
              <a:t> </a:t>
            </a:r>
            <a:r>
              <a:rPr lang="es-ES" b="1" dirty="0" smtClean="0">
                <a:solidFill>
                  <a:schemeClr val="tx1">
                    <a:lumMod val="95000"/>
                  </a:schemeClr>
                </a:solidFill>
              </a:rPr>
              <a:t>La perspectiva</a:t>
            </a:r>
            <a:r>
              <a:rPr lang="es-ES" dirty="0" smtClean="0">
                <a:solidFill>
                  <a:schemeClr val="tx1">
                    <a:lumMod val="95000"/>
                  </a:schemeClr>
                </a:solidFill>
              </a:rPr>
              <a:t> es </a:t>
            </a:r>
            <a:r>
              <a:rPr lang="es-ES" u="sng" dirty="0" smtClean="0">
                <a:solidFill>
                  <a:schemeClr val="tx1">
                    <a:lumMod val="95000"/>
                  </a:schemeClr>
                </a:solidFill>
              </a:rPr>
              <a:t>lineal y remarcada por las líneas de fuga de los baldosines</a:t>
            </a:r>
            <a:r>
              <a:rPr lang="es-ES" dirty="0" smtClean="0">
                <a:solidFill>
                  <a:schemeClr val="tx1">
                    <a:lumMod val="95000"/>
                  </a:schemeClr>
                </a:solidFill>
              </a:rPr>
              <a:t>. </a:t>
            </a:r>
          </a:p>
          <a:p>
            <a:r>
              <a:rPr lang="es-ES" dirty="0" smtClean="0">
                <a:solidFill>
                  <a:schemeClr val="tx1">
                    <a:lumMod val="95000"/>
                  </a:schemeClr>
                </a:solidFill>
              </a:rPr>
              <a:t>Las arquitecturas del fondo, unidas a las sombras bien remarcadas, crean </a:t>
            </a:r>
            <a:r>
              <a:rPr lang="es-ES" u="sng" dirty="0" smtClean="0">
                <a:solidFill>
                  <a:schemeClr val="tx1">
                    <a:lumMod val="95000"/>
                  </a:schemeClr>
                </a:solidFill>
              </a:rPr>
              <a:t>un espacio casi teatral en donde </a:t>
            </a:r>
            <a:r>
              <a:rPr lang="es-ES" i="1" u="sng" dirty="0" smtClean="0">
                <a:solidFill>
                  <a:schemeClr val="tx1">
                    <a:lumMod val="95000"/>
                  </a:schemeClr>
                </a:solidFill>
              </a:rPr>
              <a:t>actúan </a:t>
            </a:r>
            <a:r>
              <a:rPr lang="es-ES" u="sng" dirty="0" smtClean="0">
                <a:solidFill>
                  <a:schemeClr val="tx1">
                    <a:lumMod val="95000"/>
                  </a:schemeClr>
                </a:solidFill>
              </a:rPr>
              <a:t>los personajes,</a:t>
            </a:r>
            <a:r>
              <a:rPr lang="es-ES" dirty="0" smtClean="0">
                <a:solidFill>
                  <a:schemeClr val="tx1">
                    <a:lumMod val="95000"/>
                  </a:schemeClr>
                </a:solidFill>
              </a:rPr>
              <a:t> sin que existan detalles o decoraciones que nos puedan distraer. (El espacio es un puro escenario neutro, vacío, ya muy lejano de los ambientes dinámicos y emocionales del Barroco).Unida a la composición, la perspectiva crea un eje de fuga en la zona central, lo cual contribuye al equilibrio antes citado</a:t>
            </a:r>
          </a:p>
          <a:p>
            <a:endParaRPr lang="es-ES" dirty="0">
              <a:solidFill>
                <a:schemeClr val="bg1"/>
              </a:solidFill>
            </a:endParaRP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p:txBody>
          <a:bodyPr/>
          <a:lstStyle/>
          <a:p>
            <a:endParaRPr lang="es-ES_tradnl" dirty="0"/>
          </a:p>
        </p:txBody>
      </p:sp>
      <p:pic>
        <p:nvPicPr>
          <p:cNvPr id="4" name="3 Marcador de contenido" descr="pintura-neoclsica-francia-y-espaa-2-728.jpg"/>
          <p:cNvPicPr>
            <a:picLocks noGrp="1" noChangeAspect="1"/>
          </p:cNvPicPr>
          <p:nvPr>
            <p:ph idx="1"/>
          </p:nvPr>
        </p:nvPicPr>
        <p:blipFill>
          <a:blip r:embed="rId2" cstate="print"/>
          <a:stretch>
            <a:fillRect/>
          </a:stretch>
        </p:blipFill>
        <p:spPr>
          <a:xfrm>
            <a:off x="0" y="0"/>
            <a:ext cx="9144000" cy="6858000"/>
          </a:xfrm>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p:txBody>
          <a:bodyPr/>
          <a:lstStyle/>
          <a:p>
            <a:endParaRPr lang="es-ES_tradnl" dirty="0"/>
          </a:p>
        </p:txBody>
      </p:sp>
      <p:pic>
        <p:nvPicPr>
          <p:cNvPr id="6" name="5 Marcador de contenido" descr="pintura-neoclsica-francia-y-espaa-3-1024.jpg"/>
          <p:cNvPicPr>
            <a:picLocks noGrp="1" noChangeAspect="1"/>
          </p:cNvPicPr>
          <p:nvPr>
            <p:ph idx="1"/>
          </p:nvPr>
        </p:nvPicPr>
        <p:blipFill>
          <a:blip r:embed="rId2" cstate="print"/>
          <a:stretch>
            <a:fillRect/>
          </a:stretch>
        </p:blipFill>
        <p:spPr>
          <a:xfrm>
            <a:off x="0" y="0"/>
            <a:ext cx="9144000" cy="6858000"/>
          </a:xfrm>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Marcador de contenido"/>
          <p:cNvSpPr>
            <a:spLocks noGrp="1"/>
          </p:cNvSpPr>
          <p:nvPr>
            <p:ph idx="1"/>
          </p:nvPr>
        </p:nvSpPr>
        <p:spPr>
          <a:xfrm>
            <a:off x="0" y="476672"/>
            <a:ext cx="9144000" cy="6381328"/>
          </a:xfrm>
          <a:noFill/>
        </p:spPr>
        <p:txBody>
          <a:bodyPr>
            <a:normAutofit lnSpcReduction="10000"/>
          </a:bodyPr>
          <a:lstStyle/>
          <a:p>
            <a:pPr>
              <a:buClr>
                <a:srgbClr val="FFFF00"/>
              </a:buClr>
              <a:buFont typeface="Wingdings 2" pitchFamily="18" charset="2"/>
              <a:buChar char="¤"/>
            </a:pPr>
            <a:r>
              <a:rPr lang="es-ES_tradnl" dirty="0" smtClean="0">
                <a:solidFill>
                  <a:schemeClr val="bg1"/>
                </a:solidFill>
              </a:rPr>
              <a:t> </a:t>
            </a:r>
            <a:r>
              <a:rPr lang="es-ES_tradnl" dirty="0" smtClean="0">
                <a:solidFill>
                  <a:schemeClr val="tx1">
                    <a:lumMod val="95000"/>
                  </a:schemeClr>
                </a:solidFill>
              </a:rPr>
              <a:t>	</a:t>
            </a:r>
            <a:r>
              <a:rPr lang="es-ES" b="1" dirty="0" smtClean="0">
                <a:solidFill>
                  <a:schemeClr val="tx1">
                    <a:lumMod val="95000"/>
                  </a:schemeClr>
                </a:solidFill>
              </a:rPr>
              <a:t>Giovanni Paolo </a:t>
            </a:r>
            <a:r>
              <a:rPr lang="es-ES" b="1" dirty="0" err="1" smtClean="0">
                <a:solidFill>
                  <a:schemeClr val="tx1">
                    <a:lumMod val="95000"/>
                  </a:schemeClr>
                </a:solidFill>
              </a:rPr>
              <a:t>Pannini</a:t>
            </a:r>
            <a:r>
              <a:rPr lang="es-ES" dirty="0" smtClean="0">
                <a:solidFill>
                  <a:schemeClr val="tx1">
                    <a:lumMod val="95000"/>
                  </a:schemeClr>
                </a:solidFill>
              </a:rPr>
              <a:t> </a:t>
            </a:r>
          </a:p>
          <a:p>
            <a:pPr marL="0" indent="0">
              <a:spcBef>
                <a:spcPts val="0"/>
              </a:spcBef>
              <a:buClr>
                <a:srgbClr val="FFFF00"/>
              </a:buClr>
              <a:buFont typeface="Wingdings 2" pitchFamily="18" charset="2"/>
              <a:buChar char="¤"/>
            </a:pPr>
            <a:r>
              <a:rPr lang="es-ES" dirty="0" smtClean="0">
                <a:solidFill>
                  <a:schemeClr val="tx1">
                    <a:lumMod val="95000"/>
                  </a:schemeClr>
                </a:solidFill>
              </a:rPr>
              <a:t>	(</a:t>
            </a:r>
            <a:r>
              <a:rPr lang="es-ES" u="sng" dirty="0" smtClean="0">
                <a:solidFill>
                  <a:schemeClr val="tx1">
                    <a:lumMod val="95000"/>
                  </a:schemeClr>
                </a:solidFill>
              </a:rPr>
              <a:t>1691</a:t>
            </a:r>
            <a:r>
              <a:rPr lang="es-ES" dirty="0" smtClean="0">
                <a:solidFill>
                  <a:schemeClr val="tx1">
                    <a:lumMod val="95000"/>
                  </a:schemeClr>
                </a:solidFill>
              </a:rPr>
              <a:t> - </a:t>
            </a:r>
            <a:r>
              <a:rPr lang="es-ES" u="sng" dirty="0" smtClean="0">
                <a:solidFill>
                  <a:schemeClr val="tx1">
                    <a:lumMod val="95000"/>
                  </a:schemeClr>
                </a:solidFill>
              </a:rPr>
              <a:t>1765</a:t>
            </a:r>
            <a:r>
              <a:rPr lang="es-ES" dirty="0" smtClean="0">
                <a:solidFill>
                  <a:schemeClr val="tx1">
                    <a:lumMod val="95000"/>
                  </a:schemeClr>
                </a:solidFill>
              </a:rPr>
              <a:t>) fue pintor, arquitecto y paisajista 	de la escuela romana, </a:t>
            </a:r>
          </a:p>
          <a:p>
            <a:pPr marL="0" indent="0">
              <a:spcBef>
                <a:spcPts val="0"/>
              </a:spcBef>
              <a:buClr>
                <a:srgbClr val="FFFF00"/>
              </a:buClr>
              <a:buFont typeface="Wingdings 2" pitchFamily="18" charset="2"/>
              <a:buChar char="¤"/>
            </a:pPr>
            <a:r>
              <a:rPr lang="es-ES" dirty="0" smtClean="0">
                <a:solidFill>
                  <a:schemeClr val="tx1">
                    <a:lumMod val="95000"/>
                  </a:schemeClr>
                </a:solidFill>
              </a:rPr>
              <a:t>	En Piacenza estudió como escenógrafo teatral Se 	desplazó a Roma, donde comenzó a estudiar 	dibujo con Benedicto </a:t>
            </a:r>
            <a:r>
              <a:rPr lang="es-ES" dirty="0" err="1" smtClean="0">
                <a:solidFill>
                  <a:schemeClr val="tx1">
                    <a:lumMod val="95000"/>
                  </a:schemeClr>
                </a:solidFill>
              </a:rPr>
              <a:t>Lutti</a:t>
            </a:r>
            <a:r>
              <a:rPr lang="es-ES" dirty="0" smtClean="0">
                <a:solidFill>
                  <a:schemeClr val="tx1">
                    <a:lumMod val="95000"/>
                  </a:schemeClr>
                </a:solidFill>
              </a:rPr>
              <a:t>. </a:t>
            </a:r>
          </a:p>
          <a:p>
            <a:pPr marL="0" indent="0">
              <a:spcBef>
                <a:spcPts val="0"/>
              </a:spcBef>
              <a:buClr>
                <a:srgbClr val="FFFF00"/>
              </a:buClr>
              <a:buFont typeface="Wingdings 2" pitchFamily="18" charset="2"/>
              <a:buChar char="¤"/>
            </a:pPr>
            <a:r>
              <a:rPr lang="es-ES" dirty="0" smtClean="0">
                <a:solidFill>
                  <a:schemeClr val="tx1">
                    <a:lumMod val="95000"/>
                  </a:schemeClr>
                </a:solidFill>
              </a:rPr>
              <a:t>	Alcanzó la fama como decorador de palacios.</a:t>
            </a:r>
          </a:p>
          <a:p>
            <a:pPr marL="0" indent="0">
              <a:spcBef>
                <a:spcPts val="0"/>
              </a:spcBef>
              <a:buClr>
                <a:srgbClr val="FFFF00"/>
              </a:buClr>
              <a:buFont typeface="Wingdings 2" pitchFamily="18" charset="2"/>
              <a:buChar char="¤"/>
            </a:pPr>
            <a:r>
              <a:rPr lang="es-ES" dirty="0" smtClean="0">
                <a:solidFill>
                  <a:schemeClr val="tx1">
                    <a:lumMod val="95000"/>
                  </a:schemeClr>
                </a:solidFill>
              </a:rPr>
              <a:t>	Como pintor, es muy conocido por sus vistas de 	la ciudad de Roma.</a:t>
            </a:r>
          </a:p>
          <a:p>
            <a:pPr marL="0" indent="0">
              <a:spcBef>
                <a:spcPts val="0"/>
              </a:spcBef>
              <a:buClr>
                <a:srgbClr val="FFFF00"/>
              </a:buClr>
              <a:buFont typeface="Wingdings 2" pitchFamily="18" charset="2"/>
              <a:buChar char="¤"/>
            </a:pPr>
            <a:r>
              <a:rPr lang="es-ES" dirty="0" smtClean="0">
                <a:solidFill>
                  <a:schemeClr val="tx1">
                    <a:lumMod val="95000"/>
                  </a:schemeClr>
                </a:solidFill>
              </a:rPr>
              <a:t>	Su trabajo más conocido es el interior del 	Panteón de Roma y sus "vistas", pinturas que 	representan una galería de cuadros que a su vez 	cada uno es una vista de la ciudad de Roma.</a:t>
            </a:r>
            <a:endParaRPr lang="es-ES_tradnl" dirty="0">
              <a:solidFill>
                <a:schemeClr val="tx1">
                  <a:lumMod val="95000"/>
                </a:schemeClr>
              </a:solidFill>
            </a:endParaRPr>
          </a:p>
        </p:txBody>
      </p:sp>
      <p:sp>
        <p:nvSpPr>
          <p:cNvPr id="7" name="2 Título"/>
          <p:cNvSpPr txBox="1">
            <a:spLocks/>
          </p:cNvSpPr>
          <p:nvPr/>
        </p:nvSpPr>
        <p:spPr>
          <a:xfrm>
            <a:off x="0" y="0"/>
            <a:ext cx="9144000" cy="476672"/>
          </a:xfrm>
          <a:prstGeom prst="rect">
            <a:avLst/>
          </a:prstGeom>
          <a:solidFill>
            <a:srgbClr val="0070C0"/>
          </a:solidFill>
        </p:spPr>
        <p:txBody>
          <a:bodyPr vert="horz" lIns="91440" tIns="45720" rIns="91440" bIns="45720" rtlCol="0" anchor="ctr">
            <a:normAutofit fontScale="67500" lnSpcReduction="2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s-ES_tradnl" sz="4400" b="1" i="0" u="none" strike="noStrike" kern="1200" cap="none" spc="0" normalizeH="0" baseline="0" noProof="0" smtClean="0">
                <a:ln>
                  <a:noFill/>
                </a:ln>
                <a:solidFill>
                  <a:schemeClr val="bg1"/>
                </a:solidFill>
                <a:effectLst/>
                <a:uLnTx/>
                <a:uFillTx/>
                <a:latin typeface="+mj-lt"/>
                <a:ea typeface="+mj-ea"/>
                <a:cs typeface="+mj-cs"/>
              </a:rPr>
              <a:t>           LA PINTURA NEOCLASICA</a:t>
            </a:r>
            <a:endParaRPr kumimoji="0" lang="es-ES_tradnl" sz="4400" b="1" i="0" u="none" strike="noStrike" kern="1200" cap="none" spc="0" normalizeH="0" baseline="0" noProof="0" dirty="0">
              <a:ln>
                <a:noFill/>
              </a:ln>
              <a:solidFill>
                <a:schemeClr val="bg1"/>
              </a:solidFill>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2 Título"/>
          <p:cNvSpPr>
            <a:spLocks noGrp="1"/>
          </p:cNvSpPr>
          <p:nvPr>
            <p:ph type="title"/>
          </p:nvPr>
        </p:nvSpPr>
        <p:spPr>
          <a:xfrm>
            <a:off x="0" y="0"/>
            <a:ext cx="9144000" cy="908720"/>
          </a:xfrm>
          <a:solidFill>
            <a:srgbClr val="0070C0"/>
          </a:solidFill>
        </p:spPr>
        <p:txBody>
          <a:bodyPr>
            <a:normAutofit/>
          </a:bodyPr>
          <a:lstStyle/>
          <a:p>
            <a:r>
              <a:rPr lang="es-ES_tradnl" b="1" dirty="0" smtClean="0">
                <a:solidFill>
                  <a:schemeClr val="bg1"/>
                </a:solidFill>
              </a:rPr>
              <a:t>        LA PINTURA NEOCLASICA</a:t>
            </a:r>
            <a:endParaRPr lang="es-ES_tradnl" b="1" dirty="0">
              <a:solidFill>
                <a:schemeClr val="bg1"/>
              </a:solidFill>
            </a:endParaRPr>
          </a:p>
        </p:txBody>
      </p:sp>
      <p:sp>
        <p:nvSpPr>
          <p:cNvPr id="2" name="1 Marcador de contenido"/>
          <p:cNvSpPr>
            <a:spLocks noGrp="1"/>
          </p:cNvSpPr>
          <p:nvPr>
            <p:ph idx="1"/>
          </p:nvPr>
        </p:nvSpPr>
        <p:spPr>
          <a:xfrm>
            <a:off x="0" y="864096"/>
            <a:ext cx="9144000" cy="5949280"/>
          </a:xfrm>
          <a:noFill/>
        </p:spPr>
        <p:style>
          <a:lnRef idx="1">
            <a:schemeClr val="accent6"/>
          </a:lnRef>
          <a:fillRef idx="2">
            <a:schemeClr val="accent6"/>
          </a:fillRef>
          <a:effectRef idx="1">
            <a:schemeClr val="accent6"/>
          </a:effectRef>
          <a:fontRef idx="minor">
            <a:schemeClr val="dk1"/>
          </a:fontRef>
        </p:style>
        <p:txBody>
          <a:bodyPr>
            <a:noAutofit/>
          </a:bodyPr>
          <a:lstStyle/>
          <a:p>
            <a:pPr>
              <a:buClr>
                <a:srgbClr val="FF0000"/>
              </a:buClr>
              <a:buFont typeface="Wingdings" pitchFamily="2" charset="2"/>
              <a:buChar char="q"/>
            </a:pPr>
            <a:r>
              <a:rPr lang="es-ES" b="1" dirty="0" err="1">
                <a:solidFill>
                  <a:schemeClr val="tx1">
                    <a:lumMod val="95000"/>
                  </a:schemeClr>
                </a:solidFill>
              </a:rPr>
              <a:t>Wincklemann</a:t>
            </a:r>
            <a:r>
              <a:rPr lang="es-ES" b="1" dirty="0">
                <a:solidFill>
                  <a:schemeClr val="tx1">
                    <a:lumMod val="95000"/>
                  </a:schemeClr>
                </a:solidFill>
              </a:rPr>
              <a:t> y </a:t>
            </a:r>
            <a:r>
              <a:rPr lang="es-ES" b="1" dirty="0" err="1">
                <a:solidFill>
                  <a:schemeClr val="tx1">
                    <a:lumMod val="95000"/>
                  </a:schemeClr>
                </a:solidFill>
              </a:rPr>
              <a:t>Mengs</a:t>
            </a:r>
            <a:r>
              <a:rPr lang="es-ES" b="1" dirty="0">
                <a:solidFill>
                  <a:schemeClr val="tx1">
                    <a:lumMod val="95000"/>
                  </a:schemeClr>
                </a:solidFill>
              </a:rPr>
              <a:t>, teóricos y precursores</a:t>
            </a:r>
            <a:r>
              <a:rPr lang="es-ES" b="1" dirty="0" smtClean="0">
                <a:solidFill>
                  <a:schemeClr val="tx1">
                    <a:lumMod val="95000"/>
                  </a:schemeClr>
                </a:solidFill>
              </a:rPr>
              <a:t>.</a:t>
            </a:r>
            <a:endParaRPr lang="es-ES" dirty="0">
              <a:solidFill>
                <a:schemeClr val="tx1">
                  <a:lumMod val="95000"/>
                </a:schemeClr>
              </a:solidFill>
            </a:endParaRPr>
          </a:p>
          <a:p>
            <a:pPr lvl="1" algn="just">
              <a:buClr>
                <a:srgbClr val="FF0000"/>
              </a:buClr>
              <a:buFont typeface="Wingdings" pitchFamily="2" charset="2"/>
              <a:buChar char="q"/>
            </a:pPr>
            <a:r>
              <a:rPr lang="es-ES" dirty="0">
                <a:solidFill>
                  <a:schemeClr val="tx1">
                    <a:lumMod val="95000"/>
                  </a:schemeClr>
                </a:solidFill>
              </a:rPr>
              <a:t>La semilla de este resurgimiento se plantó en Roma. </a:t>
            </a:r>
            <a:r>
              <a:rPr lang="es-ES" b="1" dirty="0">
                <a:solidFill>
                  <a:schemeClr val="tx1">
                    <a:lumMod val="95000"/>
                  </a:schemeClr>
                </a:solidFill>
              </a:rPr>
              <a:t>Johann </a:t>
            </a:r>
            <a:r>
              <a:rPr lang="es-ES" b="1" dirty="0" err="1">
                <a:solidFill>
                  <a:schemeClr val="tx1">
                    <a:lumMod val="95000"/>
                  </a:schemeClr>
                </a:solidFill>
              </a:rPr>
              <a:t>Wincklemann</a:t>
            </a:r>
            <a:r>
              <a:rPr lang="es-ES" dirty="0">
                <a:solidFill>
                  <a:schemeClr val="tx1">
                    <a:lumMod val="95000"/>
                  </a:schemeClr>
                </a:solidFill>
              </a:rPr>
              <a:t> (</a:t>
            </a:r>
            <a:r>
              <a:rPr lang="es-ES" dirty="0" smtClean="0">
                <a:solidFill>
                  <a:schemeClr val="tx1">
                    <a:lumMod val="95000"/>
                  </a:schemeClr>
                </a:solidFill>
              </a:rPr>
              <a:t>1717-1768) sentó </a:t>
            </a:r>
            <a:r>
              <a:rPr lang="es-ES" dirty="0">
                <a:solidFill>
                  <a:schemeClr val="tx1">
                    <a:lumMod val="95000"/>
                  </a:schemeClr>
                </a:solidFill>
              </a:rPr>
              <a:t>las bases teóricas en sus libros. </a:t>
            </a:r>
            <a:endParaRPr lang="es-ES" dirty="0" smtClean="0">
              <a:solidFill>
                <a:schemeClr val="tx1">
                  <a:lumMod val="95000"/>
                </a:schemeClr>
              </a:solidFill>
            </a:endParaRPr>
          </a:p>
          <a:p>
            <a:pPr lvl="1" algn="just">
              <a:buClr>
                <a:srgbClr val="FF0000"/>
              </a:buClr>
              <a:buFont typeface="Wingdings" pitchFamily="2" charset="2"/>
              <a:buChar char="q"/>
            </a:pPr>
            <a:r>
              <a:rPr lang="es-ES" dirty="0" smtClean="0">
                <a:solidFill>
                  <a:schemeClr val="tx1">
                    <a:lumMod val="95000"/>
                  </a:schemeClr>
                </a:solidFill>
              </a:rPr>
              <a:t>Sus </a:t>
            </a:r>
            <a:r>
              <a:rPr lang="es-ES" dirty="0">
                <a:solidFill>
                  <a:schemeClr val="tx1">
                    <a:lumMod val="95000"/>
                  </a:schemeClr>
                </a:solidFill>
              </a:rPr>
              <a:t>escritos proclamaban la superioridad del arte griego e invitaba a los pintores a "</a:t>
            </a:r>
            <a:r>
              <a:rPr lang="es-ES" i="1" dirty="0">
                <a:solidFill>
                  <a:schemeClr val="tx1">
                    <a:lumMod val="95000"/>
                  </a:schemeClr>
                </a:solidFill>
              </a:rPr>
              <a:t>mojar su pincel en el intelecto</a:t>
            </a:r>
            <a:r>
              <a:rPr lang="es-ES" dirty="0">
                <a:solidFill>
                  <a:schemeClr val="tx1">
                    <a:lumMod val="95000"/>
                  </a:schemeClr>
                </a:solidFill>
              </a:rPr>
              <a:t>". </a:t>
            </a:r>
            <a:endParaRPr lang="es-ES" dirty="0" smtClean="0">
              <a:solidFill>
                <a:schemeClr val="tx1">
                  <a:lumMod val="95000"/>
                </a:schemeClr>
              </a:solidFill>
            </a:endParaRPr>
          </a:p>
          <a:p>
            <a:pPr lvl="1" algn="just">
              <a:buClr>
                <a:srgbClr val="FF0000"/>
              </a:buClr>
              <a:buFont typeface="Wingdings" pitchFamily="2" charset="2"/>
              <a:buChar char="q"/>
            </a:pPr>
            <a:r>
              <a:rPr lang="es-ES" dirty="0" smtClean="0">
                <a:solidFill>
                  <a:schemeClr val="tx1">
                    <a:lumMod val="95000"/>
                  </a:schemeClr>
                </a:solidFill>
              </a:rPr>
              <a:t>Estas </a:t>
            </a:r>
            <a:r>
              <a:rPr lang="es-ES" dirty="0">
                <a:solidFill>
                  <a:schemeClr val="tx1">
                    <a:lumMod val="95000"/>
                  </a:schemeClr>
                </a:solidFill>
              </a:rPr>
              <a:t>ideas fueron secundadas </a:t>
            </a:r>
            <a:r>
              <a:rPr lang="es-ES" dirty="0" smtClean="0">
                <a:solidFill>
                  <a:schemeClr val="tx1">
                    <a:lumMod val="95000"/>
                  </a:schemeClr>
                </a:solidFill>
              </a:rPr>
              <a:t>por:</a:t>
            </a:r>
          </a:p>
          <a:p>
            <a:pPr lvl="1" algn="just">
              <a:buClr>
                <a:srgbClr val="FF0000"/>
              </a:buClr>
              <a:buFont typeface="Wingdings" pitchFamily="2" charset="2"/>
              <a:buChar char="q"/>
            </a:pPr>
            <a:r>
              <a:rPr lang="es-ES" dirty="0">
                <a:solidFill>
                  <a:schemeClr val="tx1">
                    <a:lumMod val="95000"/>
                  </a:schemeClr>
                </a:solidFill>
              </a:rPr>
              <a:t> </a:t>
            </a:r>
            <a:r>
              <a:rPr lang="es-ES" b="1" dirty="0" err="1">
                <a:solidFill>
                  <a:schemeClr val="tx1">
                    <a:lumMod val="95000"/>
                  </a:schemeClr>
                </a:solidFill>
              </a:rPr>
              <a:t>Anton</a:t>
            </a:r>
            <a:r>
              <a:rPr lang="es-ES" b="1" dirty="0">
                <a:solidFill>
                  <a:schemeClr val="tx1">
                    <a:lumMod val="95000"/>
                  </a:schemeClr>
                </a:solidFill>
              </a:rPr>
              <a:t> </a:t>
            </a:r>
            <a:r>
              <a:rPr lang="es-ES" b="1" dirty="0" err="1">
                <a:solidFill>
                  <a:schemeClr val="tx1">
                    <a:lumMod val="95000"/>
                  </a:schemeClr>
                </a:solidFill>
              </a:rPr>
              <a:t>Mengs</a:t>
            </a:r>
            <a:r>
              <a:rPr lang="es-ES" dirty="0">
                <a:solidFill>
                  <a:schemeClr val="tx1">
                    <a:lumMod val="95000"/>
                  </a:schemeClr>
                </a:solidFill>
              </a:rPr>
              <a:t> (1728-1779), </a:t>
            </a:r>
            <a:r>
              <a:rPr lang="es-ES" dirty="0" smtClean="0">
                <a:solidFill>
                  <a:schemeClr val="tx1">
                    <a:lumMod val="95000"/>
                  </a:schemeClr>
                </a:solidFill>
              </a:rPr>
              <a:t>quien</a:t>
            </a:r>
            <a:r>
              <a:rPr lang="es-ES" dirty="0">
                <a:solidFill>
                  <a:schemeClr val="tx1">
                    <a:lumMod val="95000"/>
                  </a:schemeClr>
                </a:solidFill>
              </a:rPr>
              <a:t> pintó un fresco sobre el tema de </a:t>
            </a:r>
            <a:r>
              <a:rPr lang="es-ES" b="1" dirty="0">
                <a:solidFill>
                  <a:schemeClr val="tx1">
                    <a:lumMod val="95000"/>
                  </a:schemeClr>
                </a:solidFill>
              </a:rPr>
              <a:t>Apolo y las Musas en el Parnaso</a:t>
            </a:r>
            <a:r>
              <a:rPr lang="es-ES" dirty="0">
                <a:solidFill>
                  <a:schemeClr val="tx1">
                    <a:lumMod val="95000"/>
                  </a:schemeClr>
                </a:solidFill>
              </a:rPr>
              <a:t> (1760-61) en la bóveda de una sala nueva de la </a:t>
            </a:r>
            <a:r>
              <a:rPr lang="es-ES" dirty="0" err="1" smtClean="0">
                <a:solidFill>
                  <a:schemeClr val="tx1">
                    <a:lumMod val="95000"/>
                  </a:schemeClr>
                </a:solidFill>
              </a:rPr>
              <a:t>recidencia</a:t>
            </a:r>
            <a:r>
              <a:rPr lang="es-ES" dirty="0">
                <a:solidFill>
                  <a:schemeClr val="tx1">
                    <a:lumMod val="95000"/>
                  </a:schemeClr>
                </a:solidFill>
              </a:rPr>
              <a:t> </a:t>
            </a:r>
            <a:r>
              <a:rPr lang="es-ES" b="1" dirty="0" err="1">
                <a:solidFill>
                  <a:schemeClr val="tx1">
                    <a:lumMod val="95000"/>
                  </a:schemeClr>
                </a:solidFill>
              </a:rPr>
              <a:t>Albani</a:t>
            </a:r>
            <a:r>
              <a:rPr lang="es-ES" dirty="0">
                <a:solidFill>
                  <a:schemeClr val="tx1">
                    <a:lumMod val="95000"/>
                  </a:schemeClr>
                </a:solidFill>
              </a:rPr>
              <a:t>. </a:t>
            </a:r>
            <a:endParaRPr lang="es-ES_tradnl" sz="2400" dirty="0">
              <a:solidFill>
                <a:schemeClr val="tx1">
                  <a:lumMod val="95000"/>
                </a:schemeClr>
              </a:solidFill>
            </a:endParaRP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CuadroTexto"/>
          <p:cNvSpPr txBox="1"/>
          <p:nvPr/>
        </p:nvSpPr>
        <p:spPr>
          <a:xfrm>
            <a:off x="0" y="476672"/>
            <a:ext cx="9144000" cy="6740307"/>
          </a:xfrm>
          <a:prstGeom prst="rect">
            <a:avLst/>
          </a:prstGeom>
          <a:noFill/>
        </p:spPr>
        <p:txBody>
          <a:bodyPr wrap="square" rtlCol="0">
            <a:spAutoFit/>
          </a:bodyPr>
          <a:lstStyle/>
          <a:p>
            <a:endParaRPr lang="es-ES_tradnl" dirty="0" smtClean="0"/>
          </a:p>
          <a:p>
            <a:endParaRPr lang="es-ES_tradnl" dirty="0" smtClean="0"/>
          </a:p>
          <a:p>
            <a:endParaRPr lang="es-ES_tradnl" dirty="0" smtClean="0"/>
          </a:p>
          <a:p>
            <a:endParaRPr lang="es-ES_tradnl" dirty="0" smtClean="0"/>
          </a:p>
          <a:p>
            <a:endParaRPr lang="es-ES_tradnl" dirty="0" smtClean="0"/>
          </a:p>
          <a:p>
            <a:endParaRPr lang="es-ES_tradnl" dirty="0" smtClean="0"/>
          </a:p>
          <a:p>
            <a:endParaRPr lang="es-ES_tradnl" dirty="0" smtClean="0"/>
          </a:p>
          <a:p>
            <a:endParaRPr lang="es-ES_tradnl" dirty="0" smtClean="0"/>
          </a:p>
          <a:p>
            <a:endParaRPr lang="es-ES_tradnl" dirty="0" smtClean="0"/>
          </a:p>
          <a:p>
            <a:endParaRPr lang="es-ES_tradnl" dirty="0" smtClean="0"/>
          </a:p>
          <a:p>
            <a:endParaRPr lang="es-ES_tradnl" dirty="0" smtClean="0"/>
          </a:p>
          <a:p>
            <a:endParaRPr lang="es-ES_tradnl" dirty="0" smtClean="0"/>
          </a:p>
          <a:p>
            <a:endParaRPr lang="es-ES_tradnl" dirty="0" smtClean="0"/>
          </a:p>
          <a:p>
            <a:endParaRPr lang="es-ES_tradnl" dirty="0" smtClean="0"/>
          </a:p>
          <a:p>
            <a:endParaRPr lang="es-ES_tradnl" dirty="0" smtClean="0"/>
          </a:p>
          <a:p>
            <a:endParaRPr lang="es-ES_tradnl" dirty="0" smtClean="0"/>
          </a:p>
          <a:p>
            <a:endParaRPr lang="es-ES_tradnl" dirty="0" smtClean="0"/>
          </a:p>
          <a:p>
            <a:endParaRPr lang="es-ES_tradnl" dirty="0" smtClean="0"/>
          </a:p>
          <a:p>
            <a:endParaRPr lang="es-ES_tradnl" dirty="0" smtClean="0"/>
          </a:p>
          <a:p>
            <a:endParaRPr lang="es-ES_tradnl" dirty="0" smtClean="0"/>
          </a:p>
          <a:p>
            <a:endParaRPr lang="es-ES_tradnl" dirty="0" smtClean="0"/>
          </a:p>
          <a:p>
            <a:endParaRPr lang="es-ES_tradnl" dirty="0" smtClean="0"/>
          </a:p>
          <a:p>
            <a:endParaRPr lang="es-ES_tradnl" dirty="0" smtClean="0"/>
          </a:p>
          <a:p>
            <a:endParaRPr lang="es-ES_tradnl" dirty="0"/>
          </a:p>
        </p:txBody>
      </p:sp>
      <p:sp>
        <p:nvSpPr>
          <p:cNvPr id="7" name="2 Título"/>
          <p:cNvSpPr txBox="1">
            <a:spLocks/>
          </p:cNvSpPr>
          <p:nvPr/>
        </p:nvSpPr>
        <p:spPr>
          <a:xfrm>
            <a:off x="0" y="0"/>
            <a:ext cx="9144000" cy="476672"/>
          </a:xfrm>
          <a:prstGeom prst="rect">
            <a:avLst/>
          </a:prstGeom>
          <a:solidFill>
            <a:srgbClr val="0070C0"/>
          </a:solidFill>
        </p:spPr>
        <p:txBody>
          <a:bodyPr vert="horz" lIns="91440" tIns="45720" rIns="91440" bIns="45720" rtlCol="0" anchor="ctr">
            <a:normAutofit fontScale="67500" lnSpcReduction="2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s-ES_tradnl" sz="4400" b="1" i="0" u="none" strike="noStrike" kern="1200" cap="none" spc="0" normalizeH="0" baseline="0" noProof="0" smtClean="0">
                <a:ln>
                  <a:noFill/>
                </a:ln>
                <a:solidFill>
                  <a:schemeClr val="bg1"/>
                </a:solidFill>
                <a:effectLst/>
                <a:uLnTx/>
                <a:uFillTx/>
                <a:latin typeface="+mj-lt"/>
                <a:ea typeface="+mj-ea"/>
                <a:cs typeface="+mj-cs"/>
              </a:rPr>
              <a:t>           LA PINTURA NEOCLASICA</a:t>
            </a:r>
            <a:endParaRPr kumimoji="0" lang="es-ES_tradnl" sz="4400" b="1" i="0" u="none" strike="noStrike" kern="1200" cap="none" spc="0" normalizeH="0" baseline="0" noProof="0" dirty="0">
              <a:ln>
                <a:noFill/>
              </a:ln>
              <a:solidFill>
                <a:schemeClr val="bg1"/>
              </a:solidFill>
              <a:effectLst/>
              <a:uLnTx/>
              <a:uFillTx/>
              <a:latin typeface="+mj-lt"/>
              <a:ea typeface="+mj-ea"/>
              <a:cs typeface="+mj-cs"/>
            </a:endParaRPr>
          </a:p>
        </p:txBody>
      </p:sp>
      <p:pic>
        <p:nvPicPr>
          <p:cNvPr id="8" name="7 Imagen" descr="the-interior-of-the-pantheon-rome.jpg!Large.jpg"/>
          <p:cNvPicPr>
            <a:picLocks noChangeAspect="1"/>
          </p:cNvPicPr>
          <p:nvPr/>
        </p:nvPicPr>
        <p:blipFill>
          <a:blip r:embed="rId2" cstate="print"/>
          <a:stretch>
            <a:fillRect/>
          </a:stretch>
        </p:blipFill>
        <p:spPr>
          <a:xfrm>
            <a:off x="179512" y="1026368"/>
            <a:ext cx="4438650" cy="5715000"/>
          </a:xfrm>
          <a:prstGeom prst="rect">
            <a:avLst/>
          </a:prstGeom>
        </p:spPr>
      </p:pic>
      <p:pic>
        <p:nvPicPr>
          <p:cNvPr id="9" name="8 Imagen" descr="the-adoration-of-the-magi-1757.jpg!PinterestSmall.jpg"/>
          <p:cNvPicPr>
            <a:picLocks noChangeAspect="1"/>
          </p:cNvPicPr>
          <p:nvPr/>
        </p:nvPicPr>
        <p:blipFill>
          <a:blip r:embed="rId3" cstate="print"/>
          <a:stretch>
            <a:fillRect/>
          </a:stretch>
        </p:blipFill>
        <p:spPr>
          <a:xfrm>
            <a:off x="4878995" y="980728"/>
            <a:ext cx="4265005" cy="5706983"/>
          </a:xfrm>
          <a:prstGeom prst="rect">
            <a:avLst/>
          </a:prstGeom>
        </p:spPr>
      </p:pic>
      <p:sp>
        <p:nvSpPr>
          <p:cNvPr id="10" name="9 CuadroTexto"/>
          <p:cNvSpPr txBox="1"/>
          <p:nvPr/>
        </p:nvSpPr>
        <p:spPr>
          <a:xfrm>
            <a:off x="251520" y="6732076"/>
            <a:ext cx="4320480" cy="369332"/>
          </a:xfrm>
          <a:prstGeom prst="rect">
            <a:avLst/>
          </a:prstGeom>
          <a:noFill/>
        </p:spPr>
        <p:txBody>
          <a:bodyPr wrap="square" rtlCol="0">
            <a:spAutoFit/>
          </a:bodyPr>
          <a:lstStyle/>
          <a:p>
            <a:r>
              <a:rPr lang="es-ES_tradnl" b="1" dirty="0" smtClean="0">
                <a:solidFill>
                  <a:srgbClr val="FF0000"/>
                </a:solidFill>
              </a:rPr>
              <a:t>Interior Panteón de Roma</a:t>
            </a:r>
            <a:endParaRPr lang="es-ES_tradnl" b="1" dirty="0">
              <a:solidFill>
                <a:srgbClr val="FF0000"/>
              </a:solidFill>
            </a:endParaRPr>
          </a:p>
        </p:txBody>
      </p:sp>
      <p:sp>
        <p:nvSpPr>
          <p:cNvPr id="11" name="10 CuadroTexto"/>
          <p:cNvSpPr txBox="1"/>
          <p:nvPr/>
        </p:nvSpPr>
        <p:spPr>
          <a:xfrm>
            <a:off x="4932040" y="6741368"/>
            <a:ext cx="4320480" cy="369332"/>
          </a:xfrm>
          <a:prstGeom prst="rect">
            <a:avLst/>
          </a:prstGeom>
          <a:noFill/>
        </p:spPr>
        <p:txBody>
          <a:bodyPr wrap="square" rtlCol="0">
            <a:spAutoFit/>
          </a:bodyPr>
          <a:lstStyle/>
          <a:p>
            <a:r>
              <a:rPr lang="es-ES_tradnl" b="1" dirty="0" smtClean="0">
                <a:solidFill>
                  <a:srgbClr val="FF0000"/>
                </a:solidFill>
              </a:rPr>
              <a:t>La adoración de los  Reyes Magos</a:t>
            </a:r>
            <a:endParaRPr lang="es-ES_tradnl" b="1" dirty="0">
              <a:solidFill>
                <a:srgbClr val="FF0000"/>
              </a:solidFill>
            </a:endParaRPr>
          </a:p>
        </p:txBody>
      </p:sp>
      <p:sp>
        <p:nvSpPr>
          <p:cNvPr id="12" name="11 CuadroTexto"/>
          <p:cNvSpPr txBox="1"/>
          <p:nvPr/>
        </p:nvSpPr>
        <p:spPr>
          <a:xfrm>
            <a:off x="2627784" y="476672"/>
            <a:ext cx="4320480" cy="646331"/>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s-ES_tradnl" sz="3600" b="1" dirty="0" smtClean="0">
                <a:solidFill>
                  <a:srgbClr val="FF0000"/>
                </a:solidFill>
              </a:rPr>
              <a:t>GIOVANNI PANNINI</a:t>
            </a:r>
            <a:endParaRPr lang="es-ES_tradnl" sz="3600" b="1" dirty="0">
              <a:solidFill>
                <a:srgbClr val="FF0000"/>
              </a:solidFill>
            </a:endParaRP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CuadroTexto"/>
          <p:cNvSpPr txBox="1"/>
          <p:nvPr/>
        </p:nvSpPr>
        <p:spPr>
          <a:xfrm>
            <a:off x="0" y="476672"/>
            <a:ext cx="9144000" cy="6740307"/>
          </a:xfrm>
          <a:prstGeom prst="rect">
            <a:avLst/>
          </a:prstGeom>
          <a:solidFill>
            <a:schemeClr val="tx1"/>
          </a:solidFill>
        </p:spPr>
        <p:txBody>
          <a:bodyPr wrap="square" rtlCol="0">
            <a:spAutoFit/>
          </a:bodyPr>
          <a:lstStyle/>
          <a:p>
            <a:endParaRPr lang="es-ES_tradnl" dirty="0" smtClean="0"/>
          </a:p>
          <a:p>
            <a:endParaRPr lang="es-ES_tradnl" dirty="0" smtClean="0"/>
          </a:p>
          <a:p>
            <a:endParaRPr lang="es-ES_tradnl" dirty="0" smtClean="0"/>
          </a:p>
          <a:p>
            <a:endParaRPr lang="es-ES_tradnl" dirty="0" smtClean="0"/>
          </a:p>
          <a:p>
            <a:endParaRPr lang="es-ES_tradnl" dirty="0" smtClean="0"/>
          </a:p>
          <a:p>
            <a:endParaRPr lang="es-ES_tradnl" dirty="0" smtClean="0"/>
          </a:p>
          <a:p>
            <a:endParaRPr lang="es-ES_tradnl" dirty="0" smtClean="0"/>
          </a:p>
          <a:p>
            <a:endParaRPr lang="es-ES_tradnl" dirty="0" smtClean="0"/>
          </a:p>
          <a:p>
            <a:endParaRPr lang="es-ES_tradnl" dirty="0" smtClean="0"/>
          </a:p>
          <a:p>
            <a:endParaRPr lang="es-ES_tradnl" dirty="0" smtClean="0"/>
          </a:p>
          <a:p>
            <a:endParaRPr lang="es-ES_tradnl" dirty="0" smtClean="0"/>
          </a:p>
          <a:p>
            <a:endParaRPr lang="es-ES_tradnl" dirty="0" smtClean="0"/>
          </a:p>
          <a:p>
            <a:endParaRPr lang="es-ES_tradnl" dirty="0" smtClean="0"/>
          </a:p>
          <a:p>
            <a:endParaRPr lang="es-ES_tradnl" dirty="0" smtClean="0"/>
          </a:p>
          <a:p>
            <a:endParaRPr lang="es-ES_tradnl" dirty="0" smtClean="0"/>
          </a:p>
          <a:p>
            <a:endParaRPr lang="es-ES_tradnl" dirty="0" smtClean="0"/>
          </a:p>
          <a:p>
            <a:endParaRPr lang="es-ES_tradnl" dirty="0" smtClean="0"/>
          </a:p>
          <a:p>
            <a:endParaRPr lang="es-ES_tradnl" dirty="0" smtClean="0"/>
          </a:p>
          <a:p>
            <a:endParaRPr lang="es-ES_tradnl" dirty="0" smtClean="0"/>
          </a:p>
          <a:p>
            <a:endParaRPr lang="es-ES_tradnl" dirty="0" smtClean="0"/>
          </a:p>
          <a:p>
            <a:endParaRPr lang="es-ES_tradnl" dirty="0" smtClean="0"/>
          </a:p>
          <a:p>
            <a:endParaRPr lang="es-ES_tradnl" dirty="0" smtClean="0"/>
          </a:p>
          <a:p>
            <a:endParaRPr lang="es-ES_tradnl" dirty="0" smtClean="0"/>
          </a:p>
          <a:p>
            <a:endParaRPr lang="es-ES_tradnl" dirty="0"/>
          </a:p>
        </p:txBody>
      </p:sp>
      <p:sp>
        <p:nvSpPr>
          <p:cNvPr id="7" name="2 Título"/>
          <p:cNvSpPr txBox="1">
            <a:spLocks/>
          </p:cNvSpPr>
          <p:nvPr/>
        </p:nvSpPr>
        <p:spPr>
          <a:xfrm>
            <a:off x="0" y="0"/>
            <a:ext cx="9144000" cy="476672"/>
          </a:xfrm>
          <a:prstGeom prst="rect">
            <a:avLst/>
          </a:prstGeom>
          <a:solidFill>
            <a:srgbClr val="0070C0"/>
          </a:solidFill>
        </p:spPr>
        <p:txBody>
          <a:bodyPr vert="horz" lIns="91440" tIns="45720" rIns="91440" bIns="45720" rtlCol="0" anchor="ctr">
            <a:normAutofit fontScale="67500" lnSpcReduction="2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s-ES_tradnl" sz="4400" b="1" i="0" u="none" strike="noStrike" kern="1200" cap="none" spc="0" normalizeH="0" baseline="0" noProof="0" smtClean="0">
                <a:ln>
                  <a:noFill/>
                </a:ln>
                <a:solidFill>
                  <a:schemeClr val="bg1"/>
                </a:solidFill>
                <a:effectLst/>
                <a:uLnTx/>
                <a:uFillTx/>
                <a:latin typeface="+mj-lt"/>
                <a:ea typeface="+mj-ea"/>
                <a:cs typeface="+mj-cs"/>
              </a:rPr>
              <a:t>           LA PINTURA NEOCLASICA</a:t>
            </a:r>
            <a:endParaRPr kumimoji="0" lang="es-ES_tradnl" sz="4400" b="1" i="0" u="none" strike="noStrike" kern="1200" cap="none" spc="0" normalizeH="0" baseline="0" noProof="0" dirty="0">
              <a:ln>
                <a:noFill/>
              </a:ln>
              <a:solidFill>
                <a:schemeClr val="bg1"/>
              </a:solidFill>
              <a:effectLst/>
              <a:uLnTx/>
              <a:uFillTx/>
              <a:latin typeface="+mj-lt"/>
              <a:ea typeface="+mj-ea"/>
              <a:cs typeface="+mj-cs"/>
            </a:endParaRPr>
          </a:p>
        </p:txBody>
      </p:sp>
      <p:sp>
        <p:nvSpPr>
          <p:cNvPr id="10" name="9 CuadroTexto"/>
          <p:cNvSpPr txBox="1"/>
          <p:nvPr/>
        </p:nvSpPr>
        <p:spPr>
          <a:xfrm>
            <a:off x="5220072" y="467380"/>
            <a:ext cx="4320480" cy="369332"/>
          </a:xfrm>
          <a:prstGeom prst="rect">
            <a:avLst/>
          </a:prstGeom>
          <a:noFill/>
        </p:spPr>
        <p:txBody>
          <a:bodyPr wrap="square" rtlCol="0">
            <a:spAutoFit/>
          </a:bodyPr>
          <a:lstStyle/>
          <a:p>
            <a:r>
              <a:rPr lang="es-ES_tradnl" b="1" dirty="0" smtClean="0">
                <a:solidFill>
                  <a:srgbClr val="FF0000"/>
                </a:solidFill>
              </a:rPr>
              <a:t>Ruinas romanas y esculturas</a:t>
            </a:r>
            <a:endParaRPr lang="es-ES_tradnl" b="1" dirty="0">
              <a:solidFill>
                <a:srgbClr val="FF0000"/>
              </a:solidFill>
            </a:endParaRPr>
          </a:p>
        </p:txBody>
      </p:sp>
      <p:pic>
        <p:nvPicPr>
          <p:cNvPr id="12" name="11 Imagen" descr="Sin títuloerqw.png"/>
          <p:cNvPicPr>
            <a:picLocks noChangeAspect="1"/>
          </p:cNvPicPr>
          <p:nvPr/>
        </p:nvPicPr>
        <p:blipFill>
          <a:blip r:embed="rId2" cstate="print"/>
          <a:stretch>
            <a:fillRect/>
          </a:stretch>
        </p:blipFill>
        <p:spPr>
          <a:xfrm>
            <a:off x="395536" y="969216"/>
            <a:ext cx="8280920" cy="6204200"/>
          </a:xfrm>
          <a:prstGeom prst="rect">
            <a:avLst/>
          </a:prstGeom>
        </p:spPr>
      </p:pic>
      <p:sp>
        <p:nvSpPr>
          <p:cNvPr id="13" name="12 CuadroTexto"/>
          <p:cNvSpPr txBox="1"/>
          <p:nvPr/>
        </p:nvSpPr>
        <p:spPr>
          <a:xfrm>
            <a:off x="395536" y="476672"/>
            <a:ext cx="4320480" cy="646331"/>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s-ES_tradnl" sz="3600" b="1" dirty="0" smtClean="0">
                <a:solidFill>
                  <a:srgbClr val="FF0000"/>
                </a:solidFill>
              </a:rPr>
              <a:t>GIOVANNI PANNINI</a:t>
            </a:r>
            <a:endParaRPr lang="es-ES_tradnl" sz="3600" b="1" dirty="0">
              <a:solidFill>
                <a:srgbClr val="FF0000"/>
              </a:solidFill>
            </a:endParaRP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CuadroTexto"/>
          <p:cNvSpPr txBox="1"/>
          <p:nvPr/>
        </p:nvSpPr>
        <p:spPr>
          <a:xfrm>
            <a:off x="0" y="476672"/>
            <a:ext cx="9144000" cy="6740307"/>
          </a:xfrm>
          <a:prstGeom prst="rect">
            <a:avLst/>
          </a:prstGeom>
          <a:solidFill>
            <a:schemeClr val="tx2">
              <a:lumMod val="50000"/>
            </a:schemeClr>
          </a:solidFill>
        </p:spPr>
        <p:txBody>
          <a:bodyPr wrap="square" rtlCol="0">
            <a:spAutoFit/>
          </a:bodyPr>
          <a:lstStyle/>
          <a:p>
            <a:endParaRPr lang="es-ES_tradnl" dirty="0" smtClean="0"/>
          </a:p>
          <a:p>
            <a:endParaRPr lang="es-ES_tradnl" dirty="0" smtClean="0"/>
          </a:p>
          <a:p>
            <a:endParaRPr lang="es-ES_tradnl" dirty="0" smtClean="0"/>
          </a:p>
          <a:p>
            <a:endParaRPr lang="es-ES_tradnl" dirty="0" smtClean="0"/>
          </a:p>
          <a:p>
            <a:endParaRPr lang="es-ES_tradnl" dirty="0" smtClean="0"/>
          </a:p>
          <a:p>
            <a:endParaRPr lang="es-ES_tradnl" dirty="0" smtClean="0"/>
          </a:p>
          <a:p>
            <a:endParaRPr lang="es-ES_tradnl" dirty="0" smtClean="0"/>
          </a:p>
          <a:p>
            <a:endParaRPr lang="es-ES_tradnl" dirty="0" smtClean="0"/>
          </a:p>
          <a:p>
            <a:endParaRPr lang="es-ES_tradnl" dirty="0" smtClean="0"/>
          </a:p>
          <a:p>
            <a:endParaRPr lang="es-ES_tradnl" dirty="0" smtClean="0"/>
          </a:p>
          <a:p>
            <a:endParaRPr lang="es-ES_tradnl" dirty="0" smtClean="0"/>
          </a:p>
          <a:p>
            <a:endParaRPr lang="es-ES_tradnl" dirty="0" smtClean="0"/>
          </a:p>
          <a:p>
            <a:endParaRPr lang="es-ES_tradnl" dirty="0" smtClean="0"/>
          </a:p>
          <a:p>
            <a:endParaRPr lang="es-ES_tradnl" dirty="0" smtClean="0"/>
          </a:p>
          <a:p>
            <a:endParaRPr lang="es-ES_tradnl" dirty="0" smtClean="0"/>
          </a:p>
          <a:p>
            <a:endParaRPr lang="es-ES_tradnl" dirty="0" smtClean="0"/>
          </a:p>
          <a:p>
            <a:endParaRPr lang="es-ES_tradnl" dirty="0" smtClean="0"/>
          </a:p>
          <a:p>
            <a:endParaRPr lang="es-ES_tradnl" dirty="0" smtClean="0"/>
          </a:p>
          <a:p>
            <a:endParaRPr lang="es-ES_tradnl" dirty="0" smtClean="0"/>
          </a:p>
          <a:p>
            <a:endParaRPr lang="es-ES_tradnl" dirty="0" smtClean="0"/>
          </a:p>
          <a:p>
            <a:endParaRPr lang="es-ES_tradnl" dirty="0" smtClean="0"/>
          </a:p>
          <a:p>
            <a:endParaRPr lang="es-ES_tradnl" dirty="0" smtClean="0"/>
          </a:p>
          <a:p>
            <a:endParaRPr lang="es-ES_tradnl" dirty="0" smtClean="0"/>
          </a:p>
          <a:p>
            <a:endParaRPr lang="es-ES_tradnl" dirty="0"/>
          </a:p>
        </p:txBody>
      </p:sp>
      <p:sp>
        <p:nvSpPr>
          <p:cNvPr id="7" name="2 Título"/>
          <p:cNvSpPr txBox="1">
            <a:spLocks/>
          </p:cNvSpPr>
          <p:nvPr/>
        </p:nvSpPr>
        <p:spPr>
          <a:xfrm>
            <a:off x="0" y="0"/>
            <a:ext cx="9144000" cy="476672"/>
          </a:xfrm>
          <a:prstGeom prst="rect">
            <a:avLst/>
          </a:prstGeom>
          <a:solidFill>
            <a:srgbClr val="0070C0"/>
          </a:solidFill>
        </p:spPr>
        <p:txBody>
          <a:bodyPr vert="horz" lIns="91440" tIns="45720" rIns="91440" bIns="45720" rtlCol="0" anchor="ctr">
            <a:normAutofit fontScale="67500" lnSpcReduction="2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s-ES_tradnl" sz="4400" b="1" i="0" u="none" strike="noStrike" kern="1200" cap="none" spc="0" normalizeH="0" baseline="0" noProof="0" smtClean="0">
                <a:ln>
                  <a:noFill/>
                </a:ln>
                <a:solidFill>
                  <a:schemeClr val="bg1"/>
                </a:solidFill>
                <a:effectLst/>
                <a:uLnTx/>
                <a:uFillTx/>
                <a:latin typeface="+mj-lt"/>
                <a:ea typeface="+mj-ea"/>
                <a:cs typeface="+mj-cs"/>
              </a:rPr>
              <a:t>           LA PINTURA NEOCLASICA</a:t>
            </a:r>
            <a:endParaRPr kumimoji="0" lang="es-ES_tradnl" sz="4400" b="1" i="0" u="none" strike="noStrike" kern="1200" cap="none" spc="0" normalizeH="0" baseline="0" noProof="0" dirty="0">
              <a:ln>
                <a:noFill/>
              </a:ln>
              <a:solidFill>
                <a:schemeClr val="bg1"/>
              </a:solidFill>
              <a:effectLst/>
              <a:uLnTx/>
              <a:uFillTx/>
              <a:latin typeface="+mj-lt"/>
              <a:ea typeface="+mj-ea"/>
              <a:cs typeface="+mj-cs"/>
            </a:endParaRPr>
          </a:p>
        </p:txBody>
      </p:sp>
      <p:sp>
        <p:nvSpPr>
          <p:cNvPr id="10" name="9 CuadroTexto"/>
          <p:cNvSpPr txBox="1"/>
          <p:nvPr/>
        </p:nvSpPr>
        <p:spPr>
          <a:xfrm>
            <a:off x="467544" y="1340768"/>
            <a:ext cx="8424936" cy="5632311"/>
          </a:xfrm>
          <a:prstGeom prst="rect">
            <a:avLst/>
          </a:prstGeom>
          <a:noFill/>
        </p:spPr>
        <p:txBody>
          <a:bodyPr wrap="square" rtlCol="0">
            <a:spAutoFit/>
          </a:bodyPr>
          <a:lstStyle/>
          <a:p>
            <a:pPr>
              <a:buSzPct val="150000"/>
              <a:buFont typeface="Wingdings 2" pitchFamily="18" charset="2"/>
              <a:buChar char="¦"/>
            </a:pPr>
            <a:r>
              <a:rPr lang="es-ES" sz="2400" dirty="0" smtClean="0">
                <a:solidFill>
                  <a:schemeClr val="tx1">
                    <a:lumMod val="95000"/>
                  </a:schemeClr>
                </a:solidFill>
              </a:rPr>
              <a:t>Durante sus primeros años en la capital italiana, se dedicó, sobre todo a copiar esculturas antiguas conservadas en el Vaticano, y algunos de los frescos de Rafael Sanzio y de Annibale Carracci.</a:t>
            </a:r>
          </a:p>
          <a:p>
            <a:pPr>
              <a:buSzPct val="150000"/>
              <a:buFont typeface="Wingdings 2" pitchFamily="18" charset="2"/>
              <a:buChar char="¦"/>
            </a:pPr>
            <a:r>
              <a:rPr lang="es-ES" sz="2400" dirty="0" smtClean="0">
                <a:solidFill>
                  <a:schemeClr val="tx1">
                    <a:lumMod val="95000"/>
                  </a:schemeClr>
                </a:solidFill>
              </a:rPr>
              <a:t> Su habilidad para dibujar y copiar ruinas y escultura clásica llamó la atención de los anticuarios y coleccionistas británicos, de los que pronto comenzó a recibir encargos. </a:t>
            </a:r>
          </a:p>
          <a:p>
            <a:pPr>
              <a:buSzPct val="150000"/>
              <a:buFont typeface="Wingdings 2" pitchFamily="18" charset="2"/>
              <a:buChar char="¦"/>
            </a:pPr>
            <a:r>
              <a:rPr lang="es-ES" sz="2400" dirty="0" smtClean="0">
                <a:solidFill>
                  <a:schemeClr val="tx1">
                    <a:lumMod val="95000"/>
                  </a:schemeClr>
                </a:solidFill>
              </a:rPr>
              <a:t>Desde el inicio de su carrera,  se inclinó por la corriente clasicista de la tradición romana, admirando y estudiando cuidadosamente la pintura de Rafael y de otros pintores de principios del siglo XVII, como Guido </a:t>
            </a:r>
            <a:r>
              <a:rPr lang="es-ES" sz="2400" dirty="0" err="1" smtClean="0">
                <a:solidFill>
                  <a:schemeClr val="tx1">
                    <a:lumMod val="95000"/>
                  </a:schemeClr>
                </a:solidFill>
              </a:rPr>
              <a:t>Reni</a:t>
            </a:r>
            <a:r>
              <a:rPr lang="es-ES" sz="2400" dirty="0" smtClean="0">
                <a:solidFill>
                  <a:schemeClr val="tx1">
                    <a:lumMod val="95000"/>
                  </a:schemeClr>
                </a:solidFill>
              </a:rPr>
              <a:t> y </a:t>
            </a:r>
            <a:r>
              <a:rPr lang="es-ES" sz="2400" dirty="0" err="1" smtClean="0">
                <a:solidFill>
                  <a:schemeClr val="tx1">
                    <a:lumMod val="95000"/>
                  </a:schemeClr>
                </a:solidFill>
              </a:rPr>
              <a:t>Domenichino</a:t>
            </a:r>
            <a:r>
              <a:rPr lang="es-ES" sz="2400" dirty="0" smtClean="0">
                <a:solidFill>
                  <a:schemeClr val="tx1">
                    <a:lumMod val="95000"/>
                  </a:schemeClr>
                </a:solidFill>
              </a:rPr>
              <a:t>. </a:t>
            </a:r>
          </a:p>
          <a:p>
            <a:pPr>
              <a:buSzPct val="150000"/>
              <a:buFont typeface="Wingdings 2" pitchFamily="18" charset="2"/>
              <a:buChar char="¦"/>
            </a:pPr>
            <a:r>
              <a:rPr lang="es-ES" sz="2400" dirty="0" smtClean="0">
                <a:solidFill>
                  <a:schemeClr val="tx1">
                    <a:lumMod val="95000"/>
                  </a:schemeClr>
                </a:solidFill>
              </a:rPr>
              <a:t>Aunque desarrolló su propio estilo, muy personal que se anticipaba al neoclasicismo, con algunos signos del rococó francés</a:t>
            </a:r>
          </a:p>
          <a:p>
            <a:endParaRPr lang="es-ES" sz="2400" dirty="0" smtClean="0">
              <a:solidFill>
                <a:schemeClr val="bg1"/>
              </a:solidFill>
            </a:endParaRPr>
          </a:p>
          <a:p>
            <a:endParaRPr lang="es-ES_tradnl" sz="2400" b="1" dirty="0">
              <a:solidFill>
                <a:schemeClr val="bg1"/>
              </a:solidFill>
            </a:endParaRPr>
          </a:p>
        </p:txBody>
      </p:sp>
      <p:sp>
        <p:nvSpPr>
          <p:cNvPr id="13" name="12 CuadroTexto"/>
          <p:cNvSpPr txBox="1"/>
          <p:nvPr/>
        </p:nvSpPr>
        <p:spPr>
          <a:xfrm>
            <a:off x="395536" y="476672"/>
            <a:ext cx="4320480" cy="646331"/>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r>
              <a:rPr lang="es-ES_tradnl" sz="3600" b="1" dirty="0" smtClean="0">
                <a:solidFill>
                  <a:srgbClr val="FF0000"/>
                </a:solidFill>
              </a:rPr>
              <a:t>POMPEO BATONI</a:t>
            </a:r>
            <a:endParaRPr lang="es-ES_tradnl" sz="3600" b="1" dirty="0">
              <a:solidFill>
                <a:srgbClr val="FF0000"/>
              </a:solidFill>
            </a:endParaRP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CuadroTexto"/>
          <p:cNvSpPr txBox="1"/>
          <p:nvPr/>
        </p:nvSpPr>
        <p:spPr>
          <a:xfrm>
            <a:off x="0" y="548680"/>
            <a:ext cx="9144000" cy="6740307"/>
          </a:xfrm>
          <a:prstGeom prst="rect">
            <a:avLst/>
          </a:prstGeom>
          <a:solidFill>
            <a:schemeClr val="tx2">
              <a:lumMod val="50000"/>
            </a:schemeClr>
          </a:solidFill>
        </p:spPr>
        <p:txBody>
          <a:bodyPr wrap="square" rtlCol="0">
            <a:spAutoFit/>
          </a:bodyPr>
          <a:lstStyle/>
          <a:p>
            <a:endParaRPr lang="es-ES_tradnl" dirty="0" smtClean="0"/>
          </a:p>
          <a:p>
            <a:endParaRPr lang="es-ES_tradnl" dirty="0" smtClean="0"/>
          </a:p>
          <a:p>
            <a:endParaRPr lang="es-ES_tradnl" dirty="0" smtClean="0"/>
          </a:p>
          <a:p>
            <a:endParaRPr lang="es-ES_tradnl" dirty="0" smtClean="0"/>
          </a:p>
          <a:p>
            <a:endParaRPr lang="es-ES_tradnl" dirty="0" smtClean="0"/>
          </a:p>
          <a:p>
            <a:endParaRPr lang="es-ES_tradnl" dirty="0" smtClean="0"/>
          </a:p>
          <a:p>
            <a:endParaRPr lang="es-ES_tradnl" dirty="0" smtClean="0"/>
          </a:p>
          <a:p>
            <a:endParaRPr lang="es-ES_tradnl" dirty="0" smtClean="0"/>
          </a:p>
          <a:p>
            <a:endParaRPr lang="es-ES_tradnl" dirty="0" smtClean="0"/>
          </a:p>
          <a:p>
            <a:endParaRPr lang="es-ES_tradnl" dirty="0" smtClean="0"/>
          </a:p>
          <a:p>
            <a:endParaRPr lang="es-ES_tradnl" dirty="0" smtClean="0"/>
          </a:p>
          <a:p>
            <a:endParaRPr lang="es-ES_tradnl" dirty="0" smtClean="0"/>
          </a:p>
          <a:p>
            <a:endParaRPr lang="es-ES_tradnl" dirty="0" smtClean="0"/>
          </a:p>
          <a:p>
            <a:endParaRPr lang="es-ES_tradnl" dirty="0" smtClean="0"/>
          </a:p>
          <a:p>
            <a:endParaRPr lang="es-ES_tradnl" dirty="0" smtClean="0"/>
          </a:p>
          <a:p>
            <a:endParaRPr lang="es-ES_tradnl" dirty="0" smtClean="0"/>
          </a:p>
          <a:p>
            <a:endParaRPr lang="es-ES_tradnl" dirty="0" smtClean="0"/>
          </a:p>
          <a:p>
            <a:endParaRPr lang="es-ES_tradnl" dirty="0" smtClean="0"/>
          </a:p>
          <a:p>
            <a:endParaRPr lang="es-ES_tradnl" dirty="0" smtClean="0"/>
          </a:p>
          <a:p>
            <a:endParaRPr lang="es-ES_tradnl" dirty="0" smtClean="0"/>
          </a:p>
          <a:p>
            <a:endParaRPr lang="es-ES_tradnl" dirty="0" smtClean="0"/>
          </a:p>
          <a:p>
            <a:endParaRPr lang="es-ES_tradnl" dirty="0" smtClean="0"/>
          </a:p>
          <a:p>
            <a:endParaRPr lang="es-ES_tradnl" dirty="0" smtClean="0"/>
          </a:p>
          <a:p>
            <a:endParaRPr lang="es-ES_tradnl" dirty="0"/>
          </a:p>
        </p:txBody>
      </p:sp>
      <p:sp>
        <p:nvSpPr>
          <p:cNvPr id="7" name="2 Título"/>
          <p:cNvSpPr txBox="1">
            <a:spLocks/>
          </p:cNvSpPr>
          <p:nvPr/>
        </p:nvSpPr>
        <p:spPr>
          <a:xfrm>
            <a:off x="0" y="0"/>
            <a:ext cx="9144000" cy="476672"/>
          </a:xfrm>
          <a:prstGeom prst="rect">
            <a:avLst/>
          </a:prstGeom>
          <a:solidFill>
            <a:srgbClr val="0070C0"/>
          </a:solidFill>
        </p:spPr>
        <p:txBody>
          <a:bodyPr vert="horz" lIns="91440" tIns="45720" rIns="91440" bIns="45720" rtlCol="0" anchor="ctr">
            <a:normAutofit fontScale="67500" lnSpcReduction="2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s-ES_tradnl" sz="4400" b="1" i="0" u="none" strike="noStrike" kern="1200" cap="none" spc="0" normalizeH="0" baseline="0" noProof="0" smtClean="0">
                <a:ln>
                  <a:noFill/>
                </a:ln>
                <a:solidFill>
                  <a:schemeClr val="bg1"/>
                </a:solidFill>
                <a:effectLst/>
                <a:uLnTx/>
                <a:uFillTx/>
                <a:latin typeface="+mj-lt"/>
                <a:ea typeface="+mj-ea"/>
                <a:cs typeface="+mj-cs"/>
              </a:rPr>
              <a:t>           LA PINTURA NEOCLASICA</a:t>
            </a:r>
            <a:endParaRPr kumimoji="0" lang="es-ES_tradnl" sz="4400" b="1" i="0" u="none" strike="noStrike" kern="1200" cap="none" spc="0" normalizeH="0" baseline="0" noProof="0" dirty="0">
              <a:ln>
                <a:noFill/>
              </a:ln>
              <a:solidFill>
                <a:schemeClr val="bg1"/>
              </a:solidFill>
              <a:effectLst/>
              <a:uLnTx/>
              <a:uFillTx/>
              <a:latin typeface="+mj-lt"/>
              <a:ea typeface="+mj-ea"/>
              <a:cs typeface="+mj-cs"/>
            </a:endParaRPr>
          </a:p>
        </p:txBody>
      </p:sp>
      <p:sp>
        <p:nvSpPr>
          <p:cNvPr id="13" name="12 CuadroTexto"/>
          <p:cNvSpPr txBox="1"/>
          <p:nvPr/>
        </p:nvSpPr>
        <p:spPr>
          <a:xfrm>
            <a:off x="35496" y="476672"/>
            <a:ext cx="4320480" cy="646331"/>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r>
              <a:rPr lang="es-ES_tradnl" sz="3600" b="1" dirty="0" smtClean="0">
                <a:solidFill>
                  <a:srgbClr val="FF0000"/>
                </a:solidFill>
              </a:rPr>
              <a:t>POMPEO BATONI</a:t>
            </a:r>
            <a:endParaRPr lang="es-ES_tradnl" sz="3600" b="1" dirty="0">
              <a:solidFill>
                <a:srgbClr val="FF0000"/>
              </a:solidFill>
            </a:endParaRPr>
          </a:p>
        </p:txBody>
      </p:sp>
      <p:pic>
        <p:nvPicPr>
          <p:cNvPr id="8" name="7 Imagen" descr="weq.png"/>
          <p:cNvPicPr>
            <a:picLocks noChangeAspect="1"/>
          </p:cNvPicPr>
          <p:nvPr/>
        </p:nvPicPr>
        <p:blipFill>
          <a:blip r:embed="rId2" cstate="print"/>
          <a:stretch>
            <a:fillRect/>
          </a:stretch>
        </p:blipFill>
        <p:spPr>
          <a:xfrm>
            <a:off x="4427984" y="414503"/>
            <a:ext cx="4752528" cy="6750329"/>
          </a:xfrm>
          <a:prstGeom prst="rect">
            <a:avLst/>
          </a:prstGeom>
        </p:spPr>
      </p:pic>
      <p:pic>
        <p:nvPicPr>
          <p:cNvPr id="9" name="8 Imagen" descr="emperor-joseph-ii-with-grand-duke-pietro-leopoldo-of-tuscany.jpg"/>
          <p:cNvPicPr>
            <a:picLocks noChangeAspect="1"/>
          </p:cNvPicPr>
          <p:nvPr/>
        </p:nvPicPr>
        <p:blipFill>
          <a:blip r:embed="rId3" cstate="print"/>
          <a:stretch>
            <a:fillRect/>
          </a:stretch>
        </p:blipFill>
        <p:spPr>
          <a:xfrm>
            <a:off x="251520" y="1196752"/>
            <a:ext cx="3857034" cy="5445224"/>
          </a:xfrm>
          <a:prstGeom prst="rect">
            <a:avLst/>
          </a:prstGeom>
        </p:spPr>
      </p:pic>
      <p:sp>
        <p:nvSpPr>
          <p:cNvPr id="11" name="10 CuadroTexto"/>
          <p:cNvSpPr txBox="1"/>
          <p:nvPr/>
        </p:nvSpPr>
        <p:spPr>
          <a:xfrm>
            <a:off x="467544" y="6673334"/>
            <a:ext cx="3168352" cy="646331"/>
          </a:xfrm>
          <a:prstGeom prst="rect">
            <a:avLst/>
          </a:prstGeom>
          <a:noFill/>
          <a:ln>
            <a:solidFill>
              <a:schemeClr val="accent1"/>
            </a:solidFill>
          </a:ln>
        </p:spPr>
        <p:txBody>
          <a:bodyPr wrap="square" rtlCol="0">
            <a:spAutoFit/>
          </a:bodyPr>
          <a:lstStyle/>
          <a:p>
            <a:r>
              <a:rPr lang="es-ES_tradnl" b="1" dirty="0" smtClean="0">
                <a:solidFill>
                  <a:schemeClr val="bg1"/>
                </a:solidFill>
              </a:rPr>
              <a:t>Emperador </a:t>
            </a:r>
            <a:r>
              <a:rPr lang="es-ES_tradnl" b="1" dirty="0" err="1" smtClean="0">
                <a:solidFill>
                  <a:schemeClr val="bg1"/>
                </a:solidFill>
              </a:rPr>
              <a:t>Jose</a:t>
            </a:r>
            <a:r>
              <a:rPr lang="es-ES_tradnl" b="1" dirty="0" smtClean="0">
                <a:solidFill>
                  <a:schemeClr val="bg1"/>
                </a:solidFill>
              </a:rPr>
              <a:t> II y el Gran </a:t>
            </a:r>
            <a:r>
              <a:rPr lang="es-ES_tradnl" b="1" dirty="0" err="1" smtClean="0">
                <a:solidFill>
                  <a:schemeClr val="bg1"/>
                </a:solidFill>
              </a:rPr>
              <a:t>Duke</a:t>
            </a:r>
            <a:r>
              <a:rPr lang="es-ES_tradnl" b="1" dirty="0" smtClean="0">
                <a:solidFill>
                  <a:schemeClr val="bg1"/>
                </a:solidFill>
              </a:rPr>
              <a:t> Pedro L de Toscana</a:t>
            </a:r>
            <a:endParaRPr lang="es-ES_tradnl" b="1" dirty="0">
              <a:solidFill>
                <a:schemeClr val="bg1"/>
              </a:solidFill>
            </a:endParaRP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CuadroTexto"/>
          <p:cNvSpPr txBox="1"/>
          <p:nvPr/>
        </p:nvSpPr>
        <p:spPr>
          <a:xfrm>
            <a:off x="0" y="548680"/>
            <a:ext cx="9144000" cy="6740307"/>
          </a:xfrm>
          <a:prstGeom prst="rect">
            <a:avLst/>
          </a:prstGeom>
          <a:solidFill>
            <a:schemeClr val="tx2">
              <a:lumMod val="50000"/>
            </a:schemeClr>
          </a:solidFill>
        </p:spPr>
        <p:txBody>
          <a:bodyPr wrap="square" rtlCol="0">
            <a:spAutoFit/>
          </a:bodyPr>
          <a:lstStyle/>
          <a:p>
            <a:endParaRPr lang="es-ES_tradnl" dirty="0" smtClean="0"/>
          </a:p>
          <a:p>
            <a:endParaRPr lang="es-ES_tradnl" dirty="0" smtClean="0"/>
          </a:p>
          <a:p>
            <a:endParaRPr lang="es-ES_tradnl" dirty="0" smtClean="0"/>
          </a:p>
          <a:p>
            <a:endParaRPr lang="es-ES_tradnl" dirty="0" smtClean="0"/>
          </a:p>
          <a:p>
            <a:endParaRPr lang="es-ES_tradnl" dirty="0" smtClean="0"/>
          </a:p>
          <a:p>
            <a:endParaRPr lang="es-ES_tradnl" dirty="0" smtClean="0"/>
          </a:p>
          <a:p>
            <a:endParaRPr lang="es-ES_tradnl" dirty="0" smtClean="0"/>
          </a:p>
          <a:p>
            <a:endParaRPr lang="es-ES_tradnl" dirty="0" smtClean="0"/>
          </a:p>
          <a:p>
            <a:endParaRPr lang="es-ES_tradnl" dirty="0" smtClean="0"/>
          </a:p>
          <a:p>
            <a:endParaRPr lang="es-ES_tradnl" dirty="0" smtClean="0"/>
          </a:p>
          <a:p>
            <a:endParaRPr lang="es-ES_tradnl" dirty="0" smtClean="0"/>
          </a:p>
          <a:p>
            <a:endParaRPr lang="es-ES_tradnl" dirty="0" smtClean="0"/>
          </a:p>
          <a:p>
            <a:endParaRPr lang="es-ES_tradnl" dirty="0" smtClean="0"/>
          </a:p>
          <a:p>
            <a:endParaRPr lang="es-ES_tradnl" dirty="0" smtClean="0"/>
          </a:p>
          <a:p>
            <a:endParaRPr lang="es-ES_tradnl" dirty="0" smtClean="0"/>
          </a:p>
          <a:p>
            <a:endParaRPr lang="es-ES_tradnl" dirty="0" smtClean="0"/>
          </a:p>
          <a:p>
            <a:endParaRPr lang="es-ES_tradnl" dirty="0" smtClean="0"/>
          </a:p>
          <a:p>
            <a:endParaRPr lang="es-ES_tradnl" dirty="0" smtClean="0"/>
          </a:p>
          <a:p>
            <a:endParaRPr lang="es-ES_tradnl" dirty="0" smtClean="0"/>
          </a:p>
          <a:p>
            <a:endParaRPr lang="es-ES_tradnl" dirty="0" smtClean="0"/>
          </a:p>
          <a:p>
            <a:endParaRPr lang="es-ES_tradnl" dirty="0" smtClean="0"/>
          </a:p>
          <a:p>
            <a:endParaRPr lang="es-ES_tradnl" dirty="0" smtClean="0"/>
          </a:p>
          <a:p>
            <a:endParaRPr lang="es-ES_tradnl" dirty="0" smtClean="0"/>
          </a:p>
          <a:p>
            <a:endParaRPr lang="es-ES_tradnl" dirty="0"/>
          </a:p>
        </p:txBody>
      </p:sp>
      <p:sp>
        <p:nvSpPr>
          <p:cNvPr id="7" name="2 Título"/>
          <p:cNvSpPr txBox="1">
            <a:spLocks/>
          </p:cNvSpPr>
          <p:nvPr/>
        </p:nvSpPr>
        <p:spPr>
          <a:xfrm>
            <a:off x="0" y="0"/>
            <a:ext cx="9144000" cy="476672"/>
          </a:xfrm>
          <a:prstGeom prst="rect">
            <a:avLst/>
          </a:prstGeom>
          <a:solidFill>
            <a:srgbClr val="0070C0"/>
          </a:solidFill>
        </p:spPr>
        <p:txBody>
          <a:bodyPr vert="horz" lIns="91440" tIns="45720" rIns="91440" bIns="45720" rtlCol="0" anchor="ctr">
            <a:normAutofit fontScale="67500" lnSpcReduction="2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s-ES_tradnl" sz="4400" b="1" i="0" u="none" strike="noStrike" kern="1200" cap="none" spc="0" normalizeH="0" baseline="0" noProof="0" smtClean="0">
                <a:ln>
                  <a:noFill/>
                </a:ln>
                <a:solidFill>
                  <a:schemeClr val="bg1"/>
                </a:solidFill>
                <a:effectLst/>
                <a:uLnTx/>
                <a:uFillTx/>
                <a:latin typeface="+mj-lt"/>
                <a:ea typeface="+mj-ea"/>
                <a:cs typeface="+mj-cs"/>
              </a:rPr>
              <a:t>           LA PINTURA NEOCLASICA</a:t>
            </a:r>
            <a:endParaRPr kumimoji="0" lang="es-ES_tradnl" sz="4400" b="1" i="0" u="none" strike="noStrike" kern="1200" cap="none" spc="0" normalizeH="0" baseline="0" noProof="0" dirty="0">
              <a:ln>
                <a:noFill/>
              </a:ln>
              <a:solidFill>
                <a:schemeClr val="bg1"/>
              </a:solidFill>
              <a:effectLst/>
              <a:uLnTx/>
              <a:uFillTx/>
              <a:latin typeface="+mj-lt"/>
              <a:ea typeface="+mj-ea"/>
              <a:cs typeface="+mj-cs"/>
            </a:endParaRPr>
          </a:p>
        </p:txBody>
      </p:sp>
      <p:sp>
        <p:nvSpPr>
          <p:cNvPr id="13" name="12 CuadroTexto"/>
          <p:cNvSpPr txBox="1"/>
          <p:nvPr/>
        </p:nvSpPr>
        <p:spPr>
          <a:xfrm>
            <a:off x="35496" y="476672"/>
            <a:ext cx="4320480" cy="646331"/>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r>
              <a:rPr lang="es-ES_tradnl" sz="3600" b="1" dirty="0" smtClean="0">
                <a:solidFill>
                  <a:srgbClr val="FF0000"/>
                </a:solidFill>
              </a:rPr>
              <a:t>POMPEO BATONI</a:t>
            </a:r>
            <a:endParaRPr lang="es-ES_tradnl" sz="3600" b="1" dirty="0">
              <a:solidFill>
                <a:srgbClr val="FF0000"/>
              </a:solidFill>
            </a:endParaRPr>
          </a:p>
        </p:txBody>
      </p:sp>
      <p:sp>
        <p:nvSpPr>
          <p:cNvPr id="11" name="10 CuadroTexto"/>
          <p:cNvSpPr txBox="1"/>
          <p:nvPr/>
        </p:nvSpPr>
        <p:spPr>
          <a:xfrm>
            <a:off x="4572000" y="548680"/>
            <a:ext cx="3168352" cy="369332"/>
          </a:xfrm>
          <a:prstGeom prst="rect">
            <a:avLst/>
          </a:prstGeom>
          <a:noFill/>
          <a:ln>
            <a:solidFill>
              <a:schemeClr val="accent1"/>
            </a:solidFill>
          </a:ln>
        </p:spPr>
        <p:txBody>
          <a:bodyPr wrap="square" rtlCol="0">
            <a:spAutoFit/>
          </a:bodyPr>
          <a:lstStyle/>
          <a:p>
            <a:r>
              <a:rPr lang="es-ES_tradnl" b="1" dirty="0" smtClean="0">
                <a:solidFill>
                  <a:schemeClr val="bg1"/>
                </a:solidFill>
              </a:rPr>
              <a:t>La Muerte de Marco Antonio</a:t>
            </a:r>
            <a:endParaRPr lang="es-ES_tradnl" b="1" dirty="0">
              <a:solidFill>
                <a:schemeClr val="bg1"/>
              </a:solidFill>
            </a:endParaRPr>
          </a:p>
        </p:txBody>
      </p:sp>
      <p:pic>
        <p:nvPicPr>
          <p:cNvPr id="10" name="9 Imagen" descr="death-of-marc-anthony.jpg"/>
          <p:cNvPicPr>
            <a:picLocks noChangeAspect="1"/>
          </p:cNvPicPr>
          <p:nvPr/>
        </p:nvPicPr>
        <p:blipFill>
          <a:blip r:embed="rId2" cstate="print"/>
          <a:stretch>
            <a:fillRect/>
          </a:stretch>
        </p:blipFill>
        <p:spPr>
          <a:xfrm>
            <a:off x="683568" y="1196752"/>
            <a:ext cx="7992888" cy="5968023"/>
          </a:xfrm>
          <a:prstGeom prst="rect">
            <a:avLst/>
          </a:prstGeom>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p:txBody>
          <a:bodyPr/>
          <a:lstStyle/>
          <a:p>
            <a:endParaRPr lang="es-ES_tradnl" dirty="0"/>
          </a:p>
        </p:txBody>
      </p:sp>
      <p:pic>
        <p:nvPicPr>
          <p:cNvPr id="5" name="4 Marcador de contenido" descr="pintura-neoclsica-francia-y-espaa-5-1024.jpg"/>
          <p:cNvPicPr>
            <a:picLocks noGrp="1" noChangeAspect="1"/>
          </p:cNvPicPr>
          <p:nvPr>
            <p:ph idx="1"/>
          </p:nvPr>
        </p:nvPicPr>
        <p:blipFill>
          <a:blip r:embed="rId2" cstate="print"/>
          <a:stretch>
            <a:fillRect/>
          </a:stretch>
        </p:blipFill>
        <p:spPr>
          <a:xfrm>
            <a:off x="0" y="0"/>
            <a:ext cx="9144000" cy="6858001"/>
          </a:xfrm>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p:txBody>
          <a:bodyPr/>
          <a:lstStyle/>
          <a:p>
            <a:endParaRPr lang="es-ES_tradnl" dirty="0"/>
          </a:p>
        </p:txBody>
      </p:sp>
      <p:pic>
        <p:nvPicPr>
          <p:cNvPr id="5" name="4 Marcador de contenido" descr="pintura-neoclsica-francia-y-espaa-6-1024.jpg"/>
          <p:cNvPicPr>
            <a:picLocks noGrp="1" noChangeAspect="1"/>
          </p:cNvPicPr>
          <p:nvPr>
            <p:ph idx="1"/>
          </p:nvPr>
        </p:nvPicPr>
        <p:blipFill>
          <a:blip r:embed="rId2" cstate="print"/>
          <a:stretch>
            <a:fillRect/>
          </a:stretch>
        </p:blipFill>
        <p:spPr>
          <a:xfrm>
            <a:off x="0" y="0"/>
            <a:ext cx="9144000" cy="6858000"/>
          </a:xfrm>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p:txBody>
          <a:bodyPr/>
          <a:lstStyle/>
          <a:p>
            <a:endParaRPr lang="es-ES_tradnl" dirty="0"/>
          </a:p>
        </p:txBody>
      </p:sp>
      <p:pic>
        <p:nvPicPr>
          <p:cNvPr id="5" name="4 Imagen" descr="pintura-neoclsica-francia-y-espaa-36-1024.jpg"/>
          <p:cNvPicPr>
            <a:picLocks noChangeAspect="1"/>
          </p:cNvPicPr>
          <p:nvPr/>
        </p:nvPicPr>
        <p:blipFill>
          <a:blip r:embed="rId2" cstate="print"/>
          <a:stretch>
            <a:fillRect/>
          </a:stretch>
        </p:blipFill>
        <p:spPr>
          <a:xfrm>
            <a:off x="0" y="0"/>
            <a:ext cx="9144000" cy="6858000"/>
          </a:xfrm>
          <a:prstGeom prst="rect">
            <a:avLst/>
          </a:prstGeom>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p:txBody>
          <a:bodyPr/>
          <a:lstStyle/>
          <a:p>
            <a:endParaRPr lang="es-ES_tradnl" dirty="0"/>
          </a:p>
        </p:txBody>
      </p:sp>
      <p:pic>
        <p:nvPicPr>
          <p:cNvPr id="5" name="4 Marcador de contenido" descr="pintura-neoclsica-francia-y-espaa-37-1024.jpg"/>
          <p:cNvPicPr>
            <a:picLocks noGrp="1" noChangeAspect="1"/>
          </p:cNvPicPr>
          <p:nvPr>
            <p:ph idx="1"/>
          </p:nvPr>
        </p:nvPicPr>
        <p:blipFill>
          <a:blip r:embed="rId2" cstate="print"/>
          <a:stretch>
            <a:fillRect/>
          </a:stretch>
        </p:blipFill>
        <p:spPr>
          <a:xfrm>
            <a:off x="0" y="0"/>
            <a:ext cx="9144000" cy="6858000"/>
          </a:xfrm>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2 Título"/>
          <p:cNvSpPr>
            <a:spLocks noGrp="1"/>
          </p:cNvSpPr>
          <p:nvPr>
            <p:ph type="title"/>
          </p:nvPr>
        </p:nvSpPr>
        <p:spPr>
          <a:xfrm>
            <a:off x="0" y="0"/>
            <a:ext cx="9144000" cy="476672"/>
          </a:xfrm>
          <a:solidFill>
            <a:srgbClr val="0070C0"/>
          </a:solidFill>
        </p:spPr>
        <p:txBody>
          <a:bodyPr>
            <a:normAutofit fontScale="90000"/>
          </a:bodyPr>
          <a:lstStyle/>
          <a:p>
            <a:r>
              <a:rPr lang="es-ES_tradnl" b="1" dirty="0" smtClean="0">
                <a:solidFill>
                  <a:schemeClr val="bg1"/>
                </a:solidFill>
              </a:rPr>
              <a:t>           LA PINTURA NEOCLASICA</a:t>
            </a:r>
            <a:endParaRPr lang="es-ES_tradnl" b="1" dirty="0">
              <a:solidFill>
                <a:schemeClr val="bg1"/>
              </a:solidFill>
            </a:endParaRPr>
          </a:p>
        </p:txBody>
      </p:sp>
      <p:sp>
        <p:nvSpPr>
          <p:cNvPr id="7" name="6 CuadroTexto"/>
          <p:cNvSpPr txBox="1"/>
          <p:nvPr/>
        </p:nvSpPr>
        <p:spPr>
          <a:xfrm>
            <a:off x="0" y="498158"/>
            <a:ext cx="9144000" cy="461665"/>
          </a:xfrm>
          <a:prstGeom prst="rect">
            <a:avLst/>
          </a:prstGeom>
          <a:solidFill>
            <a:srgbClr val="D22C97"/>
          </a:solidFill>
        </p:spPr>
        <p:txBody>
          <a:bodyPr wrap="square" rtlCol="0">
            <a:spAutoFit/>
          </a:bodyPr>
          <a:lstStyle/>
          <a:p>
            <a:pPr lvl="1">
              <a:buClr>
                <a:srgbClr val="FF0000"/>
              </a:buClr>
            </a:pPr>
            <a:r>
              <a:rPr lang="es-ES" sz="2400" dirty="0" err="1" smtClean="0">
                <a:solidFill>
                  <a:schemeClr val="bg1"/>
                </a:solidFill>
              </a:rPr>
              <a:t>Antoine</a:t>
            </a:r>
            <a:r>
              <a:rPr lang="es-ES" sz="2400" dirty="0" smtClean="0">
                <a:solidFill>
                  <a:schemeClr val="bg1"/>
                </a:solidFill>
              </a:rPr>
              <a:t>-Jean Gros    </a:t>
            </a:r>
            <a:r>
              <a:rPr lang="es-ES" sz="1600" b="1" dirty="0" smtClean="0">
                <a:solidFill>
                  <a:schemeClr val="bg1"/>
                </a:solidFill>
              </a:rPr>
              <a:t> </a:t>
            </a:r>
          </a:p>
        </p:txBody>
      </p:sp>
      <p:sp>
        <p:nvSpPr>
          <p:cNvPr id="8" name="7 Rectángulo"/>
          <p:cNvSpPr/>
          <p:nvPr/>
        </p:nvSpPr>
        <p:spPr>
          <a:xfrm>
            <a:off x="539552" y="1196752"/>
            <a:ext cx="8604448" cy="5201424"/>
          </a:xfrm>
          <a:prstGeom prst="rect">
            <a:avLst/>
          </a:prstGeom>
        </p:spPr>
        <p:txBody>
          <a:bodyPr wrap="square">
            <a:spAutoFit/>
          </a:bodyPr>
          <a:lstStyle/>
          <a:p>
            <a:r>
              <a:rPr lang="es-ES" sz="2200" dirty="0" smtClean="0"/>
              <a:t>1771-Meudon, Francia, 1835) </a:t>
            </a:r>
          </a:p>
          <a:p>
            <a:pPr algn="just"/>
            <a:r>
              <a:rPr lang="es-ES" sz="2200" dirty="0" smtClean="0"/>
              <a:t>Su padre, que trabajaba como miniaturista, lo introdujo en el mundo del arte, pero se formó principalmente con J.-L. David, a quien admiraba. </a:t>
            </a:r>
          </a:p>
          <a:p>
            <a:r>
              <a:rPr lang="es-ES" sz="2200" dirty="0" smtClean="0"/>
              <a:t>Su carácter apasionado lo impulsó a crear un estilo muy distinto del equilibrado neoclasicismo de su maestro. </a:t>
            </a:r>
          </a:p>
          <a:p>
            <a:pPr algn="just"/>
            <a:r>
              <a:rPr lang="es-ES" sz="2200" dirty="0" smtClean="0"/>
              <a:t>Se caracterizó por las composiciones complejas y repletas de detalles, realistas y de intenso colorido, que ejercieron una influencia considerable en </a:t>
            </a:r>
            <a:r>
              <a:rPr lang="es-ES" sz="2200" dirty="0" err="1" smtClean="0"/>
              <a:t>Géricault</a:t>
            </a:r>
            <a:r>
              <a:rPr lang="es-ES" sz="2200" dirty="0" smtClean="0"/>
              <a:t> y Delacroix y, por ende, en el desarrollo del romanticismo. </a:t>
            </a:r>
          </a:p>
          <a:p>
            <a:pPr algn="just"/>
            <a:r>
              <a:rPr lang="es-ES" sz="2200" dirty="0" smtClean="0"/>
              <a:t>Por todo ello, se considera a Gros un precursor de la tendencia pictórica romántica. Desde 1803 trabajó al servicio de Napoleón, para quien realizó sus mejores composiciones: La batalla de </a:t>
            </a:r>
            <a:r>
              <a:rPr lang="es-ES" sz="2200" dirty="0" err="1" smtClean="0"/>
              <a:t>Eylan</a:t>
            </a:r>
            <a:r>
              <a:rPr lang="es-ES" sz="2200" dirty="0" smtClean="0"/>
              <a:t>, y Napoleón y los apestados de </a:t>
            </a:r>
            <a:r>
              <a:rPr lang="es-ES" sz="2200" dirty="0" err="1" smtClean="0"/>
              <a:t>Jaffa</a:t>
            </a:r>
            <a:r>
              <a:rPr lang="es-ES" sz="2200" dirty="0" smtClean="0"/>
              <a:t>. </a:t>
            </a:r>
          </a:p>
          <a:p>
            <a:r>
              <a:rPr lang="es-ES" sz="2200" dirty="0" smtClean="0"/>
              <a:t>A la caída del emperador, se vio relegado de los ambientes oficiales y se sumió en un creciente pesimismo que le llevó al suicidio. </a:t>
            </a:r>
          </a:p>
          <a:p>
            <a:r>
              <a:rPr lang="es-ES" sz="2400" dirty="0" smtClean="0"/>
              <a:t>Fue también un retratista excelente.</a:t>
            </a:r>
            <a:endParaRPr lang="es-ES_tradnl" sz="2400" dirty="0"/>
          </a:p>
        </p:txBody>
      </p:sp>
      <p:sp>
        <p:nvSpPr>
          <p:cNvPr id="9" name="8 Estrella de 5 puntas"/>
          <p:cNvSpPr/>
          <p:nvPr/>
        </p:nvSpPr>
        <p:spPr>
          <a:xfrm>
            <a:off x="107504" y="1556792"/>
            <a:ext cx="360040" cy="360040"/>
          </a:xfrm>
          <a:prstGeom prst="star5">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10" name="9 Estrella de 5 puntas"/>
          <p:cNvSpPr/>
          <p:nvPr/>
        </p:nvSpPr>
        <p:spPr>
          <a:xfrm>
            <a:off x="107504" y="2276872"/>
            <a:ext cx="360040" cy="360040"/>
          </a:xfrm>
          <a:prstGeom prst="star5">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11" name="10 Estrella de 5 puntas"/>
          <p:cNvSpPr/>
          <p:nvPr/>
        </p:nvSpPr>
        <p:spPr>
          <a:xfrm>
            <a:off x="107504" y="2924944"/>
            <a:ext cx="360040" cy="360040"/>
          </a:xfrm>
          <a:prstGeom prst="star5">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12" name="11 Estrella de 5 puntas"/>
          <p:cNvSpPr/>
          <p:nvPr/>
        </p:nvSpPr>
        <p:spPr>
          <a:xfrm>
            <a:off x="107504" y="3861048"/>
            <a:ext cx="360040" cy="360040"/>
          </a:xfrm>
          <a:prstGeom prst="star5">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13" name="12 Estrella de 5 puntas"/>
          <p:cNvSpPr/>
          <p:nvPr/>
        </p:nvSpPr>
        <p:spPr>
          <a:xfrm>
            <a:off x="107504" y="5229200"/>
            <a:ext cx="360040" cy="360040"/>
          </a:xfrm>
          <a:prstGeom prst="star5">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2 Título"/>
          <p:cNvSpPr>
            <a:spLocks noGrp="1"/>
          </p:cNvSpPr>
          <p:nvPr>
            <p:ph type="title"/>
          </p:nvPr>
        </p:nvSpPr>
        <p:spPr>
          <a:xfrm>
            <a:off x="0" y="0"/>
            <a:ext cx="9144000" cy="476672"/>
          </a:xfrm>
          <a:solidFill>
            <a:srgbClr val="0070C0"/>
          </a:solidFill>
        </p:spPr>
        <p:txBody>
          <a:bodyPr>
            <a:normAutofit fontScale="90000"/>
          </a:bodyPr>
          <a:lstStyle/>
          <a:p>
            <a:r>
              <a:rPr lang="es-ES_tradnl" b="1" dirty="0" smtClean="0">
                <a:solidFill>
                  <a:schemeClr val="bg1"/>
                </a:solidFill>
              </a:rPr>
              <a:t>        LA PINTURA NEOCLASICA</a:t>
            </a:r>
            <a:endParaRPr lang="es-ES_tradnl" b="1" dirty="0">
              <a:solidFill>
                <a:schemeClr val="bg1"/>
              </a:solidFill>
            </a:endParaRPr>
          </a:p>
        </p:txBody>
      </p:sp>
      <p:sp>
        <p:nvSpPr>
          <p:cNvPr id="2" name="1 Marcador de contenido"/>
          <p:cNvSpPr>
            <a:spLocks noGrp="1"/>
          </p:cNvSpPr>
          <p:nvPr>
            <p:ph idx="1"/>
          </p:nvPr>
        </p:nvSpPr>
        <p:spPr>
          <a:xfrm>
            <a:off x="0" y="548680"/>
            <a:ext cx="9144000" cy="7488832"/>
          </a:xfrm>
        </p:spPr>
        <p:txBody>
          <a:bodyPr>
            <a:noAutofit/>
          </a:bodyPr>
          <a:lstStyle/>
          <a:p>
            <a:r>
              <a:rPr lang="es-ES" sz="2800" b="1" dirty="0" err="1"/>
              <a:t>Wincklemann</a:t>
            </a:r>
            <a:r>
              <a:rPr lang="es-ES" sz="2800" b="1" dirty="0"/>
              <a:t> y </a:t>
            </a:r>
            <a:r>
              <a:rPr lang="es-ES" sz="2800" b="1" dirty="0" err="1"/>
              <a:t>Mengs</a:t>
            </a:r>
            <a:r>
              <a:rPr lang="es-ES" sz="2800" b="1" dirty="0"/>
              <a:t>, teóricos </a:t>
            </a:r>
            <a:r>
              <a:rPr lang="es-ES" sz="2800" b="1" dirty="0" smtClean="0"/>
              <a:t>y precursores.</a:t>
            </a:r>
            <a:endParaRPr lang="es-ES" sz="2800" dirty="0"/>
          </a:p>
          <a:p>
            <a:pPr lvl="1">
              <a:buNone/>
            </a:pPr>
            <a:endParaRPr lang="es-ES_tradnl" sz="2400" dirty="0"/>
          </a:p>
        </p:txBody>
      </p:sp>
      <p:pic>
        <p:nvPicPr>
          <p:cNvPr id="4" name="3 Imagen" descr="mengs_parnasus.jpg"/>
          <p:cNvPicPr>
            <a:picLocks noChangeAspect="1"/>
          </p:cNvPicPr>
          <p:nvPr/>
        </p:nvPicPr>
        <p:blipFill>
          <a:blip r:embed="rId2" cstate="print"/>
          <a:stretch>
            <a:fillRect/>
          </a:stretch>
        </p:blipFill>
        <p:spPr>
          <a:xfrm>
            <a:off x="0" y="1052736"/>
            <a:ext cx="9144000" cy="4972050"/>
          </a:xfrm>
          <a:prstGeom prst="rect">
            <a:avLst/>
          </a:prstGeom>
        </p:spPr>
      </p:pic>
      <p:sp>
        <p:nvSpPr>
          <p:cNvPr id="7" name="6 CuadroTexto"/>
          <p:cNvSpPr txBox="1"/>
          <p:nvPr/>
        </p:nvSpPr>
        <p:spPr>
          <a:xfrm>
            <a:off x="0" y="6021288"/>
            <a:ext cx="8748464" cy="646331"/>
          </a:xfrm>
          <a:prstGeom prst="rect">
            <a:avLst/>
          </a:prstGeom>
          <a:noFill/>
        </p:spPr>
        <p:txBody>
          <a:bodyPr wrap="square" rtlCol="0">
            <a:spAutoFit/>
          </a:bodyPr>
          <a:lstStyle/>
          <a:p>
            <a:r>
              <a:rPr lang="es-ES" dirty="0" err="1" smtClean="0"/>
              <a:t>Mengs</a:t>
            </a:r>
            <a:r>
              <a:rPr lang="es-ES" dirty="0" smtClean="0"/>
              <a:t>, </a:t>
            </a:r>
            <a:r>
              <a:rPr lang="es-ES" dirty="0" err="1" smtClean="0"/>
              <a:t>Anton</a:t>
            </a:r>
            <a:r>
              <a:rPr lang="es-ES" dirty="0" smtClean="0"/>
              <a:t> Raphael. Apolo y las Musas en el monte Parnaso. Villa </a:t>
            </a:r>
            <a:r>
              <a:rPr lang="es-ES" dirty="0" err="1" smtClean="0"/>
              <a:t>Albani</a:t>
            </a:r>
            <a:r>
              <a:rPr lang="es-ES" dirty="0" smtClean="0"/>
              <a:t>, Roma, 1761.</a:t>
            </a:r>
            <a:endParaRPr lang="es-ES_tradnl" dirty="0"/>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2 Título"/>
          <p:cNvSpPr>
            <a:spLocks noGrp="1"/>
          </p:cNvSpPr>
          <p:nvPr>
            <p:ph type="title"/>
          </p:nvPr>
        </p:nvSpPr>
        <p:spPr>
          <a:xfrm>
            <a:off x="0" y="0"/>
            <a:ext cx="9144000" cy="476672"/>
          </a:xfrm>
          <a:solidFill>
            <a:srgbClr val="0070C0"/>
          </a:solidFill>
        </p:spPr>
        <p:txBody>
          <a:bodyPr>
            <a:normAutofit fontScale="90000"/>
          </a:bodyPr>
          <a:lstStyle/>
          <a:p>
            <a:r>
              <a:rPr lang="es-ES_tradnl" b="1" dirty="0" smtClean="0">
                <a:solidFill>
                  <a:schemeClr val="bg1"/>
                </a:solidFill>
              </a:rPr>
              <a:t>           LA PINTURA NEOCLASICA</a:t>
            </a:r>
            <a:endParaRPr lang="es-ES_tradnl" b="1" dirty="0">
              <a:solidFill>
                <a:schemeClr val="bg1"/>
              </a:solidFill>
            </a:endParaRPr>
          </a:p>
        </p:txBody>
      </p:sp>
      <p:sp>
        <p:nvSpPr>
          <p:cNvPr id="7" name="6 CuadroTexto"/>
          <p:cNvSpPr txBox="1"/>
          <p:nvPr/>
        </p:nvSpPr>
        <p:spPr>
          <a:xfrm>
            <a:off x="0" y="498158"/>
            <a:ext cx="9144000" cy="461665"/>
          </a:xfrm>
          <a:prstGeom prst="rect">
            <a:avLst/>
          </a:prstGeom>
          <a:solidFill>
            <a:srgbClr val="D22C97"/>
          </a:solidFill>
        </p:spPr>
        <p:txBody>
          <a:bodyPr wrap="square" rtlCol="0">
            <a:spAutoFit/>
          </a:bodyPr>
          <a:lstStyle/>
          <a:p>
            <a:pPr lvl="1">
              <a:buClr>
                <a:srgbClr val="FF0000"/>
              </a:buClr>
            </a:pPr>
            <a:r>
              <a:rPr lang="es-ES" sz="2400" dirty="0" err="1" smtClean="0">
                <a:solidFill>
                  <a:schemeClr val="bg1"/>
                </a:solidFill>
              </a:rPr>
              <a:t>Antoine</a:t>
            </a:r>
            <a:r>
              <a:rPr lang="es-ES" sz="2400" dirty="0" smtClean="0">
                <a:solidFill>
                  <a:schemeClr val="bg1"/>
                </a:solidFill>
              </a:rPr>
              <a:t>-Jean Gros             </a:t>
            </a:r>
            <a:r>
              <a:rPr lang="en-US" sz="2400" dirty="0" smtClean="0">
                <a:solidFill>
                  <a:schemeClr val="bg1"/>
                </a:solidFill>
              </a:rPr>
              <a:t>Napoleon en la </a:t>
            </a:r>
            <a:r>
              <a:rPr lang="en-US" sz="2400" dirty="0" err="1" smtClean="0">
                <a:solidFill>
                  <a:schemeClr val="bg1"/>
                </a:solidFill>
              </a:rPr>
              <a:t>batalla</a:t>
            </a:r>
            <a:r>
              <a:rPr lang="en-US" sz="2400" dirty="0" smtClean="0">
                <a:solidFill>
                  <a:schemeClr val="bg1"/>
                </a:solidFill>
              </a:rPr>
              <a:t> de </a:t>
            </a:r>
            <a:r>
              <a:rPr lang="en-US" sz="2400" dirty="0" err="1" smtClean="0">
                <a:solidFill>
                  <a:schemeClr val="bg1"/>
                </a:solidFill>
              </a:rPr>
              <a:t>Eylau</a:t>
            </a:r>
            <a:r>
              <a:rPr lang="es-ES" sz="2400" dirty="0" smtClean="0">
                <a:solidFill>
                  <a:schemeClr val="bg1"/>
                </a:solidFill>
              </a:rPr>
              <a:t>        </a:t>
            </a:r>
            <a:r>
              <a:rPr lang="es-ES" sz="1600" b="1" dirty="0" smtClean="0">
                <a:solidFill>
                  <a:schemeClr val="bg1"/>
                </a:solidFill>
              </a:rPr>
              <a:t>    </a:t>
            </a:r>
          </a:p>
        </p:txBody>
      </p:sp>
      <p:pic>
        <p:nvPicPr>
          <p:cNvPr id="14" name="13 Imagen" descr="800px-Antoine-Jean_Gros_-_Napoleon_on_the_Battlefield_of_Eylau_-_Google_Art_Project.jpg"/>
          <p:cNvPicPr>
            <a:picLocks noChangeAspect="1"/>
          </p:cNvPicPr>
          <p:nvPr/>
        </p:nvPicPr>
        <p:blipFill>
          <a:blip r:embed="rId2" cstate="print"/>
          <a:stretch>
            <a:fillRect/>
          </a:stretch>
        </p:blipFill>
        <p:spPr>
          <a:xfrm>
            <a:off x="395536" y="978367"/>
            <a:ext cx="8208912" cy="5879633"/>
          </a:xfrm>
          <a:prstGeom prst="rect">
            <a:avLst/>
          </a:prstGeom>
        </p:spPr>
      </p:pic>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2 Título"/>
          <p:cNvSpPr>
            <a:spLocks noGrp="1"/>
          </p:cNvSpPr>
          <p:nvPr>
            <p:ph type="title"/>
          </p:nvPr>
        </p:nvSpPr>
        <p:spPr>
          <a:xfrm>
            <a:off x="0" y="0"/>
            <a:ext cx="9144000" cy="476672"/>
          </a:xfrm>
          <a:solidFill>
            <a:srgbClr val="0070C0"/>
          </a:solidFill>
        </p:spPr>
        <p:txBody>
          <a:bodyPr>
            <a:normAutofit fontScale="90000"/>
          </a:bodyPr>
          <a:lstStyle/>
          <a:p>
            <a:r>
              <a:rPr lang="es-ES_tradnl" b="1" dirty="0" smtClean="0">
                <a:solidFill>
                  <a:schemeClr val="bg1"/>
                </a:solidFill>
              </a:rPr>
              <a:t>           LA PINTURA NEOCLASICA</a:t>
            </a:r>
            <a:endParaRPr lang="es-ES_tradnl" b="1" dirty="0">
              <a:solidFill>
                <a:schemeClr val="bg1"/>
              </a:solidFill>
            </a:endParaRPr>
          </a:p>
        </p:txBody>
      </p:sp>
      <p:sp>
        <p:nvSpPr>
          <p:cNvPr id="7" name="6 CuadroTexto"/>
          <p:cNvSpPr txBox="1"/>
          <p:nvPr/>
        </p:nvSpPr>
        <p:spPr>
          <a:xfrm>
            <a:off x="0" y="498158"/>
            <a:ext cx="9144000" cy="461665"/>
          </a:xfrm>
          <a:prstGeom prst="rect">
            <a:avLst/>
          </a:prstGeom>
          <a:solidFill>
            <a:srgbClr val="D22C97"/>
          </a:solidFill>
        </p:spPr>
        <p:txBody>
          <a:bodyPr wrap="square" rtlCol="0">
            <a:spAutoFit/>
          </a:bodyPr>
          <a:lstStyle/>
          <a:p>
            <a:pPr lvl="1">
              <a:buClr>
                <a:srgbClr val="FF0000"/>
              </a:buClr>
            </a:pPr>
            <a:r>
              <a:rPr lang="es-ES" sz="2400" dirty="0" err="1" smtClean="0">
                <a:solidFill>
                  <a:schemeClr val="bg1"/>
                </a:solidFill>
              </a:rPr>
              <a:t>Antoine</a:t>
            </a:r>
            <a:r>
              <a:rPr lang="es-ES" sz="2400" dirty="0" smtClean="0">
                <a:solidFill>
                  <a:schemeClr val="bg1"/>
                </a:solidFill>
              </a:rPr>
              <a:t>-Jean Gros             </a:t>
            </a:r>
            <a:r>
              <a:rPr lang="en-US" sz="2400" dirty="0" smtClean="0">
                <a:solidFill>
                  <a:schemeClr val="bg1"/>
                </a:solidFill>
              </a:rPr>
              <a:t>Napoleon en la </a:t>
            </a:r>
            <a:r>
              <a:rPr lang="en-US" sz="2400" dirty="0" err="1" smtClean="0">
                <a:solidFill>
                  <a:schemeClr val="bg1"/>
                </a:solidFill>
              </a:rPr>
              <a:t>batalla</a:t>
            </a:r>
            <a:r>
              <a:rPr lang="en-US" sz="2400" dirty="0" smtClean="0">
                <a:solidFill>
                  <a:schemeClr val="bg1"/>
                </a:solidFill>
              </a:rPr>
              <a:t> de </a:t>
            </a:r>
            <a:r>
              <a:rPr lang="en-US" sz="2400" dirty="0" err="1" smtClean="0">
                <a:solidFill>
                  <a:schemeClr val="bg1"/>
                </a:solidFill>
              </a:rPr>
              <a:t>Eylau</a:t>
            </a:r>
            <a:r>
              <a:rPr lang="es-ES" sz="2400" dirty="0" smtClean="0">
                <a:solidFill>
                  <a:schemeClr val="bg1"/>
                </a:solidFill>
              </a:rPr>
              <a:t>        </a:t>
            </a:r>
            <a:r>
              <a:rPr lang="es-ES" sz="1600" b="1" dirty="0" smtClean="0">
                <a:solidFill>
                  <a:schemeClr val="bg1"/>
                </a:solidFill>
              </a:rPr>
              <a:t>    </a:t>
            </a:r>
          </a:p>
        </p:txBody>
      </p:sp>
      <p:pic>
        <p:nvPicPr>
          <p:cNvPr id="14" name="13 Imagen" descr="800px-Antoine-Jean_Gros_-_Napoleon_on_the_Battlefield_of_Eylau_-_Google_Art_Project.jpg"/>
          <p:cNvPicPr>
            <a:picLocks noChangeAspect="1"/>
          </p:cNvPicPr>
          <p:nvPr/>
        </p:nvPicPr>
        <p:blipFill>
          <a:blip r:embed="rId2" cstate="print"/>
          <a:stretch>
            <a:fillRect/>
          </a:stretch>
        </p:blipFill>
        <p:spPr>
          <a:xfrm>
            <a:off x="395536" y="978367"/>
            <a:ext cx="8208912" cy="5879633"/>
          </a:xfrm>
          <a:prstGeom prst="rect">
            <a:avLst/>
          </a:prstGeom>
        </p:spPr>
      </p:pic>
      <p:sp>
        <p:nvSpPr>
          <p:cNvPr id="5" name="4 Rectángulo"/>
          <p:cNvSpPr/>
          <p:nvPr/>
        </p:nvSpPr>
        <p:spPr>
          <a:xfrm>
            <a:off x="395536" y="980728"/>
            <a:ext cx="8208912" cy="1477328"/>
          </a:xfrm>
          <a:prstGeom prst="rect">
            <a:avLst/>
          </a:prstGeom>
        </p:spPr>
        <p:txBody>
          <a:bodyPr wrap="square">
            <a:spAutoFit/>
          </a:bodyPr>
          <a:lstStyle/>
          <a:p>
            <a:r>
              <a:rPr lang="es-ES" b="1" dirty="0" smtClean="0">
                <a:solidFill>
                  <a:schemeClr val="tx1">
                    <a:lumMod val="95000"/>
                  </a:schemeClr>
                </a:solidFill>
              </a:rPr>
              <a:t>al mismo tiempo que parece cerrar la pintura de historia de corte neoclásica, abre la escenografía del historicismo del llamado romanticismo histórico. Viene a ser una clara manipulación de la realidad, de la cual se vale de forma naturalista, para lograr su recreación teatral y enfática, y alcanzar la consideración de emblema. </a:t>
            </a:r>
            <a:r>
              <a:rPr lang="es-ES" b="1" dirty="0" smtClean="0">
                <a:solidFill>
                  <a:schemeClr val="tx2">
                    <a:lumMod val="75000"/>
                  </a:schemeClr>
                </a:solidFill>
              </a:rPr>
              <a:t/>
            </a:r>
            <a:br>
              <a:rPr lang="es-ES" b="1" dirty="0" smtClean="0">
                <a:solidFill>
                  <a:schemeClr val="tx2">
                    <a:lumMod val="75000"/>
                  </a:schemeClr>
                </a:solidFill>
              </a:rPr>
            </a:br>
            <a:endParaRPr lang="es-ES_tradnl" b="1" dirty="0">
              <a:solidFill>
                <a:schemeClr val="tx2">
                  <a:lumMod val="75000"/>
                </a:schemeClr>
              </a:solidFill>
            </a:endParaRPr>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2 Título"/>
          <p:cNvSpPr>
            <a:spLocks noGrp="1"/>
          </p:cNvSpPr>
          <p:nvPr>
            <p:ph type="title"/>
          </p:nvPr>
        </p:nvSpPr>
        <p:spPr>
          <a:xfrm>
            <a:off x="0" y="0"/>
            <a:ext cx="9144000" cy="476672"/>
          </a:xfrm>
          <a:solidFill>
            <a:srgbClr val="0070C0"/>
          </a:solidFill>
        </p:spPr>
        <p:txBody>
          <a:bodyPr>
            <a:normAutofit fontScale="90000"/>
          </a:bodyPr>
          <a:lstStyle/>
          <a:p>
            <a:r>
              <a:rPr lang="es-ES_tradnl" b="1" dirty="0" smtClean="0">
                <a:solidFill>
                  <a:schemeClr val="bg1"/>
                </a:solidFill>
              </a:rPr>
              <a:t>           LA PINTURA NEOCLASICA</a:t>
            </a:r>
            <a:endParaRPr lang="es-ES_tradnl" b="1" dirty="0">
              <a:solidFill>
                <a:schemeClr val="bg1"/>
              </a:solidFill>
            </a:endParaRPr>
          </a:p>
        </p:txBody>
      </p:sp>
      <p:sp>
        <p:nvSpPr>
          <p:cNvPr id="7" name="6 CuadroTexto"/>
          <p:cNvSpPr txBox="1"/>
          <p:nvPr/>
        </p:nvSpPr>
        <p:spPr>
          <a:xfrm>
            <a:off x="0" y="498158"/>
            <a:ext cx="9144000" cy="461665"/>
          </a:xfrm>
          <a:prstGeom prst="rect">
            <a:avLst/>
          </a:prstGeom>
          <a:solidFill>
            <a:srgbClr val="D22C97"/>
          </a:solidFill>
        </p:spPr>
        <p:txBody>
          <a:bodyPr wrap="square" rtlCol="0">
            <a:spAutoFit/>
          </a:bodyPr>
          <a:lstStyle/>
          <a:p>
            <a:pPr lvl="1">
              <a:buClr>
                <a:srgbClr val="FF0000"/>
              </a:buClr>
            </a:pPr>
            <a:r>
              <a:rPr lang="es-ES" sz="2400" dirty="0" err="1" smtClean="0">
                <a:solidFill>
                  <a:schemeClr val="bg1"/>
                </a:solidFill>
              </a:rPr>
              <a:t>Antoine</a:t>
            </a:r>
            <a:r>
              <a:rPr lang="es-ES" sz="2400" dirty="0" smtClean="0">
                <a:solidFill>
                  <a:schemeClr val="bg1"/>
                </a:solidFill>
              </a:rPr>
              <a:t>-Jean Gros             </a:t>
            </a:r>
            <a:r>
              <a:rPr lang="en-US" sz="2400" dirty="0" smtClean="0">
                <a:solidFill>
                  <a:schemeClr val="bg1"/>
                </a:solidFill>
              </a:rPr>
              <a:t>Napoleon en la </a:t>
            </a:r>
            <a:r>
              <a:rPr lang="en-US" sz="2400" dirty="0" err="1" smtClean="0">
                <a:solidFill>
                  <a:schemeClr val="bg1"/>
                </a:solidFill>
              </a:rPr>
              <a:t>batalla</a:t>
            </a:r>
            <a:r>
              <a:rPr lang="en-US" sz="2400" dirty="0" smtClean="0">
                <a:solidFill>
                  <a:schemeClr val="bg1"/>
                </a:solidFill>
              </a:rPr>
              <a:t> de </a:t>
            </a:r>
            <a:r>
              <a:rPr lang="en-US" sz="2400" dirty="0" err="1" smtClean="0">
                <a:solidFill>
                  <a:schemeClr val="bg1"/>
                </a:solidFill>
              </a:rPr>
              <a:t>Eylau</a:t>
            </a:r>
            <a:r>
              <a:rPr lang="es-ES" sz="2400" dirty="0" smtClean="0">
                <a:solidFill>
                  <a:schemeClr val="bg1"/>
                </a:solidFill>
              </a:rPr>
              <a:t>        </a:t>
            </a:r>
            <a:r>
              <a:rPr lang="es-ES" sz="1600" b="1" dirty="0" smtClean="0">
                <a:solidFill>
                  <a:schemeClr val="bg1"/>
                </a:solidFill>
              </a:rPr>
              <a:t>    </a:t>
            </a:r>
          </a:p>
        </p:txBody>
      </p:sp>
      <p:pic>
        <p:nvPicPr>
          <p:cNvPr id="14" name="13 Imagen" descr="800px-Antoine-Jean_Gros_-_Napoleon_on_the_Battlefield_of_Eylau_-_Google_Art_Project.jpg"/>
          <p:cNvPicPr>
            <a:picLocks noChangeAspect="1"/>
          </p:cNvPicPr>
          <p:nvPr/>
        </p:nvPicPr>
        <p:blipFill>
          <a:blip r:embed="rId2" cstate="print"/>
          <a:stretch>
            <a:fillRect/>
          </a:stretch>
        </p:blipFill>
        <p:spPr>
          <a:xfrm>
            <a:off x="395536" y="978367"/>
            <a:ext cx="8208912" cy="5879633"/>
          </a:xfrm>
          <a:prstGeom prst="rect">
            <a:avLst/>
          </a:prstGeom>
        </p:spPr>
      </p:pic>
      <p:sp>
        <p:nvSpPr>
          <p:cNvPr id="5" name="4 Rectángulo"/>
          <p:cNvSpPr/>
          <p:nvPr/>
        </p:nvSpPr>
        <p:spPr>
          <a:xfrm>
            <a:off x="395536" y="980728"/>
            <a:ext cx="8208912" cy="1754326"/>
          </a:xfrm>
          <a:prstGeom prst="rect">
            <a:avLst/>
          </a:prstGeom>
        </p:spPr>
        <p:txBody>
          <a:bodyPr wrap="square">
            <a:spAutoFit/>
          </a:bodyPr>
          <a:lstStyle/>
          <a:p>
            <a:r>
              <a:rPr lang="es-ES" dirty="0" smtClean="0">
                <a:solidFill>
                  <a:schemeClr val="tx1">
                    <a:lumMod val="95000"/>
                  </a:schemeClr>
                </a:solidFill>
              </a:rPr>
              <a:t>El héroe Napoleón, perfectamente identificable, se muestra más humano, menos glorioso, con la tristeza de la heroicidad conseguida tras de la gran matanza colectiva de la batalla, que resta toda gloria. Ya no se tratan de héroes dibujados fríamente como actores en medio de un escenario teatral arquitectónico, sino de un paisaje natural sin vida, de nieve, fuego y humo, donde aún se percibe la sangre derramada. </a:t>
            </a:r>
            <a:r>
              <a:rPr lang="es-ES" b="1" dirty="0" smtClean="0">
                <a:solidFill>
                  <a:schemeClr val="tx2">
                    <a:lumMod val="75000"/>
                  </a:schemeClr>
                </a:solidFill>
              </a:rPr>
              <a:t/>
            </a:r>
            <a:br>
              <a:rPr lang="es-ES" b="1" dirty="0" smtClean="0">
                <a:solidFill>
                  <a:schemeClr val="tx2">
                    <a:lumMod val="75000"/>
                  </a:schemeClr>
                </a:solidFill>
              </a:rPr>
            </a:br>
            <a:endParaRPr lang="es-ES_tradnl" b="1" dirty="0">
              <a:solidFill>
                <a:schemeClr val="tx2">
                  <a:lumMod val="75000"/>
                </a:schemeClr>
              </a:solidFill>
            </a:endParaRPr>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2 Título"/>
          <p:cNvSpPr>
            <a:spLocks noGrp="1"/>
          </p:cNvSpPr>
          <p:nvPr>
            <p:ph type="title"/>
          </p:nvPr>
        </p:nvSpPr>
        <p:spPr>
          <a:xfrm>
            <a:off x="0" y="0"/>
            <a:ext cx="9144000" cy="476672"/>
          </a:xfrm>
          <a:solidFill>
            <a:srgbClr val="0070C0"/>
          </a:solidFill>
        </p:spPr>
        <p:txBody>
          <a:bodyPr>
            <a:normAutofit fontScale="90000"/>
          </a:bodyPr>
          <a:lstStyle/>
          <a:p>
            <a:r>
              <a:rPr lang="es-ES_tradnl" b="1" dirty="0" smtClean="0">
                <a:solidFill>
                  <a:schemeClr val="bg1"/>
                </a:solidFill>
              </a:rPr>
              <a:t>           LA PINTURA NEOCLASICA</a:t>
            </a:r>
            <a:endParaRPr lang="es-ES_tradnl" b="1" dirty="0">
              <a:solidFill>
                <a:schemeClr val="bg1"/>
              </a:solidFill>
            </a:endParaRPr>
          </a:p>
        </p:txBody>
      </p:sp>
      <p:sp>
        <p:nvSpPr>
          <p:cNvPr id="7" name="6 CuadroTexto"/>
          <p:cNvSpPr txBox="1"/>
          <p:nvPr/>
        </p:nvSpPr>
        <p:spPr>
          <a:xfrm>
            <a:off x="0" y="498158"/>
            <a:ext cx="9144000" cy="461665"/>
          </a:xfrm>
          <a:prstGeom prst="rect">
            <a:avLst/>
          </a:prstGeom>
          <a:solidFill>
            <a:srgbClr val="D22C97"/>
          </a:solidFill>
        </p:spPr>
        <p:txBody>
          <a:bodyPr wrap="square" rtlCol="0">
            <a:spAutoFit/>
          </a:bodyPr>
          <a:lstStyle/>
          <a:p>
            <a:pPr lvl="1">
              <a:buClr>
                <a:srgbClr val="FF0000"/>
              </a:buClr>
            </a:pPr>
            <a:r>
              <a:rPr lang="es-ES" sz="2400" dirty="0" err="1" smtClean="0">
                <a:solidFill>
                  <a:schemeClr val="bg1"/>
                </a:solidFill>
              </a:rPr>
              <a:t>Antoine</a:t>
            </a:r>
            <a:r>
              <a:rPr lang="es-ES" sz="2400" dirty="0" smtClean="0">
                <a:solidFill>
                  <a:schemeClr val="bg1"/>
                </a:solidFill>
              </a:rPr>
              <a:t>-Jean Gros             </a:t>
            </a:r>
            <a:r>
              <a:rPr lang="en-US" sz="2400" dirty="0" smtClean="0">
                <a:solidFill>
                  <a:schemeClr val="bg1"/>
                </a:solidFill>
              </a:rPr>
              <a:t>Napoleon en la </a:t>
            </a:r>
            <a:r>
              <a:rPr lang="en-US" sz="2400" dirty="0" err="1" smtClean="0">
                <a:solidFill>
                  <a:schemeClr val="bg1"/>
                </a:solidFill>
              </a:rPr>
              <a:t>batalla</a:t>
            </a:r>
            <a:r>
              <a:rPr lang="en-US" sz="2400" dirty="0" smtClean="0">
                <a:solidFill>
                  <a:schemeClr val="bg1"/>
                </a:solidFill>
              </a:rPr>
              <a:t> de </a:t>
            </a:r>
            <a:r>
              <a:rPr lang="en-US" sz="2400" dirty="0" err="1" smtClean="0">
                <a:solidFill>
                  <a:schemeClr val="bg1"/>
                </a:solidFill>
              </a:rPr>
              <a:t>Eylau</a:t>
            </a:r>
            <a:r>
              <a:rPr lang="es-ES" sz="2400" dirty="0" smtClean="0">
                <a:solidFill>
                  <a:schemeClr val="bg1"/>
                </a:solidFill>
              </a:rPr>
              <a:t>        </a:t>
            </a:r>
            <a:r>
              <a:rPr lang="es-ES" sz="1600" b="1" dirty="0" smtClean="0">
                <a:solidFill>
                  <a:schemeClr val="bg1"/>
                </a:solidFill>
              </a:rPr>
              <a:t>    </a:t>
            </a:r>
          </a:p>
        </p:txBody>
      </p:sp>
      <p:sp>
        <p:nvSpPr>
          <p:cNvPr id="8" name="7 Rectángulo"/>
          <p:cNvSpPr/>
          <p:nvPr/>
        </p:nvSpPr>
        <p:spPr>
          <a:xfrm>
            <a:off x="467544" y="1412776"/>
            <a:ext cx="8280920" cy="4401205"/>
          </a:xfrm>
          <a:prstGeom prst="rect">
            <a:avLst/>
          </a:prstGeom>
          <a:noFill/>
        </p:spPr>
        <p:txBody>
          <a:bodyPr wrap="square">
            <a:spAutoFit/>
          </a:bodyPr>
          <a:lstStyle/>
          <a:p>
            <a:r>
              <a:rPr lang="es-ES" sz="2800" dirty="0" smtClean="0">
                <a:solidFill>
                  <a:schemeClr val="tx1">
                    <a:lumMod val="95000"/>
                  </a:schemeClr>
                </a:solidFill>
              </a:rPr>
              <a:t>El orden y la claridad visual clasicista de David, se vuelve en Gros desorden compositivo y hasta horror vacui, dado que la humanidad, la viva y dinámica y la muerta e inerte, lo ocupan casi todo, enfrentándose entre sí. </a:t>
            </a:r>
          </a:p>
          <a:p>
            <a:endParaRPr lang="es-ES" sz="2800" dirty="0" smtClean="0">
              <a:solidFill>
                <a:schemeClr val="tx1">
                  <a:lumMod val="95000"/>
                </a:schemeClr>
              </a:solidFill>
            </a:endParaRPr>
          </a:p>
          <a:p>
            <a:r>
              <a:rPr lang="es-ES" sz="2800" dirty="0" smtClean="0">
                <a:solidFill>
                  <a:schemeClr val="tx1">
                    <a:lumMod val="95000"/>
                  </a:schemeClr>
                </a:solidFill>
              </a:rPr>
              <a:t>En "El juramento de los Horacios" aquel eligió el momento ejemplar, incongruente y previo al sacrificio doloroso; aquí éste ha seleccionado la secuencia final de la hazaña, llena de sangre derramada, que ha convertido la gloria en tragedia.</a:t>
            </a:r>
            <a:endParaRPr lang="es-ES_tradnl" sz="2800" dirty="0">
              <a:solidFill>
                <a:schemeClr val="tx1">
                  <a:lumMod val="95000"/>
                </a:schemeClr>
              </a:solidFill>
            </a:endParaRPr>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p:txBody>
          <a:bodyPr/>
          <a:lstStyle/>
          <a:p>
            <a:endParaRPr lang="es-ES_tradnl" dirty="0"/>
          </a:p>
        </p:txBody>
      </p:sp>
      <p:pic>
        <p:nvPicPr>
          <p:cNvPr id="5" name="4 Marcador de contenido" descr="pintura-neoclsica-francia-y-espaa-38-1024.jpg"/>
          <p:cNvPicPr>
            <a:picLocks noGrp="1" noChangeAspect="1"/>
          </p:cNvPicPr>
          <p:nvPr>
            <p:ph idx="1"/>
          </p:nvPr>
        </p:nvPicPr>
        <p:blipFill>
          <a:blip r:embed="rId2" cstate="print"/>
          <a:stretch>
            <a:fillRect/>
          </a:stretch>
        </p:blipFill>
        <p:spPr>
          <a:xfrm>
            <a:off x="251520" y="458670"/>
            <a:ext cx="8532440" cy="6399330"/>
          </a:xfrm>
        </p:spPr>
      </p:pic>
      <p:sp>
        <p:nvSpPr>
          <p:cNvPr id="4" name="2 Título"/>
          <p:cNvSpPr txBox="1">
            <a:spLocks/>
          </p:cNvSpPr>
          <p:nvPr/>
        </p:nvSpPr>
        <p:spPr>
          <a:xfrm>
            <a:off x="0" y="0"/>
            <a:ext cx="9144000" cy="476672"/>
          </a:xfrm>
          <a:prstGeom prst="rect">
            <a:avLst/>
          </a:prstGeom>
          <a:solidFill>
            <a:srgbClr val="0070C0"/>
          </a:solidFill>
        </p:spPr>
        <p:txBody>
          <a:bodyPr vert="horz" lIns="91440" tIns="45720" rIns="91440" bIns="45720" rtlCol="0" anchor="ctr">
            <a:normAutofit fontScale="67500" lnSpcReduction="2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s-ES_tradnl" sz="4400" b="1" i="0" u="none" strike="noStrike" kern="1200" cap="none" spc="0" normalizeH="0" baseline="0" noProof="0" smtClean="0">
                <a:ln>
                  <a:noFill/>
                </a:ln>
                <a:solidFill>
                  <a:schemeClr val="bg1"/>
                </a:solidFill>
                <a:effectLst/>
                <a:uLnTx/>
                <a:uFillTx/>
                <a:latin typeface="+mj-lt"/>
                <a:ea typeface="+mj-ea"/>
                <a:cs typeface="+mj-cs"/>
              </a:rPr>
              <a:t>           LA PINTURA NEOCLASICA</a:t>
            </a:r>
            <a:endParaRPr kumimoji="0" lang="es-ES_tradnl" sz="4400" b="1" i="0" u="none" strike="noStrike" kern="1200" cap="none" spc="0" normalizeH="0" baseline="0" noProof="0" dirty="0">
              <a:ln>
                <a:noFill/>
              </a:ln>
              <a:solidFill>
                <a:schemeClr val="bg1"/>
              </a:solidFill>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4 Marcador de contenido" descr="pintura-neoclsica-francia-y-espaa-39-1024.jpg"/>
          <p:cNvPicPr>
            <a:picLocks noGrp="1" noChangeAspect="1"/>
          </p:cNvPicPr>
          <p:nvPr>
            <p:ph idx="1"/>
          </p:nvPr>
        </p:nvPicPr>
        <p:blipFill>
          <a:blip r:embed="rId2" cstate="print"/>
          <a:stretch>
            <a:fillRect/>
          </a:stretch>
        </p:blipFill>
        <p:spPr>
          <a:xfrm>
            <a:off x="395536" y="476672"/>
            <a:ext cx="8460432" cy="6345324"/>
          </a:xfrm>
        </p:spPr>
      </p:pic>
      <p:sp>
        <p:nvSpPr>
          <p:cNvPr id="4" name="2 Título"/>
          <p:cNvSpPr txBox="1">
            <a:spLocks/>
          </p:cNvSpPr>
          <p:nvPr/>
        </p:nvSpPr>
        <p:spPr>
          <a:xfrm>
            <a:off x="0" y="0"/>
            <a:ext cx="9144000" cy="476672"/>
          </a:xfrm>
          <a:prstGeom prst="rect">
            <a:avLst/>
          </a:prstGeom>
          <a:solidFill>
            <a:srgbClr val="0070C0"/>
          </a:solidFill>
        </p:spPr>
        <p:txBody>
          <a:bodyPr vert="horz" lIns="91440" tIns="45720" rIns="91440" bIns="45720" rtlCol="0" anchor="ctr">
            <a:normAutofit fontScale="67500" lnSpcReduction="2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s-ES_tradnl" sz="4400" b="1" i="0" u="none" strike="noStrike" kern="1200" cap="none" spc="0" normalizeH="0" baseline="0" noProof="0" smtClean="0">
                <a:ln>
                  <a:noFill/>
                </a:ln>
                <a:solidFill>
                  <a:schemeClr val="bg1"/>
                </a:solidFill>
                <a:effectLst/>
                <a:uLnTx/>
                <a:uFillTx/>
                <a:latin typeface="+mj-lt"/>
                <a:ea typeface="+mj-ea"/>
                <a:cs typeface="+mj-cs"/>
              </a:rPr>
              <a:t>           LA PINTURA NEOCLASICA</a:t>
            </a:r>
            <a:endParaRPr kumimoji="0" lang="es-ES_tradnl" sz="4400" b="1" i="0" u="none" strike="noStrike" kern="1200" cap="none" spc="0" normalizeH="0" baseline="0" noProof="0" dirty="0">
              <a:ln>
                <a:noFill/>
              </a:ln>
              <a:solidFill>
                <a:schemeClr val="bg1"/>
              </a:solidFill>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4 Marcador de contenido" descr="pintura-neoclsica-francia-y-espaa-40-1024.jpg"/>
          <p:cNvPicPr>
            <a:picLocks noGrp="1" noChangeAspect="1"/>
          </p:cNvPicPr>
          <p:nvPr>
            <p:ph idx="1"/>
          </p:nvPr>
        </p:nvPicPr>
        <p:blipFill>
          <a:blip r:embed="rId2" cstate="print"/>
          <a:stretch>
            <a:fillRect/>
          </a:stretch>
        </p:blipFill>
        <p:spPr>
          <a:xfrm>
            <a:off x="251520" y="458670"/>
            <a:ext cx="8532440" cy="6399330"/>
          </a:xfrm>
        </p:spPr>
      </p:pic>
      <p:sp>
        <p:nvSpPr>
          <p:cNvPr id="4" name="2 Título"/>
          <p:cNvSpPr>
            <a:spLocks noGrp="1"/>
          </p:cNvSpPr>
          <p:nvPr>
            <p:ph type="title"/>
          </p:nvPr>
        </p:nvSpPr>
        <p:spPr>
          <a:xfrm>
            <a:off x="0" y="0"/>
            <a:ext cx="9144000" cy="476672"/>
          </a:xfrm>
          <a:solidFill>
            <a:srgbClr val="0070C0"/>
          </a:solidFill>
        </p:spPr>
        <p:txBody>
          <a:bodyPr>
            <a:normAutofit fontScale="90000"/>
          </a:bodyPr>
          <a:lstStyle/>
          <a:p>
            <a:r>
              <a:rPr lang="es-ES_tradnl" b="1" dirty="0" smtClean="0">
                <a:solidFill>
                  <a:schemeClr val="bg1"/>
                </a:solidFill>
              </a:rPr>
              <a:t>           LA PINTURA NEOCLASICA</a:t>
            </a:r>
            <a:endParaRPr lang="es-ES_tradnl" b="1" dirty="0">
              <a:solidFill>
                <a:schemeClr val="bg1"/>
              </a:solidFill>
            </a:endParaRPr>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p:txBody>
          <a:bodyPr/>
          <a:lstStyle/>
          <a:p>
            <a:endParaRPr lang="es-ES_tradnl" dirty="0"/>
          </a:p>
        </p:txBody>
      </p:sp>
      <p:pic>
        <p:nvPicPr>
          <p:cNvPr id="5" name="4 Marcador de contenido" descr="pintura-neoclsica-francia-y-espaa-41-1024.jpg"/>
          <p:cNvPicPr>
            <a:picLocks noGrp="1" noChangeAspect="1"/>
          </p:cNvPicPr>
          <p:nvPr>
            <p:ph idx="1"/>
          </p:nvPr>
        </p:nvPicPr>
        <p:blipFill>
          <a:blip r:embed="rId2" cstate="print"/>
          <a:stretch>
            <a:fillRect/>
          </a:stretch>
        </p:blipFill>
        <p:spPr>
          <a:xfrm>
            <a:off x="312035" y="476672"/>
            <a:ext cx="8508437" cy="6381328"/>
          </a:xfrm>
        </p:spPr>
      </p:pic>
      <p:sp>
        <p:nvSpPr>
          <p:cNvPr id="4" name="2 Título"/>
          <p:cNvSpPr txBox="1">
            <a:spLocks/>
          </p:cNvSpPr>
          <p:nvPr/>
        </p:nvSpPr>
        <p:spPr>
          <a:xfrm>
            <a:off x="0" y="0"/>
            <a:ext cx="9144000" cy="476672"/>
          </a:xfrm>
          <a:prstGeom prst="rect">
            <a:avLst/>
          </a:prstGeom>
          <a:solidFill>
            <a:srgbClr val="0070C0"/>
          </a:solidFill>
        </p:spPr>
        <p:txBody>
          <a:bodyPr vert="horz" lIns="91440" tIns="45720" rIns="91440" bIns="45720" rtlCol="0" anchor="ctr">
            <a:normAutofit fontScale="67500" lnSpcReduction="2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s-ES_tradnl" sz="4400" b="1" i="0" u="none" strike="noStrike" kern="1200" cap="none" spc="0" normalizeH="0" baseline="0" noProof="0" smtClean="0">
                <a:ln>
                  <a:noFill/>
                </a:ln>
                <a:solidFill>
                  <a:schemeClr val="bg1"/>
                </a:solidFill>
                <a:effectLst/>
                <a:uLnTx/>
                <a:uFillTx/>
                <a:latin typeface="+mj-lt"/>
                <a:ea typeface="+mj-ea"/>
                <a:cs typeface="+mj-cs"/>
              </a:rPr>
              <a:t>           LA PINTURA NEOCLASICA</a:t>
            </a:r>
            <a:endParaRPr kumimoji="0" lang="es-ES_tradnl" sz="4400" b="1" i="0" u="none" strike="noStrike" kern="1200" cap="none" spc="0" normalizeH="0" baseline="0" noProof="0" dirty="0">
              <a:ln>
                <a:noFill/>
              </a:ln>
              <a:solidFill>
                <a:schemeClr val="bg1"/>
              </a:solidFill>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p:txBody>
          <a:bodyPr/>
          <a:lstStyle/>
          <a:p>
            <a:endParaRPr lang="es-ES_tradnl" dirty="0"/>
          </a:p>
        </p:txBody>
      </p:sp>
      <p:pic>
        <p:nvPicPr>
          <p:cNvPr id="5" name="4 Marcador de contenido" descr="pintura-neoclsica-francia-y-espaa-43-1024.jpg"/>
          <p:cNvPicPr>
            <a:picLocks noGrp="1" noChangeAspect="1"/>
          </p:cNvPicPr>
          <p:nvPr>
            <p:ph idx="1"/>
          </p:nvPr>
        </p:nvPicPr>
        <p:blipFill>
          <a:blip r:embed="rId2" cstate="print"/>
          <a:stretch>
            <a:fillRect/>
          </a:stretch>
        </p:blipFill>
        <p:spPr>
          <a:xfrm>
            <a:off x="251520" y="404664"/>
            <a:ext cx="8604448" cy="6453336"/>
          </a:xfrm>
        </p:spPr>
      </p:pic>
      <p:sp>
        <p:nvSpPr>
          <p:cNvPr id="4" name="2 Título"/>
          <p:cNvSpPr txBox="1">
            <a:spLocks/>
          </p:cNvSpPr>
          <p:nvPr/>
        </p:nvSpPr>
        <p:spPr>
          <a:xfrm>
            <a:off x="0" y="0"/>
            <a:ext cx="9144000" cy="476672"/>
          </a:xfrm>
          <a:prstGeom prst="rect">
            <a:avLst/>
          </a:prstGeom>
          <a:solidFill>
            <a:srgbClr val="0070C0"/>
          </a:solidFill>
        </p:spPr>
        <p:txBody>
          <a:bodyPr vert="horz" lIns="91440" tIns="45720" rIns="91440" bIns="45720" rtlCol="0" anchor="ctr">
            <a:normAutofit fontScale="67500" lnSpcReduction="2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s-ES_tradnl" sz="4400" b="1" i="0" u="none" strike="noStrike" kern="1200" cap="none" spc="0" normalizeH="0" baseline="0" noProof="0" smtClean="0">
                <a:ln>
                  <a:noFill/>
                </a:ln>
                <a:solidFill>
                  <a:schemeClr val="bg1"/>
                </a:solidFill>
                <a:effectLst/>
                <a:uLnTx/>
                <a:uFillTx/>
                <a:latin typeface="+mj-lt"/>
                <a:ea typeface="+mj-ea"/>
                <a:cs typeface="+mj-cs"/>
              </a:rPr>
              <a:t>           LA PINTURA NEOCLASICA</a:t>
            </a:r>
            <a:endParaRPr kumimoji="0" lang="es-ES_tradnl" sz="4400" b="1" i="0" u="none" strike="noStrike" kern="1200" cap="none" spc="0" normalizeH="0" baseline="0" noProof="0" dirty="0">
              <a:ln>
                <a:noFill/>
              </a:ln>
              <a:solidFill>
                <a:schemeClr val="bg1"/>
              </a:solidFill>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4 Marcador de contenido" descr="pintura-neoclsica-francia-y-espaa-44-1024.jpg"/>
          <p:cNvPicPr>
            <a:picLocks noGrp="1" noChangeAspect="1"/>
          </p:cNvPicPr>
          <p:nvPr>
            <p:ph idx="1"/>
          </p:nvPr>
        </p:nvPicPr>
        <p:blipFill>
          <a:blip r:embed="rId2" cstate="print"/>
          <a:stretch>
            <a:fillRect/>
          </a:stretch>
        </p:blipFill>
        <p:spPr>
          <a:xfrm>
            <a:off x="251520" y="476672"/>
            <a:ext cx="8508437" cy="6381328"/>
          </a:xfrm>
        </p:spPr>
      </p:pic>
      <p:sp>
        <p:nvSpPr>
          <p:cNvPr id="6" name="2 Título"/>
          <p:cNvSpPr txBox="1">
            <a:spLocks/>
          </p:cNvSpPr>
          <p:nvPr/>
        </p:nvSpPr>
        <p:spPr>
          <a:xfrm>
            <a:off x="0" y="0"/>
            <a:ext cx="9144000" cy="476672"/>
          </a:xfrm>
          <a:prstGeom prst="rect">
            <a:avLst/>
          </a:prstGeom>
          <a:solidFill>
            <a:srgbClr val="0070C0"/>
          </a:solidFill>
        </p:spPr>
        <p:txBody>
          <a:bodyPr vert="horz" lIns="91440" tIns="45720" rIns="91440" bIns="45720" rtlCol="0" anchor="ctr">
            <a:normAutofit fontScale="67500" lnSpcReduction="2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s-ES_tradnl" sz="4400" b="1" i="0" u="none" strike="noStrike" kern="1200" cap="none" spc="0" normalizeH="0" baseline="0" noProof="0" smtClean="0">
                <a:ln>
                  <a:noFill/>
                </a:ln>
                <a:solidFill>
                  <a:schemeClr val="bg1"/>
                </a:solidFill>
                <a:effectLst/>
                <a:uLnTx/>
                <a:uFillTx/>
                <a:latin typeface="+mj-lt"/>
                <a:ea typeface="+mj-ea"/>
                <a:cs typeface="+mj-cs"/>
              </a:rPr>
              <a:t>           LA PINTURA NEOCLASICA</a:t>
            </a:r>
            <a:endParaRPr kumimoji="0" lang="es-ES_tradnl" sz="4400" b="1" i="0" u="none" strike="noStrike" kern="1200" cap="none" spc="0" normalizeH="0" baseline="0" noProof="0" dirty="0">
              <a:ln>
                <a:noFill/>
              </a:ln>
              <a:solidFill>
                <a:schemeClr val="bg1"/>
              </a:solidFill>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2 Título"/>
          <p:cNvSpPr>
            <a:spLocks noGrp="1"/>
          </p:cNvSpPr>
          <p:nvPr>
            <p:ph type="title"/>
          </p:nvPr>
        </p:nvSpPr>
        <p:spPr>
          <a:xfrm>
            <a:off x="0" y="0"/>
            <a:ext cx="9144000" cy="980728"/>
          </a:xfrm>
          <a:solidFill>
            <a:srgbClr val="0070C0"/>
          </a:solidFill>
        </p:spPr>
        <p:txBody>
          <a:bodyPr>
            <a:normAutofit/>
          </a:bodyPr>
          <a:lstStyle/>
          <a:p>
            <a:r>
              <a:rPr lang="es-ES_tradnl" b="1" dirty="0" smtClean="0">
                <a:solidFill>
                  <a:schemeClr val="bg1"/>
                </a:solidFill>
              </a:rPr>
              <a:t>        LA PINTURA NEOCLASICA</a:t>
            </a:r>
            <a:endParaRPr lang="es-ES_tradnl" b="1" dirty="0">
              <a:solidFill>
                <a:schemeClr val="bg1"/>
              </a:solidFill>
            </a:endParaRPr>
          </a:p>
        </p:txBody>
      </p:sp>
      <p:sp>
        <p:nvSpPr>
          <p:cNvPr id="2" name="1 Marcador de contenido"/>
          <p:cNvSpPr>
            <a:spLocks noGrp="1"/>
          </p:cNvSpPr>
          <p:nvPr>
            <p:ph idx="1"/>
          </p:nvPr>
        </p:nvSpPr>
        <p:spPr>
          <a:xfrm>
            <a:off x="0" y="980728"/>
            <a:ext cx="9144000" cy="5877272"/>
          </a:xfrm>
          <a:noFill/>
        </p:spPr>
        <p:style>
          <a:lnRef idx="1">
            <a:schemeClr val="accent6"/>
          </a:lnRef>
          <a:fillRef idx="2">
            <a:schemeClr val="accent6"/>
          </a:fillRef>
          <a:effectRef idx="1">
            <a:schemeClr val="accent6"/>
          </a:effectRef>
          <a:fontRef idx="minor">
            <a:schemeClr val="dk1"/>
          </a:fontRef>
        </p:style>
        <p:txBody>
          <a:bodyPr>
            <a:noAutofit/>
          </a:bodyPr>
          <a:lstStyle/>
          <a:p>
            <a:pPr>
              <a:buNone/>
            </a:pPr>
            <a:endParaRPr lang="es-ES" dirty="0" smtClean="0">
              <a:solidFill>
                <a:schemeClr val="tx1">
                  <a:lumMod val="95000"/>
                </a:schemeClr>
              </a:solidFill>
            </a:endParaRPr>
          </a:p>
          <a:p>
            <a:pPr lvl="1" algn="just">
              <a:buClr>
                <a:srgbClr val="FF0000"/>
              </a:buClr>
              <a:buFont typeface="Wingdings" pitchFamily="2" charset="2"/>
              <a:buChar char="q"/>
            </a:pPr>
            <a:r>
              <a:rPr lang="es-ES" dirty="0" smtClean="0">
                <a:solidFill>
                  <a:schemeClr val="tx1">
                    <a:lumMod val="95000"/>
                  </a:schemeClr>
                </a:solidFill>
              </a:rPr>
              <a:t>	</a:t>
            </a:r>
            <a:r>
              <a:rPr lang="es-ES" sz="2400" dirty="0" smtClean="0">
                <a:solidFill>
                  <a:schemeClr val="tx1">
                    <a:lumMod val="95000"/>
                  </a:schemeClr>
                </a:solidFill>
              </a:rPr>
              <a:t>Aunque</a:t>
            </a:r>
            <a:r>
              <a:rPr lang="es-ES" dirty="0" smtClean="0">
                <a:solidFill>
                  <a:schemeClr val="tx1">
                    <a:lumMod val="95000"/>
                  </a:schemeClr>
                </a:solidFill>
              </a:rPr>
              <a:t> a ojos del observador moderno pueda parecer insípido, el fresco fue notablemente influyente a la hora de promover el neoclasicismo al encontrarse en uno de los salones más visitados por todos aquellos viajeros que emprendía el </a:t>
            </a:r>
            <a:r>
              <a:rPr lang="es-ES" i="1" dirty="0" smtClean="0">
                <a:solidFill>
                  <a:schemeClr val="tx1">
                    <a:lumMod val="95000"/>
                  </a:schemeClr>
                </a:solidFill>
              </a:rPr>
              <a:t>Gran Tour</a:t>
            </a:r>
            <a:r>
              <a:rPr lang="es-ES" dirty="0" smtClean="0">
                <a:solidFill>
                  <a:schemeClr val="tx1">
                    <a:lumMod val="95000"/>
                  </a:schemeClr>
                </a:solidFill>
              </a:rPr>
              <a:t> por Italia. </a:t>
            </a:r>
          </a:p>
          <a:p>
            <a:pPr lvl="1" algn="just">
              <a:buClr>
                <a:srgbClr val="FF0000"/>
              </a:buClr>
              <a:buFont typeface="Wingdings" pitchFamily="2" charset="2"/>
              <a:buChar char="q"/>
            </a:pPr>
            <a:endParaRPr lang="es-ES" dirty="0" smtClean="0">
              <a:solidFill>
                <a:schemeClr val="tx1">
                  <a:lumMod val="95000"/>
                </a:schemeClr>
              </a:solidFill>
            </a:endParaRPr>
          </a:p>
          <a:p>
            <a:pPr lvl="1" algn="just">
              <a:buClr>
                <a:srgbClr val="FF0000"/>
              </a:buClr>
              <a:buFont typeface="Wingdings" pitchFamily="2" charset="2"/>
              <a:buChar char="q"/>
            </a:pPr>
            <a:r>
              <a:rPr lang="es-ES" dirty="0" smtClean="0">
                <a:solidFill>
                  <a:schemeClr val="tx1">
                    <a:lumMod val="95000"/>
                  </a:schemeClr>
                </a:solidFill>
              </a:rPr>
              <a:t>A diferencia de lo que se venía haciendo en los últimos 150 años la imagen reflejaba una escena que aspiraba a la armonía y a la serenidad, alejada de perspectivas atrevidas, escorzos violentos o situaciones morbosas</a:t>
            </a:r>
          </a:p>
          <a:p>
            <a:pPr lvl="1">
              <a:buClr>
                <a:srgbClr val="FF0000"/>
              </a:buClr>
              <a:buNone/>
            </a:pPr>
            <a:endParaRPr lang="es-ES_tradnl" sz="2400" dirty="0"/>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p:txBody>
          <a:bodyPr/>
          <a:lstStyle/>
          <a:p>
            <a:endParaRPr lang="es-ES_tradnl" dirty="0"/>
          </a:p>
        </p:txBody>
      </p:sp>
      <p:pic>
        <p:nvPicPr>
          <p:cNvPr id="5" name="4 Marcador de contenido" descr="pintura-neoclsica-francia-y-espaa-45-1024.jpg"/>
          <p:cNvPicPr>
            <a:picLocks noGrp="1" noChangeAspect="1"/>
          </p:cNvPicPr>
          <p:nvPr>
            <p:ph idx="1"/>
          </p:nvPr>
        </p:nvPicPr>
        <p:blipFill>
          <a:blip r:embed="rId2" cstate="print"/>
          <a:stretch>
            <a:fillRect/>
          </a:stretch>
        </p:blipFill>
        <p:spPr>
          <a:xfrm>
            <a:off x="251520" y="404664"/>
            <a:ext cx="8604448" cy="6453336"/>
          </a:xfrm>
        </p:spPr>
      </p:pic>
      <p:sp>
        <p:nvSpPr>
          <p:cNvPr id="4" name="2 Título"/>
          <p:cNvSpPr txBox="1">
            <a:spLocks/>
          </p:cNvSpPr>
          <p:nvPr/>
        </p:nvSpPr>
        <p:spPr>
          <a:xfrm>
            <a:off x="0" y="0"/>
            <a:ext cx="9144000" cy="476672"/>
          </a:xfrm>
          <a:prstGeom prst="rect">
            <a:avLst/>
          </a:prstGeom>
          <a:solidFill>
            <a:srgbClr val="0070C0"/>
          </a:solidFill>
        </p:spPr>
        <p:txBody>
          <a:bodyPr vert="horz" lIns="91440" tIns="45720" rIns="91440" bIns="45720" rtlCol="0" anchor="ctr">
            <a:normAutofit fontScale="67500" lnSpcReduction="2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s-ES_tradnl" sz="4400" b="1" i="0" u="none" strike="noStrike" kern="1200" cap="none" spc="0" normalizeH="0" baseline="0" noProof="0" smtClean="0">
                <a:ln>
                  <a:noFill/>
                </a:ln>
                <a:solidFill>
                  <a:schemeClr val="bg1"/>
                </a:solidFill>
                <a:effectLst/>
                <a:uLnTx/>
                <a:uFillTx/>
                <a:latin typeface="+mj-lt"/>
                <a:ea typeface="+mj-ea"/>
                <a:cs typeface="+mj-cs"/>
              </a:rPr>
              <a:t>           LA PINTURA NEOCLASICA</a:t>
            </a:r>
            <a:endParaRPr kumimoji="0" lang="es-ES_tradnl" sz="4400" b="1" i="0" u="none" strike="noStrike" kern="1200" cap="none" spc="0" normalizeH="0" baseline="0" noProof="0" dirty="0">
              <a:ln>
                <a:noFill/>
              </a:ln>
              <a:solidFill>
                <a:schemeClr val="bg1"/>
              </a:solidFill>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p:txBody>
          <a:bodyPr/>
          <a:lstStyle/>
          <a:p>
            <a:endParaRPr lang="es-ES_tradnl" dirty="0"/>
          </a:p>
        </p:txBody>
      </p:sp>
      <p:pic>
        <p:nvPicPr>
          <p:cNvPr id="5" name="4 Marcador de contenido" descr="pintura-neoclsica-francia-y-espaa-46-1024.jpg"/>
          <p:cNvPicPr>
            <a:picLocks noGrp="1" noChangeAspect="1"/>
          </p:cNvPicPr>
          <p:nvPr>
            <p:ph idx="1"/>
          </p:nvPr>
        </p:nvPicPr>
        <p:blipFill>
          <a:blip r:embed="rId2" cstate="print"/>
          <a:stretch>
            <a:fillRect/>
          </a:stretch>
        </p:blipFill>
        <p:spPr>
          <a:xfrm>
            <a:off x="323528" y="404664"/>
            <a:ext cx="8604448" cy="6453336"/>
          </a:xfrm>
        </p:spPr>
      </p:pic>
      <p:sp>
        <p:nvSpPr>
          <p:cNvPr id="4" name="2 Título"/>
          <p:cNvSpPr txBox="1">
            <a:spLocks/>
          </p:cNvSpPr>
          <p:nvPr/>
        </p:nvSpPr>
        <p:spPr>
          <a:xfrm>
            <a:off x="0" y="0"/>
            <a:ext cx="9144000" cy="476672"/>
          </a:xfrm>
          <a:prstGeom prst="rect">
            <a:avLst/>
          </a:prstGeom>
          <a:solidFill>
            <a:srgbClr val="0070C0"/>
          </a:solidFill>
        </p:spPr>
        <p:txBody>
          <a:bodyPr vert="horz" lIns="91440" tIns="45720" rIns="91440" bIns="45720" rtlCol="0" anchor="ctr">
            <a:normAutofit fontScale="67500" lnSpcReduction="2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s-ES_tradnl" sz="4400" b="1" i="0" u="none" strike="noStrike" kern="1200" cap="none" spc="0" normalizeH="0" baseline="0" noProof="0" smtClean="0">
                <a:ln>
                  <a:noFill/>
                </a:ln>
                <a:solidFill>
                  <a:schemeClr val="bg1"/>
                </a:solidFill>
                <a:effectLst/>
                <a:uLnTx/>
                <a:uFillTx/>
                <a:latin typeface="+mj-lt"/>
                <a:ea typeface="+mj-ea"/>
                <a:cs typeface="+mj-cs"/>
              </a:rPr>
              <a:t>           LA PINTURA NEOCLASICA</a:t>
            </a:r>
            <a:endParaRPr kumimoji="0" lang="es-ES_tradnl" sz="4400" b="1" i="0" u="none" strike="noStrike" kern="1200" cap="none" spc="0" normalizeH="0" baseline="0" noProof="0" dirty="0">
              <a:ln>
                <a:noFill/>
              </a:ln>
              <a:solidFill>
                <a:schemeClr val="bg1"/>
              </a:solidFill>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p:txBody>
          <a:bodyPr/>
          <a:lstStyle/>
          <a:p>
            <a:endParaRPr lang="es-ES_tradnl" dirty="0"/>
          </a:p>
        </p:txBody>
      </p:sp>
      <p:pic>
        <p:nvPicPr>
          <p:cNvPr id="5" name="4 Marcador de contenido" descr="pintura-neoclsica-francia-y-espaa-47-1024.jpg"/>
          <p:cNvPicPr>
            <a:picLocks noGrp="1" noChangeAspect="1"/>
          </p:cNvPicPr>
          <p:nvPr>
            <p:ph idx="1"/>
          </p:nvPr>
        </p:nvPicPr>
        <p:blipFill>
          <a:blip r:embed="rId2" cstate="print"/>
          <a:stretch>
            <a:fillRect/>
          </a:stretch>
        </p:blipFill>
        <p:spPr>
          <a:xfrm>
            <a:off x="251520" y="404664"/>
            <a:ext cx="8604448" cy="6453336"/>
          </a:xfrm>
        </p:spPr>
      </p:pic>
      <p:sp>
        <p:nvSpPr>
          <p:cNvPr id="4" name="2 Título"/>
          <p:cNvSpPr txBox="1">
            <a:spLocks/>
          </p:cNvSpPr>
          <p:nvPr/>
        </p:nvSpPr>
        <p:spPr>
          <a:xfrm>
            <a:off x="0" y="0"/>
            <a:ext cx="9144000" cy="476672"/>
          </a:xfrm>
          <a:prstGeom prst="rect">
            <a:avLst/>
          </a:prstGeom>
          <a:solidFill>
            <a:srgbClr val="0070C0"/>
          </a:solidFill>
        </p:spPr>
        <p:txBody>
          <a:bodyPr vert="horz" lIns="91440" tIns="45720" rIns="91440" bIns="45720" rtlCol="0" anchor="ctr">
            <a:normAutofit fontScale="67500" lnSpcReduction="2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s-ES_tradnl" sz="4400" b="1" i="0" u="none" strike="noStrike" kern="1200" cap="none" spc="0" normalizeH="0" baseline="0" noProof="0" smtClean="0">
                <a:ln>
                  <a:noFill/>
                </a:ln>
                <a:solidFill>
                  <a:schemeClr val="bg1"/>
                </a:solidFill>
                <a:effectLst/>
                <a:uLnTx/>
                <a:uFillTx/>
                <a:latin typeface="+mj-lt"/>
                <a:ea typeface="+mj-ea"/>
                <a:cs typeface="+mj-cs"/>
              </a:rPr>
              <a:t>           LA PINTURA NEOCLASICA</a:t>
            </a:r>
            <a:endParaRPr kumimoji="0" lang="es-ES_tradnl" sz="4400" b="1" i="0" u="none" strike="noStrike" kern="1200" cap="none" spc="0" normalizeH="0" baseline="0" noProof="0" dirty="0">
              <a:ln>
                <a:noFill/>
              </a:ln>
              <a:solidFill>
                <a:schemeClr val="bg1"/>
              </a:solidFill>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4 Marcador de contenido" descr="pintura-neoclsica-francia-y-espaa-48-1024.jpg"/>
          <p:cNvPicPr>
            <a:picLocks noGrp="1" noChangeAspect="1"/>
          </p:cNvPicPr>
          <p:nvPr>
            <p:ph idx="1"/>
          </p:nvPr>
        </p:nvPicPr>
        <p:blipFill>
          <a:blip r:embed="rId2" cstate="print"/>
          <a:stretch>
            <a:fillRect/>
          </a:stretch>
        </p:blipFill>
        <p:spPr>
          <a:xfrm>
            <a:off x="323528" y="476672"/>
            <a:ext cx="8508436" cy="6381328"/>
          </a:xfrm>
        </p:spPr>
      </p:pic>
      <p:sp>
        <p:nvSpPr>
          <p:cNvPr id="4" name="3 CuadroTexto"/>
          <p:cNvSpPr txBox="1"/>
          <p:nvPr/>
        </p:nvSpPr>
        <p:spPr>
          <a:xfrm>
            <a:off x="0" y="3995678"/>
            <a:ext cx="3528392" cy="2862322"/>
          </a:xfrm>
          <a:prstGeom prst="rect">
            <a:avLst/>
          </a:prstGeom>
          <a:noFill/>
        </p:spPr>
        <p:txBody>
          <a:bodyPr wrap="square" rtlCol="0">
            <a:spAutoFit/>
          </a:bodyPr>
          <a:lstStyle/>
          <a:p>
            <a:r>
              <a:rPr lang="es-ES" b="1" dirty="0" smtClean="0">
                <a:solidFill>
                  <a:schemeClr val="bg1"/>
                </a:solidFill>
              </a:rPr>
              <a:t>Autor </a:t>
            </a:r>
          </a:p>
          <a:p>
            <a:r>
              <a:rPr lang="es-ES" dirty="0" smtClean="0">
                <a:solidFill>
                  <a:schemeClr val="bg1"/>
                </a:solidFill>
              </a:rPr>
              <a:t>INGRES J. AUGUSTE DOMINIQUE</a:t>
            </a:r>
          </a:p>
          <a:p>
            <a:r>
              <a:rPr lang="es-ES" b="1" dirty="0" smtClean="0">
                <a:solidFill>
                  <a:schemeClr val="bg1"/>
                </a:solidFill>
              </a:rPr>
              <a:t>Fecha </a:t>
            </a:r>
          </a:p>
          <a:p>
            <a:r>
              <a:rPr lang="es-ES" dirty="0" smtClean="0">
                <a:solidFill>
                  <a:schemeClr val="bg1"/>
                </a:solidFill>
              </a:rPr>
              <a:t>1811</a:t>
            </a:r>
          </a:p>
          <a:p>
            <a:r>
              <a:rPr lang="es-ES" b="1" dirty="0" smtClean="0">
                <a:solidFill>
                  <a:schemeClr val="bg1"/>
                </a:solidFill>
              </a:rPr>
              <a:t>Material </a:t>
            </a:r>
          </a:p>
          <a:p>
            <a:r>
              <a:rPr lang="es-ES" dirty="0" smtClean="0">
                <a:solidFill>
                  <a:schemeClr val="bg1"/>
                </a:solidFill>
              </a:rPr>
              <a:t>Oleo sobre lienzo</a:t>
            </a:r>
          </a:p>
          <a:p>
            <a:r>
              <a:rPr lang="es-ES" b="1" dirty="0" smtClean="0">
                <a:solidFill>
                  <a:schemeClr val="bg1"/>
                </a:solidFill>
              </a:rPr>
              <a:t>Estilo </a:t>
            </a:r>
          </a:p>
          <a:p>
            <a:r>
              <a:rPr lang="es-ES" dirty="0" smtClean="0">
                <a:solidFill>
                  <a:schemeClr val="bg1"/>
                </a:solidFill>
              </a:rPr>
              <a:t>Neoclasicismo Francés</a:t>
            </a:r>
          </a:p>
          <a:p>
            <a:r>
              <a:rPr lang="es-ES" b="1" dirty="0" smtClean="0">
                <a:solidFill>
                  <a:schemeClr val="bg1"/>
                </a:solidFill>
              </a:rPr>
              <a:t>Dimensiones </a:t>
            </a:r>
          </a:p>
          <a:p>
            <a:r>
              <a:rPr lang="es-ES" dirty="0" smtClean="0">
                <a:solidFill>
                  <a:schemeClr val="bg1"/>
                </a:solidFill>
              </a:rPr>
              <a:t>327 x 260 cm.</a:t>
            </a:r>
          </a:p>
        </p:txBody>
      </p:sp>
      <p:sp>
        <p:nvSpPr>
          <p:cNvPr id="6" name="2 Título"/>
          <p:cNvSpPr txBox="1">
            <a:spLocks/>
          </p:cNvSpPr>
          <p:nvPr/>
        </p:nvSpPr>
        <p:spPr>
          <a:xfrm>
            <a:off x="0" y="0"/>
            <a:ext cx="9144000" cy="476672"/>
          </a:xfrm>
          <a:prstGeom prst="rect">
            <a:avLst/>
          </a:prstGeom>
          <a:solidFill>
            <a:srgbClr val="0070C0"/>
          </a:solidFill>
        </p:spPr>
        <p:txBody>
          <a:bodyPr vert="horz" lIns="91440" tIns="45720" rIns="91440" bIns="45720" rtlCol="0" anchor="ctr">
            <a:normAutofit fontScale="67500" lnSpcReduction="2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s-ES_tradnl" sz="4400" b="1" i="0" u="none" strike="noStrike" kern="1200" cap="none" spc="0" normalizeH="0" baseline="0" noProof="0" smtClean="0">
                <a:ln>
                  <a:noFill/>
                </a:ln>
                <a:solidFill>
                  <a:schemeClr val="bg1"/>
                </a:solidFill>
                <a:effectLst/>
                <a:uLnTx/>
                <a:uFillTx/>
                <a:latin typeface="+mj-lt"/>
                <a:ea typeface="+mj-ea"/>
                <a:cs typeface="+mj-cs"/>
              </a:rPr>
              <a:t>           LA PINTURA NEOCLASICA</a:t>
            </a:r>
            <a:endParaRPr kumimoji="0" lang="es-ES_tradnl" sz="4400" b="1" i="0" u="none" strike="noStrike" kern="1200" cap="none" spc="0" normalizeH="0" baseline="0" noProof="0" dirty="0">
              <a:ln>
                <a:noFill/>
              </a:ln>
              <a:solidFill>
                <a:schemeClr val="bg1"/>
              </a:solidFill>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p:txBody>
          <a:bodyPr/>
          <a:lstStyle/>
          <a:p>
            <a:endParaRPr lang="es-ES_tradnl" dirty="0"/>
          </a:p>
        </p:txBody>
      </p:sp>
      <p:pic>
        <p:nvPicPr>
          <p:cNvPr id="5" name="4 Marcador de contenido" descr="pintura-neoclsica-francia-y-espaa-49-1024.jpg"/>
          <p:cNvPicPr>
            <a:picLocks noGrp="1" noChangeAspect="1"/>
          </p:cNvPicPr>
          <p:nvPr>
            <p:ph idx="1"/>
          </p:nvPr>
        </p:nvPicPr>
        <p:blipFill>
          <a:blip r:embed="rId2" cstate="print"/>
          <a:stretch>
            <a:fillRect/>
          </a:stretch>
        </p:blipFill>
        <p:spPr>
          <a:xfrm>
            <a:off x="251520" y="404664"/>
            <a:ext cx="8604448" cy="6453336"/>
          </a:xfrm>
        </p:spPr>
      </p:pic>
      <p:sp>
        <p:nvSpPr>
          <p:cNvPr id="4" name="2 Título"/>
          <p:cNvSpPr txBox="1">
            <a:spLocks/>
          </p:cNvSpPr>
          <p:nvPr/>
        </p:nvSpPr>
        <p:spPr>
          <a:xfrm>
            <a:off x="0" y="0"/>
            <a:ext cx="9144000" cy="476672"/>
          </a:xfrm>
          <a:prstGeom prst="rect">
            <a:avLst/>
          </a:prstGeom>
          <a:solidFill>
            <a:srgbClr val="0070C0"/>
          </a:solidFill>
        </p:spPr>
        <p:txBody>
          <a:bodyPr vert="horz" lIns="91440" tIns="45720" rIns="91440" bIns="45720" rtlCol="0" anchor="ctr">
            <a:normAutofit fontScale="67500" lnSpcReduction="2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s-ES_tradnl" sz="4400" b="1" i="0" u="none" strike="noStrike" kern="1200" cap="none" spc="0" normalizeH="0" baseline="0" noProof="0" smtClean="0">
                <a:ln>
                  <a:noFill/>
                </a:ln>
                <a:solidFill>
                  <a:schemeClr val="bg1"/>
                </a:solidFill>
                <a:effectLst/>
                <a:uLnTx/>
                <a:uFillTx/>
                <a:latin typeface="+mj-lt"/>
                <a:ea typeface="+mj-ea"/>
                <a:cs typeface="+mj-cs"/>
              </a:rPr>
              <a:t>           LA PINTURA NEOCLASICA</a:t>
            </a:r>
            <a:endParaRPr kumimoji="0" lang="es-ES_tradnl" sz="4400" b="1" i="0" u="none" strike="noStrike" kern="1200" cap="none" spc="0" normalizeH="0" baseline="0" noProof="0" dirty="0">
              <a:ln>
                <a:noFill/>
              </a:ln>
              <a:solidFill>
                <a:schemeClr val="bg1"/>
              </a:solidFill>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p:txBody>
          <a:bodyPr/>
          <a:lstStyle/>
          <a:p>
            <a:endParaRPr lang="es-ES_tradnl" dirty="0"/>
          </a:p>
        </p:txBody>
      </p:sp>
      <p:pic>
        <p:nvPicPr>
          <p:cNvPr id="5" name="4 Marcador de contenido" descr="pintura-neoclsica-francia-y-espaa-50-1024.jpg"/>
          <p:cNvPicPr>
            <a:picLocks noGrp="1" noChangeAspect="1"/>
          </p:cNvPicPr>
          <p:nvPr>
            <p:ph idx="1"/>
          </p:nvPr>
        </p:nvPicPr>
        <p:blipFill>
          <a:blip r:embed="rId2" cstate="print"/>
          <a:stretch>
            <a:fillRect/>
          </a:stretch>
        </p:blipFill>
        <p:spPr>
          <a:xfrm>
            <a:off x="0" y="0"/>
            <a:ext cx="9144000" cy="6858000"/>
          </a:xfrm>
        </p:spPr>
      </p:pic>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p:txBody>
          <a:bodyPr/>
          <a:lstStyle/>
          <a:p>
            <a:endParaRPr lang="es-ES_tradnl" dirty="0"/>
          </a:p>
        </p:txBody>
      </p:sp>
      <p:pic>
        <p:nvPicPr>
          <p:cNvPr id="5" name="4 Marcador de contenido" descr="pintura-neoclsica-francia-y-espaa-51-1024.jpg"/>
          <p:cNvPicPr>
            <a:picLocks noGrp="1" noChangeAspect="1"/>
          </p:cNvPicPr>
          <p:nvPr>
            <p:ph idx="1"/>
          </p:nvPr>
        </p:nvPicPr>
        <p:blipFill>
          <a:blip r:embed="rId2" cstate="print"/>
          <a:stretch>
            <a:fillRect/>
          </a:stretch>
        </p:blipFill>
        <p:spPr>
          <a:xfrm>
            <a:off x="0" y="0"/>
            <a:ext cx="9144000" cy="6858000"/>
          </a:xfrm>
        </p:spPr>
      </p:pic>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p:txBody>
          <a:bodyPr/>
          <a:lstStyle/>
          <a:p>
            <a:endParaRPr lang="es-ES_tradnl" dirty="0"/>
          </a:p>
        </p:txBody>
      </p:sp>
      <p:pic>
        <p:nvPicPr>
          <p:cNvPr id="5" name="4 Marcador de contenido" descr="pintura-neoclsica-francia-y-espaa-52-1024.jpg"/>
          <p:cNvPicPr>
            <a:picLocks noGrp="1" noChangeAspect="1"/>
          </p:cNvPicPr>
          <p:nvPr>
            <p:ph idx="1"/>
          </p:nvPr>
        </p:nvPicPr>
        <p:blipFill>
          <a:blip r:embed="rId2" cstate="print"/>
          <a:stretch>
            <a:fillRect/>
          </a:stretch>
        </p:blipFill>
        <p:spPr>
          <a:xfrm>
            <a:off x="0" y="0"/>
            <a:ext cx="9144000" cy="6858000"/>
          </a:xfrm>
        </p:spPr>
      </p:pic>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p:txBody>
          <a:bodyPr/>
          <a:lstStyle/>
          <a:p>
            <a:endParaRPr lang="es-ES_tradnl" dirty="0"/>
          </a:p>
        </p:txBody>
      </p:sp>
      <p:pic>
        <p:nvPicPr>
          <p:cNvPr id="5" name="4 Marcador de contenido" descr="pintura-neoclsica-francia-y-espaa-53-1024.jpg"/>
          <p:cNvPicPr>
            <a:picLocks noGrp="1" noChangeAspect="1"/>
          </p:cNvPicPr>
          <p:nvPr>
            <p:ph idx="1"/>
          </p:nvPr>
        </p:nvPicPr>
        <p:blipFill>
          <a:blip r:embed="rId2" cstate="print"/>
          <a:stretch>
            <a:fillRect/>
          </a:stretch>
        </p:blipFill>
        <p:spPr>
          <a:xfrm>
            <a:off x="0" y="0"/>
            <a:ext cx="9143999" cy="6858000"/>
          </a:xfrm>
        </p:spPr>
      </p:pic>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p:txBody>
          <a:bodyPr/>
          <a:lstStyle/>
          <a:p>
            <a:endParaRPr lang="es-ES_tradnl" dirty="0"/>
          </a:p>
        </p:txBody>
      </p:sp>
      <p:pic>
        <p:nvPicPr>
          <p:cNvPr id="5" name="4 Marcador de contenido" descr="pintura-neoclsica-francia-y-espaa-54-1024.jpg"/>
          <p:cNvPicPr>
            <a:picLocks noGrp="1" noChangeAspect="1"/>
          </p:cNvPicPr>
          <p:nvPr>
            <p:ph idx="1"/>
          </p:nvPr>
        </p:nvPicPr>
        <p:blipFill>
          <a:blip r:embed="rId2" cstate="print"/>
          <a:stretch>
            <a:fillRect/>
          </a:stretch>
        </p:blipFill>
        <p:spPr>
          <a:xfrm>
            <a:off x="0" y="0"/>
            <a:ext cx="9144000" cy="6858000"/>
          </a:xfrm>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2 Título"/>
          <p:cNvSpPr>
            <a:spLocks noGrp="1"/>
          </p:cNvSpPr>
          <p:nvPr>
            <p:ph type="title"/>
          </p:nvPr>
        </p:nvSpPr>
        <p:spPr>
          <a:xfrm>
            <a:off x="0" y="0"/>
            <a:ext cx="9144000" cy="908720"/>
          </a:xfrm>
          <a:solidFill>
            <a:srgbClr val="0070C0"/>
          </a:solidFill>
        </p:spPr>
        <p:txBody>
          <a:bodyPr>
            <a:normAutofit/>
          </a:bodyPr>
          <a:lstStyle/>
          <a:p>
            <a:r>
              <a:rPr lang="es-ES_tradnl" b="1" dirty="0" smtClean="0">
                <a:solidFill>
                  <a:schemeClr val="bg1"/>
                </a:solidFill>
              </a:rPr>
              <a:t>        LA PINTURA NEOCLASICA</a:t>
            </a:r>
            <a:endParaRPr lang="es-ES_tradnl" b="1" dirty="0">
              <a:solidFill>
                <a:schemeClr val="bg1"/>
              </a:solidFill>
            </a:endParaRPr>
          </a:p>
        </p:txBody>
      </p:sp>
      <p:sp>
        <p:nvSpPr>
          <p:cNvPr id="2" name="1 Marcador de contenido"/>
          <p:cNvSpPr>
            <a:spLocks noGrp="1"/>
          </p:cNvSpPr>
          <p:nvPr>
            <p:ph idx="1"/>
          </p:nvPr>
        </p:nvSpPr>
        <p:spPr>
          <a:xfrm>
            <a:off x="0" y="980728"/>
            <a:ext cx="9144000" cy="5877272"/>
          </a:xfrm>
          <a:noFill/>
        </p:spPr>
        <p:style>
          <a:lnRef idx="1">
            <a:schemeClr val="accent6"/>
          </a:lnRef>
          <a:fillRef idx="2">
            <a:schemeClr val="accent6"/>
          </a:fillRef>
          <a:effectRef idx="1">
            <a:schemeClr val="accent6"/>
          </a:effectRef>
          <a:fontRef idx="minor">
            <a:schemeClr val="dk1"/>
          </a:fontRef>
        </p:style>
        <p:txBody>
          <a:bodyPr>
            <a:noAutofit/>
          </a:bodyPr>
          <a:lstStyle/>
          <a:p>
            <a:pPr>
              <a:buClr>
                <a:srgbClr val="FF0000"/>
              </a:buClr>
              <a:buFont typeface="Wingdings" pitchFamily="2" charset="2"/>
              <a:buChar char="q"/>
            </a:pPr>
            <a:r>
              <a:rPr lang="es-ES" b="1" dirty="0" err="1">
                <a:solidFill>
                  <a:schemeClr val="tx1">
                    <a:lumMod val="95000"/>
                  </a:schemeClr>
                </a:solidFill>
              </a:rPr>
              <a:t>Mengs</a:t>
            </a:r>
            <a:r>
              <a:rPr lang="es-ES" dirty="0">
                <a:solidFill>
                  <a:schemeClr val="tx1">
                    <a:lumMod val="95000"/>
                  </a:schemeClr>
                </a:solidFill>
              </a:rPr>
              <a:t> publica su libro </a:t>
            </a:r>
            <a:r>
              <a:rPr lang="es-ES" b="1" i="1" dirty="0">
                <a:solidFill>
                  <a:schemeClr val="tx1">
                    <a:lumMod val="95000"/>
                  </a:schemeClr>
                </a:solidFill>
              </a:rPr>
              <a:t>Reflexiones sobre la belleza y el gusto en la pintura </a:t>
            </a:r>
            <a:r>
              <a:rPr lang="es-ES" dirty="0">
                <a:solidFill>
                  <a:schemeClr val="tx1">
                    <a:lumMod val="95000"/>
                  </a:schemeClr>
                </a:solidFill>
              </a:rPr>
              <a:t>(</a:t>
            </a:r>
            <a:r>
              <a:rPr lang="es-ES" dirty="0" smtClean="0">
                <a:solidFill>
                  <a:schemeClr val="tx1">
                    <a:lumMod val="95000"/>
                  </a:schemeClr>
                </a:solidFill>
              </a:rPr>
              <a:t>1762</a:t>
            </a:r>
          </a:p>
          <a:p>
            <a:pPr>
              <a:buClr>
                <a:srgbClr val="FF0000"/>
              </a:buClr>
              <a:buFont typeface="Wingdings" pitchFamily="2" charset="2"/>
              <a:buChar char="q"/>
            </a:pPr>
            <a:r>
              <a:rPr lang="es-ES" sz="2400" dirty="0" smtClean="0">
                <a:solidFill>
                  <a:schemeClr val="tx1">
                    <a:lumMod val="95000"/>
                  </a:schemeClr>
                </a:solidFill>
              </a:rPr>
              <a:t>Expresará </a:t>
            </a:r>
            <a:r>
              <a:rPr lang="es-ES" sz="2400" dirty="0">
                <a:solidFill>
                  <a:schemeClr val="tx1">
                    <a:lumMod val="95000"/>
                  </a:schemeClr>
                </a:solidFill>
              </a:rPr>
              <a:t>las ideas esenciales que deben inspirar esta manifestación artística. Del mismo se pueden extraer las siguientes características que definen el neoclasicismo pictórico</a:t>
            </a:r>
            <a:r>
              <a:rPr lang="es-ES" sz="2400" dirty="0" smtClean="0">
                <a:solidFill>
                  <a:schemeClr val="tx1">
                    <a:lumMod val="95000"/>
                  </a:schemeClr>
                </a:solidFill>
              </a:rPr>
              <a:t>:</a:t>
            </a:r>
          </a:p>
          <a:p>
            <a:pPr lvl="1">
              <a:buClr>
                <a:srgbClr val="FF0000"/>
              </a:buClr>
              <a:buFont typeface="Wingdings" pitchFamily="2" charset="2"/>
              <a:buChar char="q"/>
            </a:pPr>
            <a:r>
              <a:rPr lang="es-ES" sz="2400" dirty="0">
                <a:solidFill>
                  <a:schemeClr val="tx1">
                    <a:lumMod val="95000"/>
                  </a:schemeClr>
                </a:solidFill>
              </a:rPr>
              <a:t>La principal fuente de inspiración del artista debía ser </a:t>
            </a:r>
            <a:r>
              <a:rPr lang="es-ES" sz="2400" b="1" dirty="0">
                <a:solidFill>
                  <a:schemeClr val="tx1">
                    <a:lumMod val="95000"/>
                  </a:schemeClr>
                </a:solidFill>
              </a:rPr>
              <a:t>la naturaleza</a:t>
            </a:r>
            <a:r>
              <a:rPr lang="es-ES" sz="2400" dirty="0">
                <a:solidFill>
                  <a:schemeClr val="tx1">
                    <a:lumMod val="95000"/>
                  </a:schemeClr>
                </a:solidFill>
              </a:rPr>
              <a:t>, pero como esta es imperfecta se debía escogerse de ella lo mejor, sin dar cabida a la fealdad o a la imperfección</a:t>
            </a:r>
            <a:r>
              <a:rPr lang="es-ES" sz="2400" dirty="0" smtClean="0">
                <a:solidFill>
                  <a:schemeClr val="tx1">
                    <a:lumMod val="95000"/>
                  </a:schemeClr>
                </a:solidFill>
              </a:rPr>
              <a:t>.</a:t>
            </a:r>
          </a:p>
          <a:p>
            <a:pPr lvl="1">
              <a:buClr>
                <a:srgbClr val="FF0000"/>
              </a:buClr>
              <a:buFont typeface="Wingdings" pitchFamily="2" charset="2"/>
              <a:buChar char="q"/>
            </a:pPr>
            <a:r>
              <a:rPr lang="es-ES" sz="2400" dirty="0">
                <a:solidFill>
                  <a:schemeClr val="tx1">
                    <a:lumMod val="95000"/>
                  </a:schemeClr>
                </a:solidFill>
              </a:rPr>
              <a:t>Las </a:t>
            </a:r>
            <a:r>
              <a:rPr lang="es-ES" sz="2400" b="1" dirty="0">
                <a:solidFill>
                  <a:schemeClr val="tx1">
                    <a:lumMod val="95000"/>
                  </a:schemeClr>
                </a:solidFill>
              </a:rPr>
              <a:t>obras, </a:t>
            </a:r>
            <a:r>
              <a:rPr lang="es-ES" sz="2400" dirty="0">
                <a:solidFill>
                  <a:schemeClr val="tx1">
                    <a:lumMod val="95000"/>
                  </a:schemeClr>
                </a:solidFill>
              </a:rPr>
              <a:t>pues, debían ser </a:t>
            </a:r>
            <a:r>
              <a:rPr lang="es-ES" sz="2400" b="1" dirty="0">
                <a:solidFill>
                  <a:schemeClr val="tx1">
                    <a:lumMod val="95000"/>
                  </a:schemeClr>
                </a:solidFill>
              </a:rPr>
              <a:t>realistas, pero idealizadas</a:t>
            </a:r>
            <a:r>
              <a:rPr lang="es-ES" sz="2400" dirty="0">
                <a:solidFill>
                  <a:schemeClr val="tx1">
                    <a:lumMod val="95000"/>
                  </a:schemeClr>
                </a:solidFill>
              </a:rPr>
              <a:t>. Los personajes debían desarrollar musculaturas perfectas y proporciones canónicas, semejantes a las de las esculturas clásicas griegas. Los escenarios arquitectónicos debían recrear el pasado clásico de forma veraz. Los paisajes naturales habían de ser bellos y tranquilos</a:t>
            </a:r>
            <a:r>
              <a:rPr lang="es-ES" sz="2000" dirty="0">
                <a:solidFill>
                  <a:schemeClr val="tx1">
                    <a:lumMod val="95000"/>
                  </a:schemeClr>
                </a:solidFill>
              </a:rPr>
              <a:t>.</a:t>
            </a:r>
            <a:endParaRPr lang="es-ES_tradnl" sz="2000" dirty="0">
              <a:solidFill>
                <a:schemeClr val="tx1">
                  <a:lumMod val="95000"/>
                </a:schemeClr>
              </a:solidFill>
            </a:endParaRPr>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p:txBody>
          <a:bodyPr/>
          <a:lstStyle/>
          <a:p>
            <a:endParaRPr lang="es-ES_tradnl" dirty="0"/>
          </a:p>
        </p:txBody>
      </p:sp>
      <p:pic>
        <p:nvPicPr>
          <p:cNvPr id="5" name="4 Marcador de contenido" descr="pintura-neoclsica-francia-y-espaa-55-1024.jpg"/>
          <p:cNvPicPr>
            <a:picLocks noGrp="1" noChangeAspect="1"/>
          </p:cNvPicPr>
          <p:nvPr>
            <p:ph idx="1"/>
          </p:nvPr>
        </p:nvPicPr>
        <p:blipFill>
          <a:blip r:embed="rId2" cstate="print"/>
          <a:stretch>
            <a:fillRect/>
          </a:stretch>
        </p:blipFill>
        <p:spPr>
          <a:xfrm>
            <a:off x="-180528" y="0"/>
            <a:ext cx="9324528" cy="6993396"/>
          </a:xfrm>
        </p:spPr>
      </p:pic>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p:txBody>
          <a:bodyPr/>
          <a:lstStyle/>
          <a:p>
            <a:endParaRPr lang="es-ES_tradnl" dirty="0"/>
          </a:p>
        </p:txBody>
      </p:sp>
      <p:pic>
        <p:nvPicPr>
          <p:cNvPr id="5" name="4 Marcador de contenido" descr="pintura-neoclsica-francia-y-espaa-56-1024.jpg"/>
          <p:cNvPicPr>
            <a:picLocks noGrp="1" noChangeAspect="1"/>
          </p:cNvPicPr>
          <p:nvPr>
            <p:ph idx="1"/>
          </p:nvPr>
        </p:nvPicPr>
        <p:blipFill>
          <a:blip r:embed="rId2" cstate="print"/>
          <a:stretch>
            <a:fillRect/>
          </a:stretch>
        </p:blipFill>
        <p:spPr>
          <a:xfrm>
            <a:off x="0" y="0"/>
            <a:ext cx="9144000" cy="6858000"/>
          </a:xfrm>
        </p:spPr>
      </p:pic>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p:txBody>
          <a:bodyPr/>
          <a:lstStyle/>
          <a:p>
            <a:endParaRPr lang="es-ES_tradnl" dirty="0"/>
          </a:p>
        </p:txBody>
      </p:sp>
      <p:pic>
        <p:nvPicPr>
          <p:cNvPr id="5" name="4 Marcador de contenido" descr="pintura-neoclsica-francia-y-espaa-57-1024.jpg"/>
          <p:cNvPicPr>
            <a:picLocks noGrp="1" noChangeAspect="1"/>
          </p:cNvPicPr>
          <p:nvPr>
            <p:ph idx="1"/>
          </p:nvPr>
        </p:nvPicPr>
        <p:blipFill>
          <a:blip r:embed="rId2" cstate="print"/>
          <a:stretch>
            <a:fillRect/>
          </a:stretch>
        </p:blipFill>
        <p:spPr>
          <a:xfrm>
            <a:off x="0" y="0"/>
            <a:ext cx="9144000" cy="6858000"/>
          </a:xfrm>
        </p:spPr>
      </p:pic>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p:txBody>
          <a:bodyPr/>
          <a:lstStyle/>
          <a:p>
            <a:endParaRPr lang="es-ES_tradnl" dirty="0"/>
          </a:p>
        </p:txBody>
      </p:sp>
      <p:pic>
        <p:nvPicPr>
          <p:cNvPr id="5" name="4 Marcador de contenido" descr="pintura-neoclsica-francia-y-espaa-58-1024.jpg"/>
          <p:cNvPicPr>
            <a:picLocks noGrp="1" noChangeAspect="1"/>
          </p:cNvPicPr>
          <p:nvPr>
            <p:ph idx="1"/>
          </p:nvPr>
        </p:nvPicPr>
        <p:blipFill>
          <a:blip r:embed="rId2" cstate="print"/>
          <a:stretch>
            <a:fillRect/>
          </a:stretch>
        </p:blipFill>
        <p:spPr>
          <a:xfrm>
            <a:off x="0" y="0"/>
            <a:ext cx="9144000" cy="6858000"/>
          </a:xfrm>
        </p:spPr>
      </p:pic>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p:txBody>
          <a:bodyPr/>
          <a:lstStyle/>
          <a:p>
            <a:endParaRPr lang="es-ES_tradnl" dirty="0"/>
          </a:p>
        </p:txBody>
      </p:sp>
      <p:pic>
        <p:nvPicPr>
          <p:cNvPr id="5" name="4 Marcador de contenido" descr="pintura-neoclsica-francia-y-espaa-60-1024.jpg"/>
          <p:cNvPicPr>
            <a:picLocks noGrp="1" noChangeAspect="1"/>
          </p:cNvPicPr>
          <p:nvPr>
            <p:ph idx="1"/>
          </p:nvPr>
        </p:nvPicPr>
        <p:blipFill>
          <a:blip r:embed="rId2" cstate="print"/>
          <a:stretch>
            <a:fillRect/>
          </a:stretch>
        </p:blipFill>
        <p:spPr>
          <a:xfrm>
            <a:off x="0" y="0"/>
            <a:ext cx="9144000" cy="6858000"/>
          </a:xfrm>
        </p:spPr>
      </p:pic>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p:txBody>
          <a:bodyPr/>
          <a:lstStyle/>
          <a:p>
            <a:endParaRPr lang="es-ES_tradnl" dirty="0"/>
          </a:p>
        </p:txBody>
      </p:sp>
      <p:pic>
        <p:nvPicPr>
          <p:cNvPr id="5" name="4 Marcador de contenido" descr="pintura-neoclsica-francia-y-espaa-61-1024.jpg"/>
          <p:cNvPicPr>
            <a:picLocks noGrp="1" noChangeAspect="1"/>
          </p:cNvPicPr>
          <p:nvPr>
            <p:ph idx="1"/>
          </p:nvPr>
        </p:nvPicPr>
        <p:blipFill>
          <a:blip r:embed="rId2" cstate="print"/>
          <a:stretch>
            <a:fillRect/>
          </a:stretch>
        </p:blipFill>
        <p:spPr>
          <a:xfrm>
            <a:off x="0" y="0"/>
            <a:ext cx="9324528" cy="6993396"/>
          </a:xfrm>
        </p:spPr>
      </p:pic>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5 Imagen" descr="Sin título.png"/>
          <p:cNvPicPr>
            <a:picLocks noChangeAspect="1"/>
          </p:cNvPicPr>
          <p:nvPr/>
        </p:nvPicPr>
        <p:blipFill>
          <a:blip r:embed="rId2" cstate="print"/>
          <a:stretch>
            <a:fillRect/>
          </a:stretch>
        </p:blipFill>
        <p:spPr>
          <a:xfrm>
            <a:off x="6332" y="836712"/>
            <a:ext cx="9137668" cy="6858000"/>
          </a:xfrm>
          <a:prstGeom prst="rect">
            <a:avLst/>
          </a:prstGeom>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2 Título"/>
          <p:cNvSpPr>
            <a:spLocks noGrp="1"/>
          </p:cNvSpPr>
          <p:nvPr>
            <p:ph type="title"/>
          </p:nvPr>
        </p:nvSpPr>
        <p:spPr>
          <a:xfrm>
            <a:off x="0" y="0"/>
            <a:ext cx="9144000" cy="980728"/>
          </a:xfrm>
          <a:solidFill>
            <a:srgbClr val="0070C0"/>
          </a:solidFill>
        </p:spPr>
        <p:txBody>
          <a:bodyPr>
            <a:normAutofit/>
          </a:bodyPr>
          <a:lstStyle/>
          <a:p>
            <a:r>
              <a:rPr lang="es-ES_tradnl" b="1" dirty="0" smtClean="0">
                <a:solidFill>
                  <a:schemeClr val="bg1"/>
                </a:solidFill>
              </a:rPr>
              <a:t>        LA PINTURA NEOCLASICA</a:t>
            </a:r>
            <a:endParaRPr lang="es-ES_tradnl" b="1" dirty="0">
              <a:solidFill>
                <a:schemeClr val="bg1"/>
              </a:solidFill>
            </a:endParaRPr>
          </a:p>
        </p:txBody>
      </p:sp>
      <p:sp>
        <p:nvSpPr>
          <p:cNvPr id="2" name="1 Marcador de contenido"/>
          <p:cNvSpPr>
            <a:spLocks noGrp="1"/>
          </p:cNvSpPr>
          <p:nvPr>
            <p:ph idx="1"/>
          </p:nvPr>
        </p:nvSpPr>
        <p:spPr>
          <a:xfrm>
            <a:off x="0" y="980728"/>
            <a:ext cx="9144000" cy="5877272"/>
          </a:xfrm>
          <a:noFill/>
        </p:spPr>
        <p:style>
          <a:lnRef idx="1">
            <a:schemeClr val="accent6"/>
          </a:lnRef>
          <a:fillRef idx="2">
            <a:schemeClr val="accent6"/>
          </a:fillRef>
          <a:effectRef idx="1">
            <a:schemeClr val="accent6"/>
          </a:effectRef>
          <a:fontRef idx="minor">
            <a:schemeClr val="dk1"/>
          </a:fontRef>
        </p:style>
        <p:txBody>
          <a:bodyPr>
            <a:noAutofit/>
          </a:bodyPr>
          <a:lstStyle/>
          <a:p>
            <a:pPr>
              <a:buClr>
                <a:srgbClr val="FF0000"/>
              </a:buClr>
              <a:buFont typeface="Wingdings" pitchFamily="2" charset="2"/>
              <a:buChar char="q"/>
            </a:pPr>
            <a:r>
              <a:rPr lang="es-ES" b="1" dirty="0">
                <a:solidFill>
                  <a:schemeClr val="tx1">
                    <a:lumMod val="95000"/>
                  </a:schemeClr>
                </a:solidFill>
              </a:rPr>
              <a:t>Falta de expresividad.</a:t>
            </a:r>
            <a:r>
              <a:rPr lang="es-ES" dirty="0">
                <a:solidFill>
                  <a:schemeClr val="tx1">
                    <a:lumMod val="95000"/>
                  </a:schemeClr>
                </a:solidFill>
              </a:rPr>
              <a:t> Los sentimientos no debían ser mostrados o si se mostraran debían ser contenidos y fríos. </a:t>
            </a:r>
            <a:endParaRPr lang="es-ES" dirty="0" smtClean="0">
              <a:solidFill>
                <a:schemeClr val="tx1">
                  <a:lumMod val="95000"/>
                </a:schemeClr>
              </a:solidFill>
            </a:endParaRPr>
          </a:p>
          <a:p>
            <a:pPr lvl="1">
              <a:buClr>
                <a:srgbClr val="FF0000"/>
              </a:buClr>
              <a:buFont typeface="Wingdings" pitchFamily="2" charset="2"/>
              <a:buChar char="q"/>
            </a:pPr>
            <a:r>
              <a:rPr lang="es-ES" sz="2400" dirty="0" smtClean="0">
                <a:solidFill>
                  <a:schemeClr val="tx1">
                    <a:lumMod val="95000"/>
                  </a:schemeClr>
                </a:solidFill>
              </a:rPr>
              <a:t>Cuando </a:t>
            </a:r>
            <a:r>
              <a:rPr lang="es-ES" sz="2400" dirty="0">
                <a:solidFill>
                  <a:schemeClr val="tx1">
                    <a:lumMod val="95000"/>
                  </a:schemeClr>
                </a:solidFill>
              </a:rPr>
              <a:t>había que aportar pasión a la escena, algunos pintores utilizarán recursos teatrales, gesticulaciones grandilocuentes con los brazos, que todos entendían como parte del mensaje trascendente con el que se quería ennoblecer la escena. </a:t>
            </a:r>
            <a:endParaRPr lang="es-ES" sz="2400" dirty="0" smtClean="0">
              <a:solidFill>
                <a:schemeClr val="tx1">
                  <a:lumMod val="95000"/>
                </a:schemeClr>
              </a:solidFill>
            </a:endParaRPr>
          </a:p>
          <a:p>
            <a:pPr lvl="1">
              <a:buClr>
                <a:srgbClr val="FF0000"/>
              </a:buClr>
              <a:buFont typeface="Wingdings" pitchFamily="2" charset="2"/>
              <a:buChar char="q"/>
            </a:pPr>
            <a:r>
              <a:rPr lang="es-ES" sz="2400" dirty="0">
                <a:solidFill>
                  <a:schemeClr val="tx1">
                    <a:lumMod val="95000"/>
                  </a:schemeClr>
                </a:solidFill>
              </a:rPr>
              <a:t>L</a:t>
            </a:r>
            <a:r>
              <a:rPr lang="es-ES" sz="2400" dirty="0" smtClean="0">
                <a:solidFill>
                  <a:schemeClr val="tx1">
                    <a:lumMod val="95000"/>
                  </a:schemeClr>
                </a:solidFill>
              </a:rPr>
              <a:t>os </a:t>
            </a:r>
            <a:r>
              <a:rPr lang="es-ES" sz="2400" dirty="0">
                <a:solidFill>
                  <a:schemeClr val="tx1">
                    <a:lumMod val="95000"/>
                  </a:schemeClr>
                </a:solidFill>
              </a:rPr>
              <a:t>rostros adoptaban una actitud contenida e impasible, no importando cuán intenso fuese el sentimiento que podía dominar en el tema, puesto que así conservaban esa belleza ideal, sin que el dolor o la alegría deformara sus rasgos</a:t>
            </a:r>
            <a:endParaRPr lang="es-ES_tradnl" sz="2400" dirty="0">
              <a:solidFill>
                <a:schemeClr val="tx1">
                  <a:lumMod val="95000"/>
                </a:schemeClr>
              </a:solidFill>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Tema de Office">
  <a:themeElements>
    <a:clrScheme name="Civil">
      <a:dk1>
        <a:sysClr val="windowText" lastClr="000000"/>
      </a:dk1>
      <a:lt1>
        <a:sysClr val="window" lastClr="FFFFFF"/>
      </a:lt1>
      <a:dk2>
        <a:srgbClr val="646B86"/>
      </a:dk2>
      <a:lt2>
        <a:srgbClr val="C5D1D7"/>
      </a:lt2>
      <a:accent1>
        <a:srgbClr val="D16349"/>
      </a:accent1>
      <a:accent2>
        <a:srgbClr val="CCB400"/>
      </a:accent2>
      <a:accent3>
        <a:srgbClr val="8CADAE"/>
      </a:accent3>
      <a:accent4>
        <a:srgbClr val="8C7B70"/>
      </a:accent4>
      <a:accent5>
        <a:srgbClr val="8FB08C"/>
      </a:accent5>
      <a:accent6>
        <a:srgbClr val="D19049"/>
      </a:accent6>
      <a:hlink>
        <a:srgbClr val="00A3D6"/>
      </a:hlink>
      <a:folHlink>
        <a:srgbClr val="694F0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Apex</Template>
  <TotalTime>4305</TotalTime>
  <Words>2226</Words>
  <Application>Microsoft Office PowerPoint</Application>
  <PresentationFormat>Presentación en pantalla (4:3)</PresentationFormat>
  <Paragraphs>577</Paragraphs>
  <Slides>86</Slides>
  <Notes>1</Notes>
  <HiddenSlides>0</HiddenSlides>
  <MMClips>0</MMClips>
  <ScaleCrop>false</ScaleCrop>
  <HeadingPairs>
    <vt:vector size="4" baseType="variant">
      <vt:variant>
        <vt:lpstr>Tema</vt:lpstr>
      </vt:variant>
      <vt:variant>
        <vt:i4>1</vt:i4>
      </vt:variant>
      <vt:variant>
        <vt:lpstr>Títulos de diapositiva</vt:lpstr>
      </vt:variant>
      <vt:variant>
        <vt:i4>86</vt:i4>
      </vt:variant>
    </vt:vector>
  </HeadingPairs>
  <TitlesOfParts>
    <vt:vector size="87" baseType="lpstr">
      <vt:lpstr>Tema de Office</vt:lpstr>
      <vt:lpstr>NEOCLASICISMO  LAS ARTES VISUALES</vt:lpstr>
      <vt:lpstr>        LA PINTURA NEOCLASICA</vt:lpstr>
      <vt:lpstr>        LA PINTURA NEOCLASICA</vt:lpstr>
      <vt:lpstr>        LA PINTURA NEOCLASICA</vt:lpstr>
      <vt:lpstr>        LA PINTURA NEOCLASICA</vt:lpstr>
      <vt:lpstr>        LA PINTURA NEOCLASICA</vt:lpstr>
      <vt:lpstr>        LA PINTURA NEOCLASICA</vt:lpstr>
      <vt:lpstr>        LA PINTURA NEOCLASICA</vt:lpstr>
      <vt:lpstr>        LA PINTURA NEOCLASICA</vt:lpstr>
      <vt:lpstr>        LA PINTURA NEOCLASICA</vt:lpstr>
      <vt:lpstr>           LA PINTURA NEOCLASICA</vt:lpstr>
      <vt:lpstr>           LA PINTURA NEOCLASICA</vt:lpstr>
      <vt:lpstr>           LA PINTURA NEOCLASICA</vt:lpstr>
      <vt:lpstr>           LA PINTURA NEOCLASICA</vt:lpstr>
      <vt:lpstr>           LA PINTURA NEOCLASICA</vt:lpstr>
      <vt:lpstr>Diapositiva 16</vt:lpstr>
      <vt:lpstr>           LA PINTURA NEOCLASICA</vt:lpstr>
      <vt:lpstr>           LA PINTURA NEOCLASICA</vt:lpstr>
      <vt:lpstr>           LA PINTURA NEOCLASICA</vt:lpstr>
      <vt:lpstr>           LA PINTURA NEOCLASICA</vt:lpstr>
      <vt:lpstr>           LA PINTURA NEOCLASICA</vt:lpstr>
      <vt:lpstr>           LA PINTURA NEOCLASICA</vt:lpstr>
      <vt:lpstr>           LA PINTURA NEOCLASICA</vt:lpstr>
      <vt:lpstr>           LA PINTURA NEOCLASICA</vt:lpstr>
      <vt:lpstr>           LA PINTURA NEOCLASICA</vt:lpstr>
      <vt:lpstr>           LA PINTURA NEOCLASICA</vt:lpstr>
      <vt:lpstr>           LA PINTURA NEOCLASICA</vt:lpstr>
      <vt:lpstr>           LA PINTURA NEOCLASICA</vt:lpstr>
      <vt:lpstr>Diapositiva 29</vt:lpstr>
      <vt:lpstr>           LA PINTURA NEOCLASICA</vt:lpstr>
      <vt:lpstr>           LA PINTURA NEOCLASICA</vt:lpstr>
      <vt:lpstr>           LA PINTURA NEOCLASICA</vt:lpstr>
      <vt:lpstr>           LA PINTURA NEOCLASICA</vt:lpstr>
      <vt:lpstr>           LA PINTURA NEOCLASICA</vt:lpstr>
      <vt:lpstr>           LA PINTURA NEOCLASICA</vt:lpstr>
      <vt:lpstr>           LA PINTURA NEOCLASICA</vt:lpstr>
      <vt:lpstr>           LA PINTURA NEOCLASICA</vt:lpstr>
      <vt:lpstr>           LA PINTURA NEOCLASICA</vt:lpstr>
      <vt:lpstr>           LA PINTURA NEOCLASICA</vt:lpstr>
      <vt:lpstr>           LA PINTURA NEOCLASICA</vt:lpstr>
      <vt:lpstr>           LA PINTURA NEOCLASICA</vt:lpstr>
      <vt:lpstr>           LA PINTURA NEOCLASICA</vt:lpstr>
      <vt:lpstr>           LA PINTURA NEOCLASICA</vt:lpstr>
      <vt:lpstr>           LA PINTURA NEOCLASICA</vt:lpstr>
      <vt:lpstr>           LA PINTURA NEOCLASICA</vt:lpstr>
      <vt:lpstr>           LA PINTURA NEOCLASICA</vt:lpstr>
      <vt:lpstr>Diapositiva 47</vt:lpstr>
      <vt:lpstr>Diapositiva 48</vt:lpstr>
      <vt:lpstr>Diapositiva 49</vt:lpstr>
      <vt:lpstr>Diapositiva 50</vt:lpstr>
      <vt:lpstr>Diapositiva 51</vt:lpstr>
      <vt:lpstr>Diapositiva 52</vt:lpstr>
      <vt:lpstr>Diapositiva 53</vt:lpstr>
      <vt:lpstr>Diapositiva 54</vt:lpstr>
      <vt:lpstr>Diapositiva 55</vt:lpstr>
      <vt:lpstr>Diapositiva 56</vt:lpstr>
      <vt:lpstr>Diapositiva 57</vt:lpstr>
      <vt:lpstr>Diapositiva 58</vt:lpstr>
      <vt:lpstr>           LA PINTURA NEOCLASICA</vt:lpstr>
      <vt:lpstr>           LA PINTURA NEOCLASICA</vt:lpstr>
      <vt:lpstr>           LA PINTURA NEOCLASICA</vt:lpstr>
      <vt:lpstr>           LA PINTURA NEOCLASICA</vt:lpstr>
      <vt:lpstr>           LA PINTURA NEOCLASICA</vt:lpstr>
      <vt:lpstr>Diapositiva 64</vt:lpstr>
      <vt:lpstr>Diapositiva 65</vt:lpstr>
      <vt:lpstr>           LA PINTURA NEOCLASICA</vt:lpstr>
      <vt:lpstr>Diapositiva 67</vt:lpstr>
      <vt:lpstr>Diapositiva 68</vt:lpstr>
      <vt:lpstr>Diapositiva 69</vt:lpstr>
      <vt:lpstr>Diapositiva 70</vt:lpstr>
      <vt:lpstr>Diapositiva 71</vt:lpstr>
      <vt:lpstr>Diapositiva 72</vt:lpstr>
      <vt:lpstr>Diapositiva 73</vt:lpstr>
      <vt:lpstr>Diapositiva 74</vt:lpstr>
      <vt:lpstr>Diapositiva 75</vt:lpstr>
      <vt:lpstr>Diapositiva 76</vt:lpstr>
      <vt:lpstr>Diapositiva 77</vt:lpstr>
      <vt:lpstr>Diapositiva 78</vt:lpstr>
      <vt:lpstr>Diapositiva 79</vt:lpstr>
      <vt:lpstr>Diapositiva 80</vt:lpstr>
      <vt:lpstr>Diapositiva 81</vt:lpstr>
      <vt:lpstr>Diapositiva 82</vt:lpstr>
      <vt:lpstr>Diapositiva 83</vt:lpstr>
      <vt:lpstr>Diapositiva 84</vt:lpstr>
      <vt:lpstr>Diapositiva 85</vt:lpstr>
      <vt:lpstr>Diapositiva 86</vt:lpstr>
    </vt:vector>
  </TitlesOfParts>
  <Company>Freemanworld</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NEOCLASICISMO  LAS ARTES VISUALES</dc:title>
  <dc:creator>Usuario</dc:creator>
  <cp:lastModifiedBy>Usuario</cp:lastModifiedBy>
  <cp:revision>238</cp:revision>
  <dcterms:created xsi:type="dcterms:W3CDTF">2019-05-31T18:07:16Z</dcterms:created>
  <dcterms:modified xsi:type="dcterms:W3CDTF">2020-05-11T11:34:53Z</dcterms:modified>
</cp:coreProperties>
</file>