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7" r:id="rId2"/>
    <p:sldId id="345" r:id="rId3"/>
    <p:sldId id="348" r:id="rId4"/>
    <p:sldId id="349" r:id="rId5"/>
    <p:sldId id="350" r:id="rId6"/>
    <p:sldId id="351" r:id="rId7"/>
    <p:sldId id="352" r:id="rId8"/>
    <p:sldId id="353" r:id="rId9"/>
    <p:sldId id="344" r:id="rId10"/>
    <p:sldId id="291" r:id="rId11"/>
    <p:sldId id="292" r:id="rId12"/>
    <p:sldId id="293" r:id="rId13"/>
    <p:sldId id="303" r:id="rId14"/>
    <p:sldId id="305" r:id="rId15"/>
    <p:sldId id="307" r:id="rId16"/>
    <p:sldId id="261" r:id="rId17"/>
    <p:sldId id="262" r:id="rId18"/>
    <p:sldId id="263" r:id="rId19"/>
    <p:sldId id="264" r:id="rId20"/>
    <p:sldId id="269" r:id="rId21"/>
    <p:sldId id="270" r:id="rId22"/>
    <p:sldId id="271" r:id="rId23"/>
    <p:sldId id="309" r:id="rId24"/>
    <p:sldId id="267" r:id="rId25"/>
    <p:sldId id="294" r:id="rId26"/>
    <p:sldId id="302" r:id="rId27"/>
    <p:sldId id="295" r:id="rId28"/>
    <p:sldId id="296" r:id="rId29"/>
    <p:sldId id="297" r:id="rId30"/>
    <p:sldId id="298" r:id="rId31"/>
    <p:sldId id="299" r:id="rId32"/>
    <p:sldId id="300" r:id="rId33"/>
    <p:sldId id="301" r:id="rId3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p>
            <a:fld id="{866A2B66-57A0-4CCF-922F-FEE4C2251E44}" type="datetimeFigureOut">
              <a:rPr lang="es-ES_tradnl" smtClean="0"/>
              <a:pPr/>
              <a:t>29/05/2020</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50F7E891-7307-41ED-A52B-ED6990E728A8}" type="slidenum">
              <a:rPr lang="es-ES_tradnl" smtClean="0"/>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866A2B66-57A0-4CCF-922F-FEE4C2251E44}" type="datetimeFigureOut">
              <a:rPr lang="es-ES_tradnl" smtClean="0"/>
              <a:pPr/>
              <a:t>29/05/2020</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50F7E891-7307-41ED-A52B-ED6990E728A8}"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866A2B66-57A0-4CCF-922F-FEE4C2251E44}" type="datetimeFigureOut">
              <a:rPr lang="es-ES_tradnl" smtClean="0"/>
              <a:pPr/>
              <a:t>29/05/2020</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50F7E891-7307-41ED-A52B-ED6990E728A8}"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866A2B66-57A0-4CCF-922F-FEE4C2251E44}" type="datetimeFigureOut">
              <a:rPr lang="es-ES_tradnl" smtClean="0"/>
              <a:pPr/>
              <a:t>29/05/2020</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50F7E891-7307-41ED-A52B-ED6990E728A8}"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66A2B66-57A0-4CCF-922F-FEE4C2251E44}" type="datetimeFigureOut">
              <a:rPr lang="es-ES_tradnl" smtClean="0"/>
              <a:pPr/>
              <a:t>29/05/2020</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50F7E891-7307-41ED-A52B-ED6990E728A8}" type="slidenum">
              <a:rPr lang="es-ES_tradnl" smtClean="0"/>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p>
            <a:fld id="{866A2B66-57A0-4CCF-922F-FEE4C2251E44}" type="datetimeFigureOut">
              <a:rPr lang="es-ES_tradnl" smtClean="0"/>
              <a:pPr/>
              <a:t>29/05/2020</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50F7E891-7307-41ED-A52B-ED6990E728A8}"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p>
            <a:fld id="{866A2B66-57A0-4CCF-922F-FEE4C2251E44}" type="datetimeFigureOut">
              <a:rPr lang="es-ES_tradnl" smtClean="0"/>
              <a:pPr/>
              <a:t>29/05/2020</a:t>
            </a:fld>
            <a:endParaRPr lang="es-ES_tradnl"/>
          </a:p>
        </p:txBody>
      </p:sp>
      <p:sp>
        <p:nvSpPr>
          <p:cNvPr id="8" name="7 Marcador de pie de página"/>
          <p:cNvSpPr>
            <a:spLocks noGrp="1"/>
          </p:cNvSpPr>
          <p:nvPr>
            <p:ph type="ftr" sz="quarter" idx="11"/>
          </p:nvPr>
        </p:nvSpPr>
        <p:spPr/>
        <p:txBody>
          <a:bodyPr/>
          <a:lstStyle/>
          <a:p>
            <a:endParaRPr lang="es-ES_tradnl"/>
          </a:p>
        </p:txBody>
      </p:sp>
      <p:sp>
        <p:nvSpPr>
          <p:cNvPr id="9" name="8 Marcador de número de diapositiva"/>
          <p:cNvSpPr>
            <a:spLocks noGrp="1"/>
          </p:cNvSpPr>
          <p:nvPr>
            <p:ph type="sldNum" sz="quarter" idx="12"/>
          </p:nvPr>
        </p:nvSpPr>
        <p:spPr/>
        <p:txBody>
          <a:bodyPr/>
          <a:lstStyle/>
          <a:p>
            <a:fld id="{50F7E891-7307-41ED-A52B-ED6990E728A8}"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p>
            <a:fld id="{866A2B66-57A0-4CCF-922F-FEE4C2251E44}" type="datetimeFigureOut">
              <a:rPr lang="es-ES_tradnl" smtClean="0"/>
              <a:pPr/>
              <a:t>29/05/2020</a:t>
            </a:fld>
            <a:endParaRPr lang="es-ES_tradnl"/>
          </a:p>
        </p:txBody>
      </p:sp>
      <p:sp>
        <p:nvSpPr>
          <p:cNvPr id="4" name="3 Marcador de pie de página"/>
          <p:cNvSpPr>
            <a:spLocks noGrp="1"/>
          </p:cNvSpPr>
          <p:nvPr>
            <p:ph type="ftr" sz="quarter" idx="11"/>
          </p:nvPr>
        </p:nvSpPr>
        <p:spPr/>
        <p:txBody>
          <a:bodyPr/>
          <a:lstStyle/>
          <a:p>
            <a:endParaRPr lang="es-ES_tradnl"/>
          </a:p>
        </p:txBody>
      </p:sp>
      <p:sp>
        <p:nvSpPr>
          <p:cNvPr id="5" name="4 Marcador de número de diapositiva"/>
          <p:cNvSpPr>
            <a:spLocks noGrp="1"/>
          </p:cNvSpPr>
          <p:nvPr>
            <p:ph type="sldNum" sz="quarter" idx="12"/>
          </p:nvPr>
        </p:nvSpPr>
        <p:spPr/>
        <p:txBody>
          <a:bodyPr/>
          <a:lstStyle/>
          <a:p>
            <a:fld id="{50F7E891-7307-41ED-A52B-ED6990E728A8}"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66A2B66-57A0-4CCF-922F-FEE4C2251E44}" type="datetimeFigureOut">
              <a:rPr lang="es-ES_tradnl" smtClean="0"/>
              <a:pPr/>
              <a:t>29/05/2020</a:t>
            </a:fld>
            <a:endParaRPr lang="es-ES_tradnl"/>
          </a:p>
        </p:txBody>
      </p:sp>
      <p:sp>
        <p:nvSpPr>
          <p:cNvPr id="3" name="2 Marcador de pie de página"/>
          <p:cNvSpPr>
            <a:spLocks noGrp="1"/>
          </p:cNvSpPr>
          <p:nvPr>
            <p:ph type="ftr" sz="quarter" idx="11"/>
          </p:nvPr>
        </p:nvSpPr>
        <p:spPr/>
        <p:txBody>
          <a:bodyPr/>
          <a:lstStyle/>
          <a:p>
            <a:endParaRPr lang="es-ES_tradnl"/>
          </a:p>
        </p:txBody>
      </p:sp>
      <p:sp>
        <p:nvSpPr>
          <p:cNvPr id="4" name="3 Marcador de número de diapositiva"/>
          <p:cNvSpPr>
            <a:spLocks noGrp="1"/>
          </p:cNvSpPr>
          <p:nvPr>
            <p:ph type="sldNum" sz="quarter" idx="12"/>
          </p:nvPr>
        </p:nvSpPr>
        <p:spPr/>
        <p:txBody>
          <a:bodyPr/>
          <a:lstStyle/>
          <a:p>
            <a:fld id="{50F7E891-7307-41ED-A52B-ED6990E728A8}"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66A2B66-57A0-4CCF-922F-FEE4C2251E44}" type="datetimeFigureOut">
              <a:rPr lang="es-ES_tradnl" smtClean="0"/>
              <a:pPr/>
              <a:t>29/05/2020</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50F7E891-7307-41ED-A52B-ED6990E728A8}"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66A2B66-57A0-4CCF-922F-FEE4C2251E44}" type="datetimeFigureOut">
              <a:rPr lang="es-ES_tradnl" smtClean="0"/>
              <a:pPr/>
              <a:t>29/05/2020</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50F7E891-7307-41ED-A52B-ED6990E728A8}"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A2B66-57A0-4CCF-922F-FEE4C2251E44}" type="datetimeFigureOut">
              <a:rPr lang="es-ES_tradnl" smtClean="0"/>
              <a:pPr/>
              <a:t>29/05/2020</a:t>
            </a:fld>
            <a:endParaRPr lang="es-ES_tradn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7E891-7307-41ED-A52B-ED6990E728A8}" type="slidenum">
              <a:rPr lang="es-ES_tradnl" smtClean="0"/>
              <a:pPr/>
              <a:t>‹Nº›</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764704"/>
            <a:ext cx="7772400" cy="1470025"/>
          </a:xfrm>
        </p:spPr>
        <p:txBody>
          <a:bodyPr>
            <a:normAutofit/>
          </a:bodyPr>
          <a:lstStyle/>
          <a:p>
            <a:r>
              <a:rPr lang="es-ES_tradnl" b="1" dirty="0" smtClean="0"/>
              <a:t>EL ROMANTICISMO</a:t>
            </a:r>
            <a:endParaRPr lang="es-ES_tradnl" b="1" dirty="0">
              <a:solidFill>
                <a:schemeClr val="tx1"/>
              </a:solidFill>
            </a:endParaRPr>
          </a:p>
        </p:txBody>
      </p:sp>
      <p:sp>
        <p:nvSpPr>
          <p:cNvPr id="3" name="2 Subtítulo"/>
          <p:cNvSpPr>
            <a:spLocks noGrp="1"/>
          </p:cNvSpPr>
          <p:nvPr>
            <p:ph type="subTitle" idx="1"/>
          </p:nvPr>
        </p:nvSpPr>
        <p:spPr>
          <a:xfrm>
            <a:off x="1403648" y="2204864"/>
            <a:ext cx="6400800" cy="1752600"/>
          </a:xfrm>
        </p:spPr>
        <p:txBody>
          <a:bodyPr>
            <a:normAutofit lnSpcReduction="10000"/>
          </a:bodyPr>
          <a:lstStyle/>
          <a:p>
            <a:endParaRPr lang="es-ES_tradnl" dirty="0" smtClean="0"/>
          </a:p>
          <a:p>
            <a:r>
              <a:rPr lang="es-ES_tradnl" sz="6500" b="1" dirty="0" smtClean="0">
                <a:solidFill>
                  <a:schemeClr val="tx1"/>
                </a:solidFill>
              </a:rPr>
              <a:t>ARQUITECTURA</a:t>
            </a:r>
            <a:endParaRPr lang="es-ES_tradnl" sz="6500" b="1" dirty="0">
              <a:solidFill>
                <a:schemeClr val="tx1"/>
              </a:solidFill>
            </a:endParaRPr>
          </a:p>
        </p:txBody>
      </p:sp>
      <p:sp>
        <p:nvSpPr>
          <p:cNvPr id="4" name="3 CuadroTexto"/>
          <p:cNvSpPr txBox="1"/>
          <p:nvPr/>
        </p:nvSpPr>
        <p:spPr>
          <a:xfrm>
            <a:off x="2339752" y="4653136"/>
            <a:ext cx="5112568" cy="1754326"/>
          </a:xfrm>
          <a:prstGeom prst="rect">
            <a:avLst/>
          </a:prstGeom>
          <a:noFill/>
        </p:spPr>
        <p:txBody>
          <a:bodyPr wrap="square" rtlCol="0">
            <a:spAutoFit/>
          </a:bodyPr>
          <a:lstStyle/>
          <a:p>
            <a:pPr algn="ctr"/>
            <a:r>
              <a:rPr lang="es-ES_tradnl" dirty="0" smtClean="0"/>
              <a:t>HISTORIA DEL ARTE Y LA ESENOGRAFIA II</a:t>
            </a:r>
          </a:p>
          <a:p>
            <a:pPr algn="ctr"/>
            <a:r>
              <a:rPr lang="es-ES_tradnl" dirty="0" smtClean="0"/>
              <a:t>FACULTAD DE ARTES Y DISEÑO -</a:t>
            </a:r>
            <a:r>
              <a:rPr lang="es-ES_tradnl" dirty="0" err="1" smtClean="0"/>
              <a:t>UNCuyo</a:t>
            </a:r>
            <a:endParaRPr lang="es-ES_tradnl" dirty="0" smtClean="0"/>
          </a:p>
          <a:p>
            <a:pPr algn="ctr"/>
            <a:r>
              <a:rPr lang="es-ES_tradnl" dirty="0" smtClean="0"/>
              <a:t>CARRERA DISEÑO ESCENOGRÁFICO</a:t>
            </a:r>
          </a:p>
          <a:p>
            <a:pPr algn="ctr"/>
            <a:r>
              <a:rPr lang="es-ES_tradnl" dirty="0" smtClean="0"/>
              <a:t>ARTES DEL ESPECTÁCULO </a:t>
            </a:r>
          </a:p>
          <a:p>
            <a:pPr algn="ctr"/>
            <a:r>
              <a:rPr lang="es-ES_tradnl" dirty="0" smtClean="0"/>
              <a:t>PROFESOR TITULAR: ARQ. LUIS ANTONIO GATTÁS</a:t>
            </a:r>
          </a:p>
          <a:p>
            <a:pPr algn="ctr"/>
            <a:r>
              <a:rPr lang="es-ES_tradnl" dirty="0" smtClean="0"/>
              <a:t>AÑO 2020</a:t>
            </a:r>
            <a:endParaRPr lang="es-ES_tradn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descr="Resultado de imagen para ITALIA basilica de san francisco de pau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39940" name="AutoShape 4" descr="Resultado de imagen para ITALIA basilica de san francisco de pau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pic>
        <p:nvPicPr>
          <p:cNvPr id="10" name="Picture 2"/>
          <p:cNvPicPr>
            <a:picLocks noChangeAspect="1" noChangeArrowheads="1"/>
          </p:cNvPicPr>
          <p:nvPr/>
        </p:nvPicPr>
        <p:blipFill>
          <a:blip r:embed="rId2" cstate="print"/>
          <a:srcRect/>
          <a:stretch>
            <a:fillRect/>
          </a:stretch>
        </p:blipFill>
        <p:spPr bwMode="auto">
          <a:xfrm>
            <a:off x="539552" y="1340768"/>
            <a:ext cx="8064896" cy="5517232"/>
          </a:xfrm>
          <a:prstGeom prst="rect">
            <a:avLst/>
          </a:prstGeom>
          <a:noFill/>
          <a:ln w="9525">
            <a:noFill/>
            <a:miter lim="800000"/>
            <a:headEnd/>
            <a:tailEnd/>
          </a:ln>
        </p:spPr>
      </p:pic>
      <p:sp>
        <p:nvSpPr>
          <p:cNvPr id="12" name="Text Box 3"/>
          <p:cNvSpPr txBox="1">
            <a:spLocks noChangeArrowheads="1"/>
          </p:cNvSpPr>
          <p:nvPr/>
        </p:nvSpPr>
        <p:spPr bwMode="auto">
          <a:xfrm>
            <a:off x="0" y="692696"/>
            <a:ext cx="9144000" cy="523220"/>
          </a:xfrm>
          <a:prstGeom prst="rect">
            <a:avLst/>
          </a:prstGeom>
          <a:solidFill>
            <a:schemeClr val="accent1">
              <a:alpha val="45097"/>
            </a:schemeClr>
          </a:solidFill>
          <a:ln w="9525">
            <a:noFill/>
            <a:miter lim="800000"/>
            <a:headEnd/>
            <a:tailEnd/>
          </a:ln>
        </p:spPr>
        <p:txBody>
          <a:bodyPr wrap="square">
            <a:spAutoFit/>
          </a:bodyPr>
          <a:lstStyle/>
          <a:p>
            <a:pPr algn="ctr">
              <a:spcBef>
                <a:spcPct val="50000"/>
              </a:spcBef>
            </a:pPr>
            <a:r>
              <a:rPr lang="es-ES" sz="2800" dirty="0" smtClean="0">
                <a:latin typeface="Comic Sans MS" pitchFamily="66" charset="0"/>
              </a:rPr>
              <a:t> </a:t>
            </a:r>
            <a:r>
              <a:rPr lang="es-ES" sz="2800" dirty="0">
                <a:latin typeface="+mj-lt"/>
              </a:rPr>
              <a:t>Catedral de Westminster, </a:t>
            </a:r>
            <a:r>
              <a:rPr lang="es-ES" sz="2800" dirty="0" smtClean="0">
                <a:latin typeface="+mj-lt"/>
              </a:rPr>
              <a:t>Londres- Neo bizantino</a:t>
            </a:r>
            <a:r>
              <a:rPr lang="es-ES" dirty="0" smtClean="0">
                <a:latin typeface="+mj-lt"/>
              </a:rPr>
              <a:t> </a:t>
            </a:r>
            <a:endParaRPr lang="es-ES" dirty="0">
              <a:latin typeface="+mj-lt"/>
            </a:endParaRPr>
          </a:p>
        </p:txBody>
      </p:sp>
      <p:sp>
        <p:nvSpPr>
          <p:cNvPr id="8" name="1 Título"/>
          <p:cNvSpPr>
            <a:spLocks noGrp="1"/>
          </p:cNvSpPr>
          <p:nvPr>
            <p:ph type="title"/>
          </p:nvPr>
        </p:nvSpPr>
        <p:spPr>
          <a:xfrm>
            <a:off x="0" y="0"/>
            <a:ext cx="9144000" cy="476672"/>
          </a:xfrm>
          <a:solidFill>
            <a:schemeClr val="accent2">
              <a:lumMod val="60000"/>
              <a:lumOff val="40000"/>
            </a:schemeClr>
          </a:solidFill>
        </p:spPr>
        <p:txBody>
          <a:bodyPr>
            <a:normAutofit fontScale="90000"/>
          </a:bodyPr>
          <a:lstStyle/>
          <a:p>
            <a:r>
              <a:rPr lang="es-ES_tradnl" sz="3200" dirty="0" smtClean="0">
                <a:solidFill>
                  <a:schemeClr val="bg1"/>
                </a:solidFill>
              </a:rPr>
              <a:t>ROMANTICISMO</a:t>
            </a:r>
            <a:endParaRPr lang="es-ES_tradnl" sz="32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descr="Resultado de imagen para ITALIA basilica de san francisco de pau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39940" name="AutoShape 4" descr="Resultado de imagen para ITALIA basilica de san francisco de pau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pic>
        <p:nvPicPr>
          <p:cNvPr id="7" name="Picture 2"/>
          <p:cNvPicPr>
            <a:picLocks noChangeAspect="1" noChangeArrowheads="1"/>
          </p:cNvPicPr>
          <p:nvPr/>
        </p:nvPicPr>
        <p:blipFill>
          <a:blip r:embed="rId2" cstate="print"/>
          <a:srcRect/>
          <a:stretch>
            <a:fillRect/>
          </a:stretch>
        </p:blipFill>
        <p:spPr bwMode="auto">
          <a:xfrm>
            <a:off x="-108520" y="2118072"/>
            <a:ext cx="9577388" cy="3759200"/>
          </a:xfrm>
          <a:prstGeom prst="rect">
            <a:avLst/>
          </a:prstGeom>
          <a:noFill/>
          <a:ln w="9525">
            <a:noFill/>
            <a:miter lim="800000"/>
            <a:headEnd/>
            <a:tailEnd/>
          </a:ln>
        </p:spPr>
      </p:pic>
      <p:sp>
        <p:nvSpPr>
          <p:cNvPr id="8" name="Text Box 3"/>
          <p:cNvSpPr txBox="1">
            <a:spLocks noChangeArrowheads="1"/>
          </p:cNvSpPr>
          <p:nvPr/>
        </p:nvSpPr>
        <p:spPr bwMode="auto">
          <a:xfrm>
            <a:off x="323850" y="908720"/>
            <a:ext cx="8424863" cy="1160462"/>
          </a:xfrm>
          <a:prstGeom prst="rect">
            <a:avLst/>
          </a:prstGeom>
          <a:noFill/>
          <a:ln w="9525">
            <a:noFill/>
            <a:miter lim="800000"/>
            <a:headEnd/>
            <a:tailEnd/>
          </a:ln>
        </p:spPr>
        <p:txBody>
          <a:bodyPr>
            <a:spAutoFit/>
          </a:bodyPr>
          <a:lstStyle/>
          <a:p>
            <a:pPr algn="ctr">
              <a:spcBef>
                <a:spcPct val="50000"/>
              </a:spcBef>
            </a:pPr>
            <a:r>
              <a:rPr lang="es-ES" sz="2800" dirty="0"/>
              <a:t>El Royal </a:t>
            </a:r>
            <a:r>
              <a:rPr lang="es-ES" sz="2800" dirty="0" err="1"/>
              <a:t>Pavilion</a:t>
            </a:r>
            <a:r>
              <a:rPr lang="es-ES" sz="2800" dirty="0"/>
              <a:t> de Brighton, Inglaterra.</a:t>
            </a:r>
          </a:p>
          <a:p>
            <a:pPr algn="ctr">
              <a:spcBef>
                <a:spcPct val="50000"/>
              </a:spcBef>
            </a:pPr>
            <a:r>
              <a:rPr lang="es-ES" sz="2800" dirty="0"/>
              <a:t>NEOÁRABE</a:t>
            </a:r>
          </a:p>
        </p:txBody>
      </p:sp>
      <p:sp>
        <p:nvSpPr>
          <p:cNvPr id="11" name="1 Título"/>
          <p:cNvSpPr>
            <a:spLocks noGrp="1"/>
          </p:cNvSpPr>
          <p:nvPr>
            <p:ph type="title"/>
          </p:nvPr>
        </p:nvSpPr>
        <p:spPr>
          <a:xfrm>
            <a:off x="0" y="0"/>
            <a:ext cx="9144000" cy="476672"/>
          </a:xfrm>
          <a:solidFill>
            <a:schemeClr val="accent2">
              <a:lumMod val="60000"/>
              <a:lumOff val="40000"/>
            </a:schemeClr>
          </a:solidFill>
        </p:spPr>
        <p:txBody>
          <a:bodyPr>
            <a:normAutofit fontScale="90000"/>
          </a:bodyPr>
          <a:lstStyle/>
          <a:p>
            <a:r>
              <a:rPr lang="es-ES_tradnl" sz="3200" dirty="0" smtClean="0">
                <a:solidFill>
                  <a:schemeClr val="bg1"/>
                </a:solidFill>
              </a:rPr>
              <a:t>ROMANTICISMO</a:t>
            </a:r>
            <a:endParaRPr lang="es-ES_tradnl" sz="32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836712"/>
          </a:xfrm>
          <a:solidFill>
            <a:srgbClr val="0070C0"/>
          </a:solidFill>
        </p:spPr>
        <p:txBody>
          <a:bodyPr>
            <a:normAutofit/>
          </a:bodyPr>
          <a:lstStyle/>
          <a:p>
            <a:r>
              <a:rPr lang="es-ES_tradnl" b="1" dirty="0" smtClean="0">
                <a:solidFill>
                  <a:schemeClr val="bg1"/>
                </a:solidFill>
              </a:rPr>
              <a:t>HISTORICISMO</a:t>
            </a:r>
            <a:endParaRPr lang="es-ES_tradnl" b="1" dirty="0">
              <a:solidFill>
                <a:schemeClr val="bg1"/>
              </a:solidFill>
            </a:endParaRPr>
          </a:p>
        </p:txBody>
      </p:sp>
      <p:sp>
        <p:nvSpPr>
          <p:cNvPr id="39938" name="AutoShape 2" descr="Resultado de imagen para ITALIA basilica de san francisco de pau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39940" name="AutoShape 4" descr="Resultado de imagen para ITALIA basilica de san francisco de pau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8" name="Text Box 3"/>
          <p:cNvSpPr txBox="1">
            <a:spLocks noChangeArrowheads="1"/>
          </p:cNvSpPr>
          <p:nvPr/>
        </p:nvSpPr>
        <p:spPr bwMode="auto">
          <a:xfrm>
            <a:off x="323850" y="908720"/>
            <a:ext cx="8424863" cy="1160462"/>
          </a:xfrm>
          <a:prstGeom prst="rect">
            <a:avLst/>
          </a:prstGeom>
          <a:noFill/>
          <a:ln w="9525">
            <a:noFill/>
            <a:miter lim="800000"/>
            <a:headEnd/>
            <a:tailEnd/>
          </a:ln>
        </p:spPr>
        <p:txBody>
          <a:bodyPr>
            <a:spAutoFit/>
          </a:bodyPr>
          <a:lstStyle/>
          <a:p>
            <a:pPr algn="ctr">
              <a:spcBef>
                <a:spcPct val="50000"/>
              </a:spcBef>
            </a:pPr>
            <a:r>
              <a:rPr lang="es-ES" sz="2800" dirty="0"/>
              <a:t>El Royal </a:t>
            </a:r>
            <a:r>
              <a:rPr lang="es-ES" sz="2800" dirty="0" err="1"/>
              <a:t>Pavilion</a:t>
            </a:r>
            <a:r>
              <a:rPr lang="es-ES" sz="2800" dirty="0"/>
              <a:t> de Brighton, Inglaterra.</a:t>
            </a:r>
          </a:p>
          <a:p>
            <a:pPr algn="ctr">
              <a:spcBef>
                <a:spcPct val="50000"/>
              </a:spcBef>
            </a:pPr>
            <a:r>
              <a:rPr lang="es-ES" sz="2800" dirty="0"/>
              <a:t>NEOÁRABE</a:t>
            </a:r>
          </a:p>
        </p:txBody>
      </p:sp>
      <p:pic>
        <p:nvPicPr>
          <p:cNvPr id="9" name="Picture 4"/>
          <p:cNvPicPr>
            <a:picLocks noChangeAspect="1" noChangeArrowheads="1"/>
          </p:cNvPicPr>
          <p:nvPr/>
        </p:nvPicPr>
        <p:blipFill>
          <a:blip r:embed="rId2" cstate="print"/>
          <a:srcRect/>
          <a:stretch>
            <a:fillRect/>
          </a:stretch>
        </p:blipFill>
        <p:spPr bwMode="auto">
          <a:xfrm>
            <a:off x="0" y="0"/>
            <a:ext cx="9144000" cy="7013575"/>
          </a:xfrm>
          <a:prstGeom prst="rect">
            <a:avLst/>
          </a:prstGeom>
          <a:noFill/>
          <a:ln w="9525">
            <a:noFill/>
            <a:miter lim="800000"/>
            <a:headEnd/>
            <a:tailEnd/>
          </a:ln>
        </p:spPr>
      </p:pic>
      <p:sp>
        <p:nvSpPr>
          <p:cNvPr id="10" name="Text Box 5"/>
          <p:cNvSpPr txBox="1">
            <a:spLocks noChangeArrowheads="1"/>
          </p:cNvSpPr>
          <p:nvPr/>
        </p:nvSpPr>
        <p:spPr bwMode="auto">
          <a:xfrm>
            <a:off x="0" y="549275"/>
            <a:ext cx="4176713" cy="1587500"/>
          </a:xfrm>
          <a:prstGeom prst="rect">
            <a:avLst/>
          </a:prstGeom>
          <a:noFill/>
          <a:ln w="9525">
            <a:noFill/>
            <a:miter lim="800000"/>
            <a:headEnd/>
            <a:tailEnd/>
          </a:ln>
        </p:spPr>
        <p:txBody>
          <a:bodyPr>
            <a:spAutoFit/>
          </a:bodyPr>
          <a:lstStyle/>
          <a:p>
            <a:pPr algn="ctr">
              <a:spcBef>
                <a:spcPct val="50000"/>
              </a:spcBef>
            </a:pPr>
            <a:r>
              <a:rPr lang="es-ES" sz="2800" dirty="0">
                <a:solidFill>
                  <a:schemeClr val="bg1"/>
                </a:solidFill>
              </a:rPr>
              <a:t>Ayuntamiento de Hamburgo (Alemania)</a:t>
            </a:r>
          </a:p>
          <a:p>
            <a:pPr algn="ctr">
              <a:spcBef>
                <a:spcPct val="50000"/>
              </a:spcBef>
            </a:pPr>
            <a:r>
              <a:rPr lang="es-ES" sz="2800" dirty="0">
                <a:solidFill>
                  <a:schemeClr val="bg1"/>
                </a:solidFill>
              </a:rPr>
              <a:t>NEORRENACIMIENTO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descr="Resultado de imagen para ITALIA basilica de san francisco de pau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39940" name="AutoShape 4" descr="Resultado de imagen para ITALIA basilica de san francisco de pau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pic>
        <p:nvPicPr>
          <p:cNvPr id="11" name="Picture 2" descr="Imágen"/>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1916832"/>
            <a:ext cx="7717112" cy="4797152"/>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1 Título"/>
          <p:cNvSpPr txBox="1">
            <a:spLocks/>
          </p:cNvSpPr>
          <p:nvPr/>
        </p:nvSpPr>
        <p:spPr>
          <a:xfrm>
            <a:off x="0" y="764704"/>
            <a:ext cx="9144000" cy="10081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t>HISTORICISMO NEOBARROCO Charles  </a:t>
            </a:r>
            <a:r>
              <a:rPr lang="es-ES" sz="2000" b="1" dirty="0" err="1" smtClean="0"/>
              <a:t>Garnier</a:t>
            </a:r>
            <a:r>
              <a:rPr lang="es-ES" sz="2000" b="1" dirty="0" smtClean="0"/>
              <a:t> Opera de Paris – Francia (1857 – 1874)</a:t>
            </a:r>
          </a:p>
          <a:p>
            <a:endParaRPr lang="es-ES" sz="4000" dirty="0"/>
          </a:p>
        </p:txBody>
      </p:sp>
      <p:sp>
        <p:nvSpPr>
          <p:cNvPr id="13" name="12 Rectángulo"/>
          <p:cNvSpPr/>
          <p:nvPr/>
        </p:nvSpPr>
        <p:spPr>
          <a:xfrm>
            <a:off x="971600" y="1124744"/>
            <a:ext cx="7560840" cy="646331"/>
          </a:xfrm>
          <a:prstGeom prst="rect">
            <a:avLst/>
          </a:prstGeom>
        </p:spPr>
        <p:txBody>
          <a:bodyPr wrap="square">
            <a:spAutoFit/>
          </a:bodyPr>
          <a:lstStyle/>
          <a:p>
            <a:r>
              <a:rPr lang="es-ES" dirty="0" smtClean="0"/>
              <a:t>Sistema de Construcción: mampostería, piedra cortada </a:t>
            </a:r>
            <a:br>
              <a:rPr lang="es-ES" dirty="0" smtClean="0"/>
            </a:br>
            <a:r>
              <a:rPr lang="es-ES" dirty="0" smtClean="0"/>
              <a:t>Fachada Policromada, escalera opulenta. </a:t>
            </a:r>
            <a:endParaRPr lang="es-ES_tradnl" dirty="0"/>
          </a:p>
        </p:txBody>
      </p:sp>
      <p:sp>
        <p:nvSpPr>
          <p:cNvPr id="14" name="1 Título"/>
          <p:cNvSpPr>
            <a:spLocks noGrp="1"/>
          </p:cNvSpPr>
          <p:nvPr>
            <p:ph type="title"/>
          </p:nvPr>
        </p:nvSpPr>
        <p:spPr>
          <a:xfrm>
            <a:off x="0" y="0"/>
            <a:ext cx="9144000" cy="476672"/>
          </a:xfrm>
          <a:solidFill>
            <a:schemeClr val="accent2">
              <a:lumMod val="60000"/>
              <a:lumOff val="40000"/>
            </a:schemeClr>
          </a:solidFill>
        </p:spPr>
        <p:txBody>
          <a:bodyPr>
            <a:normAutofit fontScale="90000"/>
          </a:bodyPr>
          <a:lstStyle/>
          <a:p>
            <a:r>
              <a:rPr lang="es-ES_tradnl" sz="3200" dirty="0" smtClean="0">
                <a:solidFill>
                  <a:schemeClr val="bg1"/>
                </a:solidFill>
              </a:rPr>
              <a:t>ROMANTICISMO</a:t>
            </a:r>
            <a:endParaRPr lang="es-ES_tradnl" sz="32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2 Imagen" descr="2433204200059963203xIeObm_fs.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20413" y="1861048"/>
            <a:ext cx="3851920" cy="2567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90" name="Picture 2" descr="http://toutparis.galeon.com/oper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1272814"/>
            <a:ext cx="5568619" cy="374441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txBox="1">
            <a:spLocks/>
          </p:cNvSpPr>
          <p:nvPr/>
        </p:nvSpPr>
        <p:spPr>
          <a:xfrm>
            <a:off x="7636281" y="735340"/>
            <a:ext cx="1351384" cy="576064"/>
          </a:xfrm>
          <a:prstGeom prst="rect">
            <a:avLst/>
          </a:prstGeom>
        </p:spPr>
        <p:txBody>
          <a:bodyPr/>
          <a:lstStyle>
            <a:defPPr>
              <a:defRPr lang="es-ES"/>
            </a:defPPr>
            <a:lvl1pPr algn="ctr">
              <a:spcBef>
                <a:spcPct val="0"/>
              </a:spcBef>
              <a:buNone/>
              <a:defRPr sz="1600">
                <a:latin typeface="Calibri" pitchFamily="34" charset="0"/>
                <a:ea typeface="+mj-ea"/>
                <a:cs typeface="Calibri" pitchFamily="34" charset="0"/>
              </a:defRPr>
            </a:lvl1pPr>
          </a:lstStyle>
          <a:p>
            <a:r>
              <a:rPr lang="es-ES" dirty="0" smtClean="0"/>
              <a:t>Orden monumental</a:t>
            </a:r>
            <a:endParaRPr lang="es-ES" dirty="0"/>
          </a:p>
        </p:txBody>
      </p:sp>
      <p:sp>
        <p:nvSpPr>
          <p:cNvPr id="3" name="1 Título"/>
          <p:cNvSpPr txBox="1">
            <a:spLocks/>
          </p:cNvSpPr>
          <p:nvPr/>
        </p:nvSpPr>
        <p:spPr>
          <a:xfrm>
            <a:off x="251520" y="5161246"/>
            <a:ext cx="8856984" cy="122008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t>HISTORICISMO ECLECTICO (NEORRENACIMIENTO Y NEOBARROCO</a:t>
            </a:r>
          </a:p>
          <a:p>
            <a:r>
              <a:rPr lang="es-ES" sz="2000" b="1" dirty="0" smtClean="0"/>
              <a:t>Jean Louis Charles Garnier</a:t>
            </a:r>
          </a:p>
          <a:p>
            <a:r>
              <a:rPr lang="es-ES" sz="2000" b="1" dirty="0" smtClean="0"/>
              <a:t>Opera de Paris</a:t>
            </a:r>
            <a:r>
              <a:rPr lang="es-ES" sz="4000" b="1" dirty="0" smtClean="0"/>
              <a:t/>
            </a:r>
            <a:br>
              <a:rPr lang="es-ES" sz="4000" b="1" dirty="0" smtClean="0"/>
            </a:br>
            <a:endParaRPr lang="es-ES" sz="4000" dirty="0"/>
          </a:p>
        </p:txBody>
      </p:sp>
      <p:sp>
        <p:nvSpPr>
          <p:cNvPr id="4" name="1 Título"/>
          <p:cNvSpPr txBox="1">
            <a:spLocks/>
          </p:cNvSpPr>
          <p:nvPr/>
        </p:nvSpPr>
        <p:spPr>
          <a:xfrm>
            <a:off x="6055569" y="779160"/>
            <a:ext cx="1476164" cy="488424"/>
          </a:xfrm>
          <a:prstGeom prst="rect">
            <a:avLst/>
          </a:prstGeom>
        </p:spPr>
        <p:txBody>
          <a:bodyPr/>
          <a:lstStyle>
            <a:defPPr>
              <a:defRPr lang="es-ES"/>
            </a:defPPr>
            <a:lvl1pPr algn="ctr">
              <a:spcBef>
                <a:spcPct val="0"/>
              </a:spcBef>
              <a:buNone/>
              <a:defRPr sz="1600">
                <a:latin typeface="Calibri" pitchFamily="34" charset="0"/>
                <a:ea typeface="+mj-ea"/>
                <a:cs typeface="Calibri" pitchFamily="34" charset="0"/>
              </a:defRPr>
            </a:lvl1pPr>
          </a:lstStyle>
          <a:p>
            <a:r>
              <a:rPr lang="es-ES" dirty="0" smtClean="0"/>
              <a:t>Exuberancia decorativa</a:t>
            </a:r>
            <a:endParaRPr lang="es-ES" dirty="0"/>
          </a:p>
        </p:txBody>
      </p:sp>
      <p:sp>
        <p:nvSpPr>
          <p:cNvPr id="5" name="1 Título"/>
          <p:cNvSpPr txBox="1">
            <a:spLocks/>
          </p:cNvSpPr>
          <p:nvPr/>
        </p:nvSpPr>
        <p:spPr>
          <a:xfrm>
            <a:off x="6012161" y="4369158"/>
            <a:ext cx="2868424" cy="576064"/>
          </a:xfrm>
          <a:prstGeom prst="rect">
            <a:avLst/>
          </a:prstGeom>
        </p:spPr>
        <p:txBody>
          <a:bodyPr/>
          <a:lstStyle>
            <a:defPPr>
              <a:defRPr lang="es-ES"/>
            </a:defPPr>
            <a:lvl1pPr algn="ctr">
              <a:spcBef>
                <a:spcPct val="0"/>
              </a:spcBef>
              <a:buNone/>
              <a:defRPr sz="1600">
                <a:latin typeface="Calibri" pitchFamily="34" charset="0"/>
                <a:ea typeface="+mj-ea"/>
                <a:cs typeface="Calibri" pitchFamily="34" charset="0"/>
              </a:defRPr>
            </a:lvl1pPr>
          </a:lstStyle>
          <a:p>
            <a:r>
              <a:rPr lang="es-ES" dirty="0" smtClean="0"/>
              <a:t>Escaleras tangenciales con palcos (teatro dentro del teatro)</a:t>
            </a:r>
            <a:endParaRPr lang="es-ES" dirty="0"/>
          </a:p>
        </p:txBody>
      </p:sp>
      <p:sp>
        <p:nvSpPr>
          <p:cNvPr id="6" name="1 Título"/>
          <p:cNvSpPr txBox="1">
            <a:spLocks/>
          </p:cNvSpPr>
          <p:nvPr/>
        </p:nvSpPr>
        <p:spPr>
          <a:xfrm>
            <a:off x="2987824" y="623566"/>
            <a:ext cx="1512168" cy="505232"/>
          </a:xfrm>
          <a:prstGeom prst="rect">
            <a:avLst/>
          </a:prstGeom>
        </p:spPr>
        <p:txBody>
          <a:bodyPr/>
          <a:lstStyle>
            <a:defPPr>
              <a:defRPr lang="es-ES"/>
            </a:defPPr>
            <a:lvl1pPr algn="ctr">
              <a:spcBef>
                <a:spcPct val="0"/>
              </a:spcBef>
              <a:buNone/>
              <a:defRPr sz="1600">
                <a:latin typeface="Calibri" pitchFamily="34" charset="0"/>
                <a:ea typeface="+mj-ea"/>
                <a:cs typeface="Calibri" pitchFamily="34" charset="0"/>
              </a:defRPr>
            </a:lvl1pPr>
          </a:lstStyle>
          <a:p>
            <a:r>
              <a:rPr lang="es-ES" dirty="0" smtClean="0"/>
              <a:t>Arquitectura ostentosa</a:t>
            </a:r>
            <a:endParaRPr lang="es-ES" dirty="0"/>
          </a:p>
        </p:txBody>
      </p:sp>
      <p:sp>
        <p:nvSpPr>
          <p:cNvPr id="7" name="1 Título"/>
          <p:cNvSpPr txBox="1">
            <a:spLocks/>
          </p:cNvSpPr>
          <p:nvPr/>
        </p:nvSpPr>
        <p:spPr>
          <a:xfrm>
            <a:off x="323528" y="188640"/>
            <a:ext cx="2448272" cy="1012166"/>
          </a:xfrm>
          <a:prstGeom prst="rect">
            <a:avLst/>
          </a:prstGeom>
        </p:spPr>
        <p:txBody>
          <a:bodyPr/>
          <a:lstStyle>
            <a:defPPr>
              <a:defRPr lang="es-ES"/>
            </a:defPPr>
            <a:lvl1pPr algn="ctr">
              <a:spcBef>
                <a:spcPct val="0"/>
              </a:spcBef>
              <a:buNone/>
              <a:defRPr sz="1600">
                <a:latin typeface="Calibri" pitchFamily="34" charset="0"/>
                <a:ea typeface="+mj-ea"/>
                <a:cs typeface="Calibri" pitchFamily="34" charset="0"/>
              </a:defRPr>
            </a:lvl1pPr>
          </a:lstStyle>
          <a:p>
            <a:pPr algn="just"/>
            <a:r>
              <a:rPr lang="es-ES" dirty="0" smtClean="0"/>
              <a:t>Empelo de materiales industriales, como acero y </a:t>
            </a:r>
            <a:r>
              <a:rPr lang="es-ES" dirty="0" err="1" smtClean="0"/>
              <a:t>hormigon</a:t>
            </a:r>
            <a:r>
              <a:rPr lang="es-ES" dirty="0" smtClean="0"/>
              <a:t> enmascarado con bronce y mármol.</a:t>
            </a:r>
            <a:endParaRPr lang="es-ES" dirty="0"/>
          </a:p>
        </p:txBody>
      </p:sp>
      <p:cxnSp>
        <p:nvCxnSpPr>
          <p:cNvPr id="9" name="8 Conector recto de flecha"/>
          <p:cNvCxnSpPr/>
          <p:nvPr/>
        </p:nvCxnSpPr>
        <p:spPr>
          <a:xfrm flipH="1" flipV="1">
            <a:off x="4139952" y="1128798"/>
            <a:ext cx="792088" cy="884902"/>
          </a:xfrm>
          <a:prstGeom prst="straightConnector1">
            <a:avLst/>
          </a:prstGeom>
          <a:ln w="28575">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flipV="1">
            <a:off x="1763688" y="1128798"/>
            <a:ext cx="432048" cy="884900"/>
          </a:xfrm>
          <a:prstGeom prst="straightConnector1">
            <a:avLst/>
          </a:prstGeom>
          <a:ln w="28575">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flipV="1">
            <a:off x="7809421" y="1344822"/>
            <a:ext cx="502552" cy="1257110"/>
          </a:xfrm>
          <a:prstGeom prst="straightConnector1">
            <a:avLst/>
          </a:prstGeom>
          <a:ln w="28575">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flipV="1">
            <a:off x="6176197" y="1344822"/>
            <a:ext cx="432048" cy="740884"/>
          </a:xfrm>
          <a:prstGeom prst="straightConnector1">
            <a:avLst/>
          </a:prstGeom>
          <a:ln w="28575">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21" name="1 Título"/>
          <p:cNvSpPr txBox="1">
            <a:spLocks/>
          </p:cNvSpPr>
          <p:nvPr/>
        </p:nvSpPr>
        <p:spPr>
          <a:xfrm>
            <a:off x="4427984" y="6475484"/>
            <a:ext cx="4464496" cy="409900"/>
          </a:xfrm>
          <a:prstGeom prst="rect">
            <a:avLst/>
          </a:prstGeom>
        </p:spPr>
        <p:txBody>
          <a:bodyPr/>
          <a:lstStyle>
            <a:defPPr>
              <a:defRPr lang="es-ES"/>
            </a:defPPr>
            <a:lvl1pPr algn="ctr">
              <a:spcBef>
                <a:spcPct val="0"/>
              </a:spcBef>
              <a:buNone/>
              <a:defRPr sz="1600">
                <a:latin typeface="Calibri" pitchFamily="34" charset="0"/>
                <a:ea typeface="+mj-ea"/>
                <a:cs typeface="Calibri" pitchFamily="34" charset="0"/>
              </a:defRPr>
            </a:lvl1pPr>
          </a:lstStyle>
          <a:p>
            <a:pPr algn="r"/>
            <a:r>
              <a:rPr lang="es-ES" b="1" dirty="0" smtClean="0">
                <a:solidFill>
                  <a:schemeClr val="tx1">
                    <a:lumMod val="50000"/>
                    <a:lumOff val="50000"/>
                  </a:schemeClr>
                </a:solidFill>
              </a:rPr>
              <a:t>Cabanillas Alvitrez, Rosa</a:t>
            </a:r>
            <a:endParaRPr lang="es-ES" b="1" dirty="0">
              <a:solidFill>
                <a:schemeClr val="tx1">
                  <a:lumMod val="50000"/>
                  <a:lumOff val="50000"/>
                </a:schemeClr>
              </a:solidFill>
            </a:endParaRPr>
          </a:p>
        </p:txBody>
      </p:sp>
    </p:spTree>
    <p:extLst>
      <p:ext uri="{BB962C8B-B14F-4D97-AF65-F5344CB8AC3E}">
        <p14:creationId xmlns="" xmlns:p14="http://schemas.microsoft.com/office/powerpoint/2010/main" val="3796190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8" descr="Archivo:Brighton Banqueting Room Nash edited.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50532" y="116632"/>
            <a:ext cx="3041947" cy="2276495"/>
          </a:xfrm>
          <a:prstGeom prst="rect">
            <a:avLst/>
          </a:prstGeom>
          <a:noFill/>
          <a:extLst>
            <a:ext uri="{909E8E84-426E-40DD-AFC4-6F175D3DCCD1}">
              <a14:hiddenFill xmlns="" xmlns:a14="http://schemas.microsoft.com/office/drawing/2010/main">
                <a:solidFill>
                  <a:srgbClr val="FFFFFF"/>
                </a:solidFill>
              </a14:hiddenFill>
            </a:ext>
          </a:extLst>
        </p:spPr>
      </p:pic>
      <p:pic>
        <p:nvPicPr>
          <p:cNvPr id="11274" name="Picture 10" descr="Archivo:Brighton - Royal Pavilion Panoram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5574" y="2465134"/>
            <a:ext cx="7728793" cy="327562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txBox="1">
            <a:spLocks/>
          </p:cNvSpPr>
          <p:nvPr/>
        </p:nvSpPr>
        <p:spPr>
          <a:xfrm>
            <a:off x="3999962" y="879516"/>
            <a:ext cx="1788897" cy="532886"/>
          </a:xfrm>
          <a:prstGeom prst="rect">
            <a:avLst/>
          </a:prstGeom>
        </p:spPr>
        <p:txBody>
          <a:bodyPr/>
          <a:lstStyle>
            <a:defPPr>
              <a:defRPr lang="es-ES"/>
            </a:defPPr>
            <a:lvl1pPr algn="ctr">
              <a:spcBef>
                <a:spcPct val="0"/>
              </a:spcBef>
              <a:buNone/>
              <a:defRPr sz="1600">
                <a:latin typeface="Calibri" pitchFamily="34" charset="0"/>
                <a:ea typeface="+mj-ea"/>
                <a:cs typeface="Calibri" pitchFamily="34" charset="0"/>
              </a:defRPr>
            </a:lvl1pPr>
          </a:lstStyle>
          <a:p>
            <a:r>
              <a:rPr lang="es-ES" dirty="0" smtClean="0"/>
              <a:t>Decoración interior chinesca</a:t>
            </a:r>
            <a:endParaRPr lang="es-ES" dirty="0"/>
          </a:p>
        </p:txBody>
      </p:sp>
      <p:sp>
        <p:nvSpPr>
          <p:cNvPr id="3" name="1 Título"/>
          <p:cNvSpPr txBox="1">
            <a:spLocks/>
          </p:cNvSpPr>
          <p:nvPr/>
        </p:nvSpPr>
        <p:spPr>
          <a:xfrm>
            <a:off x="1631404" y="5740762"/>
            <a:ext cx="5676900" cy="100060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t>HISTORICISMO NEOINDIO</a:t>
            </a:r>
          </a:p>
          <a:p>
            <a:r>
              <a:rPr lang="es-ES" sz="2000" b="1" dirty="0" smtClean="0"/>
              <a:t>John Nash</a:t>
            </a:r>
          </a:p>
          <a:p>
            <a:r>
              <a:rPr lang="es-ES" sz="2000" b="1" dirty="0" smtClean="0"/>
              <a:t>Pabellón del príncipe de Gales en Brighton</a:t>
            </a:r>
            <a:r>
              <a:rPr lang="es-ES" sz="4000" b="1" dirty="0" smtClean="0"/>
              <a:t/>
            </a:r>
            <a:br>
              <a:rPr lang="es-ES" sz="4000" b="1" dirty="0" smtClean="0"/>
            </a:br>
            <a:endParaRPr lang="es-ES" sz="4000" dirty="0"/>
          </a:p>
        </p:txBody>
      </p:sp>
      <p:sp>
        <p:nvSpPr>
          <p:cNvPr id="4" name="1 Título"/>
          <p:cNvSpPr txBox="1">
            <a:spLocks/>
          </p:cNvSpPr>
          <p:nvPr/>
        </p:nvSpPr>
        <p:spPr>
          <a:xfrm>
            <a:off x="7740352" y="2876680"/>
            <a:ext cx="1403648" cy="1056375"/>
          </a:xfrm>
          <a:prstGeom prst="rect">
            <a:avLst/>
          </a:prstGeom>
        </p:spPr>
        <p:txBody>
          <a:bodyPr/>
          <a:lstStyle>
            <a:defPPr>
              <a:defRPr lang="es-ES"/>
            </a:defPPr>
            <a:lvl1pPr algn="ctr">
              <a:spcBef>
                <a:spcPct val="0"/>
              </a:spcBef>
              <a:buNone/>
              <a:defRPr sz="1600">
                <a:latin typeface="Calibri" pitchFamily="34" charset="0"/>
                <a:ea typeface="+mj-ea"/>
                <a:cs typeface="Calibri" pitchFamily="34" charset="0"/>
              </a:defRPr>
            </a:lvl1pPr>
          </a:lstStyle>
          <a:p>
            <a:pPr algn="r"/>
            <a:r>
              <a:rPr lang="es-ES" dirty="0" smtClean="0"/>
              <a:t>Se usa por primera vez lámparas de luz y gas</a:t>
            </a:r>
            <a:endParaRPr lang="es-ES" dirty="0"/>
          </a:p>
        </p:txBody>
      </p:sp>
      <p:sp>
        <p:nvSpPr>
          <p:cNvPr id="5" name="1 Título"/>
          <p:cNvSpPr txBox="1">
            <a:spLocks/>
          </p:cNvSpPr>
          <p:nvPr/>
        </p:nvSpPr>
        <p:spPr>
          <a:xfrm>
            <a:off x="3419872" y="116631"/>
            <a:ext cx="5514753" cy="400581"/>
          </a:xfrm>
          <a:prstGeom prst="rect">
            <a:avLst/>
          </a:prstGeom>
        </p:spPr>
        <p:txBody>
          <a:bodyPr/>
          <a:lstStyle>
            <a:defPPr>
              <a:defRPr lang="es-ES"/>
            </a:defPPr>
            <a:lvl1pPr algn="ctr">
              <a:spcBef>
                <a:spcPct val="0"/>
              </a:spcBef>
              <a:buNone/>
              <a:defRPr sz="1600">
                <a:latin typeface="Calibri" pitchFamily="34" charset="0"/>
                <a:ea typeface="+mj-ea"/>
                <a:cs typeface="Calibri" pitchFamily="34" charset="0"/>
              </a:defRPr>
            </a:lvl1pPr>
          </a:lstStyle>
          <a:p>
            <a:pPr algn="just"/>
            <a:r>
              <a:rPr lang="es-ES" dirty="0" smtClean="0"/>
              <a:t>Armazón de hierro permite </a:t>
            </a:r>
            <a:r>
              <a:rPr lang="es-ES" dirty="0" smtClean="0">
                <a:solidFill>
                  <a:schemeClr val="bg1"/>
                </a:solidFill>
              </a:rPr>
              <a:t>espacios diáfanos y muy amplios</a:t>
            </a:r>
            <a:endParaRPr lang="es-ES" dirty="0">
              <a:solidFill>
                <a:schemeClr val="bg1"/>
              </a:solidFill>
            </a:endParaRPr>
          </a:p>
        </p:txBody>
      </p:sp>
      <p:sp>
        <p:nvSpPr>
          <p:cNvPr id="6" name="1 Título"/>
          <p:cNvSpPr txBox="1">
            <a:spLocks/>
          </p:cNvSpPr>
          <p:nvPr/>
        </p:nvSpPr>
        <p:spPr>
          <a:xfrm>
            <a:off x="2214666" y="3589927"/>
            <a:ext cx="1165593" cy="559153"/>
          </a:xfrm>
          <a:prstGeom prst="rect">
            <a:avLst/>
          </a:prstGeom>
        </p:spPr>
        <p:txBody>
          <a:bodyPr/>
          <a:lstStyle>
            <a:defPPr>
              <a:defRPr lang="es-ES"/>
            </a:defPPr>
            <a:lvl1pPr algn="ctr">
              <a:spcBef>
                <a:spcPct val="0"/>
              </a:spcBef>
              <a:buNone/>
              <a:defRPr sz="1600">
                <a:latin typeface="Calibri" pitchFamily="34" charset="0"/>
                <a:ea typeface="+mj-ea"/>
                <a:cs typeface="Calibri" pitchFamily="34" charset="0"/>
              </a:defRPr>
            </a:lvl1pPr>
          </a:lstStyle>
          <a:p>
            <a:r>
              <a:rPr lang="es-ES" sz="1400" dirty="0" smtClean="0"/>
              <a:t>Muros Curvados</a:t>
            </a:r>
            <a:endParaRPr lang="es-ES" sz="1400" dirty="0"/>
          </a:p>
        </p:txBody>
      </p:sp>
      <p:sp>
        <p:nvSpPr>
          <p:cNvPr id="7" name="1 Título"/>
          <p:cNvSpPr txBox="1">
            <a:spLocks/>
          </p:cNvSpPr>
          <p:nvPr/>
        </p:nvSpPr>
        <p:spPr>
          <a:xfrm>
            <a:off x="4066967" y="1667764"/>
            <a:ext cx="1694922" cy="609108"/>
          </a:xfrm>
          <a:prstGeom prst="rect">
            <a:avLst/>
          </a:prstGeom>
        </p:spPr>
        <p:txBody>
          <a:bodyPr/>
          <a:lstStyle>
            <a:defPPr>
              <a:defRPr lang="es-ES"/>
            </a:defPPr>
            <a:lvl1pPr algn="ctr">
              <a:spcBef>
                <a:spcPct val="0"/>
              </a:spcBef>
              <a:buNone/>
              <a:defRPr sz="1600">
                <a:latin typeface="Calibri" pitchFamily="34" charset="0"/>
                <a:ea typeface="+mj-ea"/>
                <a:cs typeface="Calibri" pitchFamily="34" charset="0"/>
              </a:defRPr>
            </a:lvl1pPr>
          </a:lstStyle>
          <a:p>
            <a:r>
              <a:rPr lang="es-ES" dirty="0" smtClean="0"/>
              <a:t>Cúpulas bulbosas estilo mogol</a:t>
            </a:r>
            <a:endParaRPr lang="es-ES" dirty="0"/>
          </a:p>
        </p:txBody>
      </p:sp>
      <p:sp>
        <p:nvSpPr>
          <p:cNvPr id="8" name="1 Título"/>
          <p:cNvSpPr txBox="1">
            <a:spLocks/>
          </p:cNvSpPr>
          <p:nvPr/>
        </p:nvSpPr>
        <p:spPr>
          <a:xfrm>
            <a:off x="2032484" y="1555005"/>
            <a:ext cx="1617421" cy="582936"/>
          </a:xfrm>
          <a:prstGeom prst="rect">
            <a:avLst/>
          </a:prstGeom>
        </p:spPr>
        <p:txBody>
          <a:bodyPr/>
          <a:lstStyle>
            <a:defPPr>
              <a:defRPr lang="es-ES"/>
            </a:defPPr>
            <a:lvl1pPr algn="ctr">
              <a:spcBef>
                <a:spcPct val="0"/>
              </a:spcBef>
              <a:buNone/>
              <a:defRPr sz="1600">
                <a:latin typeface="Calibri" pitchFamily="34" charset="0"/>
                <a:ea typeface="+mj-ea"/>
                <a:cs typeface="Calibri" pitchFamily="34" charset="0"/>
              </a:defRPr>
            </a:lvl1pPr>
          </a:lstStyle>
          <a:p>
            <a:r>
              <a:rPr lang="es-ES" dirty="0" smtClean="0"/>
              <a:t>Celosías de estilo hindú</a:t>
            </a:r>
            <a:endParaRPr lang="es-ES" dirty="0"/>
          </a:p>
        </p:txBody>
      </p:sp>
      <p:sp>
        <p:nvSpPr>
          <p:cNvPr id="9" name="1 Título"/>
          <p:cNvSpPr txBox="1">
            <a:spLocks/>
          </p:cNvSpPr>
          <p:nvPr/>
        </p:nvSpPr>
        <p:spPr>
          <a:xfrm>
            <a:off x="132006" y="1631419"/>
            <a:ext cx="1900479" cy="645453"/>
          </a:xfrm>
          <a:prstGeom prst="rect">
            <a:avLst/>
          </a:prstGeom>
        </p:spPr>
        <p:txBody>
          <a:bodyPr/>
          <a:lstStyle>
            <a:defPPr>
              <a:defRPr lang="es-ES"/>
            </a:defPPr>
            <a:lvl1pPr algn="ctr">
              <a:spcBef>
                <a:spcPct val="0"/>
              </a:spcBef>
              <a:buNone/>
              <a:defRPr sz="1600">
                <a:latin typeface="Calibri" pitchFamily="34" charset="0"/>
                <a:ea typeface="+mj-ea"/>
                <a:cs typeface="Calibri" pitchFamily="34" charset="0"/>
              </a:defRPr>
            </a:lvl1pPr>
          </a:lstStyle>
          <a:p>
            <a:r>
              <a:rPr lang="es-ES" dirty="0" smtClean="0"/>
              <a:t>Cúpula con forma de pagoda estilo chino</a:t>
            </a:r>
            <a:endParaRPr lang="es-ES" dirty="0"/>
          </a:p>
        </p:txBody>
      </p:sp>
      <p:sp>
        <p:nvSpPr>
          <p:cNvPr id="10" name="1 Título"/>
          <p:cNvSpPr txBox="1">
            <a:spLocks/>
          </p:cNvSpPr>
          <p:nvPr/>
        </p:nvSpPr>
        <p:spPr>
          <a:xfrm>
            <a:off x="138761" y="2495743"/>
            <a:ext cx="1512168" cy="567890"/>
          </a:xfrm>
          <a:prstGeom prst="rect">
            <a:avLst/>
          </a:prstGeom>
        </p:spPr>
        <p:txBody>
          <a:bodyPr/>
          <a:lstStyle>
            <a:defPPr>
              <a:defRPr lang="es-ES"/>
            </a:defPPr>
            <a:lvl1pPr algn="ctr">
              <a:spcBef>
                <a:spcPct val="0"/>
              </a:spcBef>
              <a:buNone/>
              <a:defRPr sz="1600">
                <a:latin typeface="Calibri" pitchFamily="34" charset="0"/>
                <a:ea typeface="+mj-ea"/>
                <a:cs typeface="Calibri" pitchFamily="34" charset="0"/>
              </a:defRPr>
            </a:lvl1pPr>
          </a:lstStyle>
          <a:p>
            <a:r>
              <a:rPr lang="es-ES" dirty="0" smtClean="0"/>
              <a:t>Estructuras de hierro fundido</a:t>
            </a:r>
            <a:endParaRPr lang="es-ES" dirty="0"/>
          </a:p>
        </p:txBody>
      </p:sp>
      <p:sp>
        <p:nvSpPr>
          <p:cNvPr id="11" name="1 Título"/>
          <p:cNvSpPr txBox="1">
            <a:spLocks/>
          </p:cNvSpPr>
          <p:nvPr/>
        </p:nvSpPr>
        <p:spPr>
          <a:xfrm>
            <a:off x="132006" y="3356992"/>
            <a:ext cx="1055618" cy="810196"/>
          </a:xfrm>
          <a:prstGeom prst="rect">
            <a:avLst/>
          </a:prstGeom>
        </p:spPr>
        <p:txBody>
          <a:bodyPr/>
          <a:lstStyle>
            <a:defPPr>
              <a:defRPr lang="es-ES"/>
            </a:defPPr>
            <a:lvl1pPr algn="ctr">
              <a:spcBef>
                <a:spcPct val="0"/>
              </a:spcBef>
              <a:buNone/>
              <a:defRPr sz="1600">
                <a:latin typeface="Calibri" pitchFamily="34" charset="0"/>
                <a:ea typeface="+mj-ea"/>
                <a:cs typeface="Calibri" pitchFamily="34" charset="0"/>
              </a:defRPr>
            </a:lvl1pPr>
          </a:lstStyle>
          <a:p>
            <a:pPr algn="l"/>
            <a:r>
              <a:rPr lang="es-ES" dirty="0" smtClean="0"/>
              <a:t>Fachada revestida de yeso</a:t>
            </a:r>
            <a:endParaRPr lang="es-ES" dirty="0"/>
          </a:p>
        </p:txBody>
      </p:sp>
      <p:cxnSp>
        <p:nvCxnSpPr>
          <p:cNvPr id="17" name="16 Conector recto de flecha"/>
          <p:cNvCxnSpPr/>
          <p:nvPr/>
        </p:nvCxnSpPr>
        <p:spPr>
          <a:xfrm flipH="1">
            <a:off x="5436096" y="1145959"/>
            <a:ext cx="1771388" cy="145319"/>
          </a:xfrm>
          <a:prstGeom prst="straightConnector1">
            <a:avLst/>
          </a:prstGeom>
          <a:ln w="12700">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7884367" y="1291278"/>
            <a:ext cx="648073" cy="1612358"/>
          </a:xfrm>
          <a:prstGeom prst="straightConnector1">
            <a:avLst/>
          </a:prstGeom>
          <a:ln w="12700">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flipV="1">
            <a:off x="4788024" y="2303158"/>
            <a:ext cx="0" cy="1629898"/>
          </a:xfrm>
          <a:prstGeom prst="straightConnector1">
            <a:avLst/>
          </a:prstGeom>
          <a:ln w="12700">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a:endCxn id="8" idx="2"/>
          </p:cNvCxnSpPr>
          <p:nvPr/>
        </p:nvCxnSpPr>
        <p:spPr>
          <a:xfrm flipH="1" flipV="1">
            <a:off x="2841195" y="2137941"/>
            <a:ext cx="1082733" cy="1795115"/>
          </a:xfrm>
          <a:prstGeom prst="straightConnector1">
            <a:avLst/>
          </a:prstGeom>
          <a:ln w="12700">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flipH="1" flipV="1">
            <a:off x="1556048" y="2084327"/>
            <a:ext cx="413331" cy="1638618"/>
          </a:xfrm>
          <a:prstGeom prst="straightConnector1">
            <a:avLst/>
          </a:prstGeom>
          <a:ln w="12700">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flipH="1" flipV="1">
            <a:off x="335779" y="4167188"/>
            <a:ext cx="648072" cy="773980"/>
          </a:xfrm>
          <a:prstGeom prst="straightConnector1">
            <a:avLst/>
          </a:prstGeom>
          <a:ln w="12700">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11279" name="11278 Abrir llave"/>
          <p:cNvSpPr/>
          <p:nvPr/>
        </p:nvSpPr>
        <p:spPr>
          <a:xfrm rot="5400000">
            <a:off x="2560082" y="-1237956"/>
            <a:ext cx="750279" cy="5559296"/>
          </a:xfrm>
          <a:prstGeom prst="leftBrace">
            <a:avLst>
              <a:gd name="adj1" fmla="val 50591"/>
              <a:gd name="adj2" fmla="val 66030"/>
            </a:avLst>
          </a:prstGeom>
          <a:ln>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8" name="1 Título"/>
          <p:cNvSpPr txBox="1">
            <a:spLocks/>
          </p:cNvSpPr>
          <p:nvPr/>
        </p:nvSpPr>
        <p:spPr>
          <a:xfrm>
            <a:off x="335780" y="838619"/>
            <a:ext cx="3314126" cy="307340"/>
          </a:xfrm>
          <a:prstGeom prst="rect">
            <a:avLst/>
          </a:prstGeom>
        </p:spPr>
        <p:txBody>
          <a:bodyPr/>
          <a:lstStyle>
            <a:defPPr>
              <a:defRPr lang="es-ES"/>
            </a:defPPr>
            <a:lvl1pPr algn="ctr">
              <a:spcBef>
                <a:spcPct val="0"/>
              </a:spcBef>
              <a:buNone/>
              <a:defRPr sz="1600">
                <a:latin typeface="Calibri" pitchFamily="34" charset="0"/>
                <a:ea typeface="+mj-ea"/>
                <a:cs typeface="Calibri" pitchFamily="34" charset="0"/>
              </a:defRPr>
            </a:lvl1pPr>
          </a:lstStyle>
          <a:p>
            <a:r>
              <a:rPr lang="es-ES" sz="1800" b="1" dirty="0" smtClean="0"/>
              <a:t>ECLECTICISMO ORIENTALISTA</a:t>
            </a:r>
            <a:endParaRPr lang="es-ES" sz="1800" b="1" dirty="0"/>
          </a:p>
        </p:txBody>
      </p:sp>
    </p:spTree>
    <p:extLst>
      <p:ext uri="{BB962C8B-B14F-4D97-AF65-F5344CB8AC3E}">
        <p14:creationId xmlns="" xmlns:p14="http://schemas.microsoft.com/office/powerpoint/2010/main" val="3796190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548680"/>
          </a:xfrm>
          <a:solidFill>
            <a:schemeClr val="accent2">
              <a:lumMod val="60000"/>
              <a:lumOff val="40000"/>
            </a:schemeClr>
          </a:solidFill>
        </p:spPr>
        <p:txBody>
          <a:bodyPr>
            <a:normAutofit fontScale="90000"/>
          </a:bodyPr>
          <a:lstStyle/>
          <a:p>
            <a:r>
              <a:rPr lang="es-ES_tradnl" b="1" dirty="0" smtClean="0">
                <a:solidFill>
                  <a:schemeClr val="bg1"/>
                </a:solidFill>
              </a:rPr>
              <a:t>ROMANTICISMO - NEOGÓTICO</a:t>
            </a:r>
            <a:endParaRPr lang="es-ES_tradnl" b="1" dirty="0">
              <a:solidFill>
                <a:schemeClr val="bg1"/>
              </a:solidFill>
            </a:endParaRPr>
          </a:p>
        </p:txBody>
      </p:sp>
      <p:sp>
        <p:nvSpPr>
          <p:cNvPr id="3" name="2 Marcador de contenido"/>
          <p:cNvSpPr>
            <a:spLocks noGrp="1"/>
          </p:cNvSpPr>
          <p:nvPr>
            <p:ph idx="1"/>
          </p:nvPr>
        </p:nvSpPr>
        <p:spPr>
          <a:xfrm>
            <a:off x="0" y="908720"/>
            <a:ext cx="9144000" cy="5217443"/>
          </a:xfrm>
        </p:spPr>
        <p:txBody>
          <a:bodyPr>
            <a:normAutofit/>
          </a:bodyPr>
          <a:lstStyle/>
          <a:p>
            <a:r>
              <a:rPr lang="es-ES" dirty="0" smtClean="0"/>
              <a:t>La palabra gótico proviene de “godo”, que se usaba de manera peyorativa para definir el estilo de los bárbaros, ya que sus componentes parecían confusos y poco dignos frente a los clásicos.</a:t>
            </a:r>
          </a:p>
          <a:p>
            <a:r>
              <a:rPr lang="es-ES" dirty="0" smtClean="0"/>
              <a:t>Las características principales son:</a:t>
            </a:r>
          </a:p>
          <a:p>
            <a:pPr lvl="1"/>
            <a:r>
              <a:rPr lang="es-ES" dirty="0" smtClean="0"/>
              <a:t>arco apuntado</a:t>
            </a:r>
          </a:p>
          <a:p>
            <a:pPr lvl="1"/>
            <a:r>
              <a:rPr lang="es-ES" dirty="0" smtClean="0"/>
              <a:t>bóveda de crucería</a:t>
            </a:r>
          </a:p>
          <a:p>
            <a:pPr lvl="1"/>
            <a:r>
              <a:rPr lang="es-ES" dirty="0" smtClean="0"/>
              <a:t>contrafuertes y arbotantes</a:t>
            </a:r>
          </a:p>
          <a:p>
            <a:pPr lvl="1"/>
            <a:r>
              <a:rPr lang="es-ES" dirty="0" smtClean="0"/>
              <a:t>ventanas y vidrieras</a:t>
            </a:r>
          </a:p>
          <a:p>
            <a:endParaRPr lang="es-ES_tradn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908720"/>
            <a:ext cx="9144000" cy="5217443"/>
          </a:xfrm>
        </p:spPr>
        <p:txBody>
          <a:bodyPr>
            <a:normAutofit/>
          </a:bodyPr>
          <a:lstStyle/>
          <a:p>
            <a:r>
              <a:rPr lang="es-ES" dirty="0" smtClean="0"/>
              <a:t>La primer edificación que se considera como el reinicio de este estilo aparece hacia el Siglo XVIII en Londres, Inglaterra con la villa del escritor </a:t>
            </a:r>
            <a:r>
              <a:rPr lang="es-ES" dirty="0" err="1" smtClean="0"/>
              <a:t>Horace</a:t>
            </a:r>
            <a:r>
              <a:rPr lang="es-ES" dirty="0" smtClean="0"/>
              <a:t> </a:t>
            </a:r>
            <a:r>
              <a:rPr lang="es-ES" dirty="0" err="1" smtClean="0"/>
              <a:t>Walpole</a:t>
            </a:r>
            <a:r>
              <a:rPr lang="es-ES" dirty="0" smtClean="0"/>
              <a:t>.</a:t>
            </a:r>
            <a:endParaRPr lang="es-ES_tradnl" dirty="0"/>
          </a:p>
        </p:txBody>
      </p:sp>
      <p:pic>
        <p:nvPicPr>
          <p:cNvPr id="4" name="3 Imagen" descr="strawberryhill01.jpg"/>
          <p:cNvPicPr>
            <a:picLocks noChangeAspect="1"/>
          </p:cNvPicPr>
          <p:nvPr/>
        </p:nvPicPr>
        <p:blipFill>
          <a:blip r:embed="rId2" cstate="print"/>
          <a:stretch>
            <a:fillRect/>
          </a:stretch>
        </p:blipFill>
        <p:spPr>
          <a:xfrm>
            <a:off x="1115616" y="3140968"/>
            <a:ext cx="7200800" cy="3574215"/>
          </a:xfrm>
          <a:prstGeom prst="rect">
            <a:avLst/>
          </a:prstGeom>
        </p:spPr>
      </p:pic>
      <p:sp>
        <p:nvSpPr>
          <p:cNvPr id="6" name="1 Título"/>
          <p:cNvSpPr>
            <a:spLocks noGrp="1"/>
          </p:cNvSpPr>
          <p:nvPr>
            <p:ph type="title"/>
          </p:nvPr>
        </p:nvSpPr>
        <p:spPr>
          <a:xfrm>
            <a:off x="0" y="0"/>
            <a:ext cx="9144000" cy="548680"/>
          </a:xfrm>
          <a:solidFill>
            <a:schemeClr val="accent2">
              <a:lumMod val="60000"/>
              <a:lumOff val="40000"/>
            </a:schemeClr>
          </a:solidFill>
        </p:spPr>
        <p:txBody>
          <a:bodyPr>
            <a:normAutofit fontScale="90000"/>
          </a:bodyPr>
          <a:lstStyle/>
          <a:p>
            <a:r>
              <a:rPr lang="es-ES_tradnl" b="1" dirty="0" smtClean="0">
                <a:solidFill>
                  <a:schemeClr val="bg1"/>
                </a:solidFill>
              </a:rPr>
              <a:t>ROMANTICISMO - NEOGÓTICO</a:t>
            </a:r>
            <a:endParaRPr lang="es-ES_tradnl" b="1"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ac2f6b8ad2a03ee81c596c8198ed28c8.jpg"/>
          <p:cNvPicPr>
            <a:picLocks noChangeAspect="1"/>
          </p:cNvPicPr>
          <p:nvPr/>
        </p:nvPicPr>
        <p:blipFill>
          <a:blip r:embed="rId2" cstate="print"/>
          <a:stretch>
            <a:fillRect/>
          </a:stretch>
        </p:blipFill>
        <p:spPr>
          <a:xfrm>
            <a:off x="827584" y="980728"/>
            <a:ext cx="4032448" cy="5279773"/>
          </a:xfrm>
          <a:prstGeom prst="rect">
            <a:avLst/>
          </a:prstGeom>
        </p:spPr>
      </p:pic>
      <p:sp>
        <p:nvSpPr>
          <p:cNvPr id="8" name="7 Rectángulo"/>
          <p:cNvSpPr/>
          <p:nvPr/>
        </p:nvSpPr>
        <p:spPr>
          <a:xfrm>
            <a:off x="4975760" y="3244334"/>
            <a:ext cx="3484672" cy="369332"/>
          </a:xfrm>
          <a:prstGeom prst="rect">
            <a:avLst/>
          </a:prstGeom>
        </p:spPr>
        <p:txBody>
          <a:bodyPr wrap="none">
            <a:spAutoFit/>
          </a:bodyPr>
          <a:lstStyle/>
          <a:p>
            <a:r>
              <a:rPr lang="es-ES" dirty="0" smtClean="0"/>
              <a:t>la villa del escritor </a:t>
            </a:r>
            <a:r>
              <a:rPr lang="es-ES" dirty="0" err="1" smtClean="0"/>
              <a:t>Horace</a:t>
            </a:r>
            <a:r>
              <a:rPr lang="es-ES" dirty="0" smtClean="0"/>
              <a:t> </a:t>
            </a:r>
            <a:r>
              <a:rPr lang="es-ES" dirty="0" err="1" smtClean="0"/>
              <a:t>Walpole</a:t>
            </a:r>
            <a:r>
              <a:rPr lang="es-ES" dirty="0" smtClean="0"/>
              <a:t>.</a:t>
            </a:r>
            <a:endParaRPr lang="es-ES_tradnl" dirty="0"/>
          </a:p>
        </p:txBody>
      </p:sp>
      <p:sp>
        <p:nvSpPr>
          <p:cNvPr id="7" name="1 Título"/>
          <p:cNvSpPr>
            <a:spLocks noGrp="1"/>
          </p:cNvSpPr>
          <p:nvPr>
            <p:ph type="title"/>
          </p:nvPr>
        </p:nvSpPr>
        <p:spPr>
          <a:xfrm>
            <a:off x="0" y="0"/>
            <a:ext cx="9144000" cy="548680"/>
          </a:xfrm>
          <a:solidFill>
            <a:schemeClr val="accent2">
              <a:lumMod val="60000"/>
              <a:lumOff val="40000"/>
            </a:schemeClr>
          </a:solidFill>
        </p:spPr>
        <p:txBody>
          <a:bodyPr>
            <a:normAutofit fontScale="90000"/>
          </a:bodyPr>
          <a:lstStyle/>
          <a:p>
            <a:r>
              <a:rPr lang="es-ES_tradnl" b="1" dirty="0" smtClean="0">
                <a:solidFill>
                  <a:schemeClr val="bg1"/>
                </a:solidFill>
              </a:rPr>
              <a:t>ROMANTICISMO - NEOGÓTICO</a:t>
            </a:r>
            <a:endParaRPr lang="es-ES_tradnl" b="1"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0dd08ff0e1fb071ecac8a6f1b946eb80.jpg"/>
          <p:cNvPicPr>
            <a:picLocks noGrp="1" noChangeAspect="1"/>
          </p:cNvPicPr>
          <p:nvPr>
            <p:ph idx="1"/>
          </p:nvPr>
        </p:nvPicPr>
        <p:blipFill>
          <a:blip r:embed="rId2" cstate="print"/>
          <a:stretch>
            <a:fillRect/>
          </a:stretch>
        </p:blipFill>
        <p:spPr>
          <a:xfrm>
            <a:off x="611560" y="1052736"/>
            <a:ext cx="4326464" cy="5518075"/>
          </a:xfrm>
        </p:spPr>
      </p:pic>
      <p:sp>
        <p:nvSpPr>
          <p:cNvPr id="7" name="6 Rectángulo"/>
          <p:cNvSpPr/>
          <p:nvPr/>
        </p:nvSpPr>
        <p:spPr>
          <a:xfrm>
            <a:off x="4975760" y="3244334"/>
            <a:ext cx="3484672" cy="369332"/>
          </a:xfrm>
          <a:prstGeom prst="rect">
            <a:avLst/>
          </a:prstGeom>
        </p:spPr>
        <p:txBody>
          <a:bodyPr wrap="none">
            <a:spAutoFit/>
          </a:bodyPr>
          <a:lstStyle/>
          <a:p>
            <a:r>
              <a:rPr lang="es-ES" dirty="0" smtClean="0"/>
              <a:t>la villa del escritor </a:t>
            </a:r>
            <a:r>
              <a:rPr lang="es-ES" dirty="0" err="1" smtClean="0"/>
              <a:t>Horace</a:t>
            </a:r>
            <a:r>
              <a:rPr lang="es-ES" dirty="0" smtClean="0"/>
              <a:t> </a:t>
            </a:r>
            <a:r>
              <a:rPr lang="es-ES" dirty="0" err="1" smtClean="0"/>
              <a:t>Walpole</a:t>
            </a:r>
            <a:r>
              <a:rPr lang="es-ES" dirty="0" smtClean="0"/>
              <a:t>.</a:t>
            </a:r>
            <a:endParaRPr lang="es-ES_tradnl" dirty="0"/>
          </a:p>
        </p:txBody>
      </p:sp>
      <p:sp>
        <p:nvSpPr>
          <p:cNvPr id="8" name="1 Título"/>
          <p:cNvSpPr>
            <a:spLocks noGrp="1"/>
          </p:cNvSpPr>
          <p:nvPr>
            <p:ph type="title"/>
          </p:nvPr>
        </p:nvSpPr>
        <p:spPr>
          <a:xfrm>
            <a:off x="0" y="0"/>
            <a:ext cx="9144000" cy="548680"/>
          </a:xfrm>
          <a:solidFill>
            <a:schemeClr val="accent2">
              <a:lumMod val="60000"/>
              <a:lumOff val="40000"/>
            </a:schemeClr>
          </a:solidFill>
        </p:spPr>
        <p:txBody>
          <a:bodyPr>
            <a:normAutofit fontScale="90000"/>
          </a:bodyPr>
          <a:lstStyle/>
          <a:p>
            <a:r>
              <a:rPr lang="es-ES_tradnl" b="1" dirty="0" smtClean="0">
                <a:solidFill>
                  <a:schemeClr val="bg1"/>
                </a:solidFill>
              </a:rPr>
              <a:t>ROMANTICISMO - NEOGÓTICO</a:t>
            </a:r>
            <a:endParaRPr lang="es-ES_tradnl" b="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descr="Resultado de imagen para ITALIA basilica de san francisco de pau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39940" name="AutoShape 4" descr="Resultado de imagen para ITALIA basilica de san francisco de pau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9" name="1 Título"/>
          <p:cNvSpPr>
            <a:spLocks noGrp="1"/>
          </p:cNvSpPr>
          <p:nvPr>
            <p:ph type="title"/>
          </p:nvPr>
        </p:nvSpPr>
        <p:spPr>
          <a:xfrm>
            <a:off x="0" y="0"/>
            <a:ext cx="9144000" cy="476672"/>
          </a:xfrm>
          <a:solidFill>
            <a:schemeClr val="accent2">
              <a:lumMod val="60000"/>
              <a:lumOff val="40000"/>
            </a:schemeClr>
          </a:solidFill>
        </p:spPr>
        <p:txBody>
          <a:bodyPr>
            <a:normAutofit fontScale="90000"/>
          </a:bodyPr>
          <a:lstStyle/>
          <a:p>
            <a:r>
              <a:rPr lang="es-ES_tradnl" sz="3200" dirty="0" smtClean="0">
                <a:solidFill>
                  <a:schemeClr val="bg1"/>
                </a:solidFill>
              </a:rPr>
              <a:t>ROMANTICISMO</a:t>
            </a:r>
            <a:endParaRPr lang="es-ES_tradnl" sz="3200" dirty="0">
              <a:solidFill>
                <a:schemeClr val="bg1"/>
              </a:solidFill>
            </a:endParaRPr>
          </a:p>
        </p:txBody>
      </p:sp>
      <p:sp>
        <p:nvSpPr>
          <p:cNvPr id="7" name="6 Marcador de contenido"/>
          <p:cNvSpPr>
            <a:spLocks noGrp="1"/>
          </p:cNvSpPr>
          <p:nvPr>
            <p:ph idx="1"/>
          </p:nvPr>
        </p:nvSpPr>
        <p:spPr>
          <a:xfrm>
            <a:off x="179512" y="620688"/>
            <a:ext cx="8784976" cy="5505475"/>
          </a:xfrm>
        </p:spPr>
        <p:txBody>
          <a:bodyPr>
            <a:normAutofit fontScale="92500" lnSpcReduction="10000"/>
          </a:bodyPr>
          <a:lstStyle/>
          <a:p>
            <a:r>
              <a:rPr lang="es-ES" sz="2800" b="1" u="sng" dirty="0" smtClean="0"/>
              <a:t>Origen</a:t>
            </a:r>
          </a:p>
          <a:p>
            <a:r>
              <a:rPr lang="es-ES" sz="2800" b="1" u="sng" dirty="0" smtClean="0"/>
              <a:t>Romanticismo o Historicismo:</a:t>
            </a:r>
          </a:p>
          <a:p>
            <a:r>
              <a:rPr lang="es-ES" sz="2400" dirty="0" smtClean="0"/>
              <a:t>Con el NEOCLASICISMO se inaugura un interés por el pasado que en el caso del NEOCLASICISMO se pone la mirada en el arte y la arquitectura GRECO-ROMANA.</a:t>
            </a:r>
          </a:p>
          <a:p>
            <a:r>
              <a:rPr lang="es-ES" sz="2400" dirty="0" smtClean="0"/>
              <a:t>El ROMANTICISMO intenta un retorno a un período en el que la espiritualidad era el eje de la vida y del arte: el ROMÁNICO y el GÓTICO rechazando al NEOCLASICISMO y también a la ILUSTRACIÓN, que les representaba el poder absoluto tanto de las monarquía como de Napoleón Bonaparte que asume el mando de la república hasta que el mismo se auto asume como “emperador” ostentando la suma del poder.</a:t>
            </a:r>
            <a:endParaRPr lang="es-ES" sz="2400" dirty="0" smtClean="0"/>
          </a:p>
          <a:p>
            <a:r>
              <a:rPr lang="es-ES" sz="2400" dirty="0" smtClean="0"/>
              <a:t>El origen de la arquitectura en el movimiento romántico se da en el Reino Unido, pero se consolidó en Francia y Alemania. Fue importante en zonas de Europa como España, Austria o Italia, y en países hispanoamericanos. Se trató de una corriente cultural que surgió como una respuesta contra la Ilustración y el Neoclasicismo</a:t>
            </a:r>
          </a:p>
          <a:p>
            <a:endParaRPr lang="es-ES_tradn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0" y="1124744"/>
            <a:ext cx="9144000" cy="5733256"/>
          </a:xfrm>
        </p:spPr>
        <p:txBody>
          <a:bodyPr/>
          <a:lstStyle/>
          <a:p>
            <a:r>
              <a:rPr lang="es-ES_tradnl" dirty="0" smtClean="0"/>
              <a:t>INGLATERRA </a:t>
            </a:r>
            <a:r>
              <a:rPr lang="es-ES" dirty="0" smtClean="0"/>
              <a:t>Sir Charles Barry y </a:t>
            </a:r>
            <a:r>
              <a:rPr lang="es-ES" dirty="0" err="1" smtClean="0"/>
              <a:t>Augustus</a:t>
            </a:r>
            <a:r>
              <a:rPr lang="es-ES" dirty="0" smtClean="0"/>
              <a:t> </a:t>
            </a:r>
            <a:r>
              <a:rPr lang="es-ES" dirty="0" err="1" smtClean="0"/>
              <a:t>Pugin</a:t>
            </a:r>
            <a:endParaRPr lang="es-ES_tradnl" dirty="0" smtClean="0"/>
          </a:p>
          <a:p>
            <a:endParaRPr lang="es-ES_tradnl" dirty="0"/>
          </a:p>
        </p:txBody>
      </p:sp>
      <p:pic>
        <p:nvPicPr>
          <p:cNvPr id="8" name="7 Imagen" descr="descarga.jpg"/>
          <p:cNvPicPr>
            <a:picLocks noChangeAspect="1"/>
          </p:cNvPicPr>
          <p:nvPr/>
        </p:nvPicPr>
        <p:blipFill>
          <a:blip r:embed="rId2" cstate="print"/>
          <a:stretch>
            <a:fillRect/>
          </a:stretch>
        </p:blipFill>
        <p:spPr>
          <a:xfrm>
            <a:off x="1187624" y="1700808"/>
            <a:ext cx="6768752" cy="5070030"/>
          </a:xfrm>
          <a:prstGeom prst="rect">
            <a:avLst/>
          </a:prstGeom>
        </p:spPr>
      </p:pic>
      <p:sp>
        <p:nvSpPr>
          <p:cNvPr id="7" name="1 Título"/>
          <p:cNvSpPr>
            <a:spLocks noGrp="1"/>
          </p:cNvSpPr>
          <p:nvPr>
            <p:ph type="title"/>
          </p:nvPr>
        </p:nvSpPr>
        <p:spPr>
          <a:xfrm>
            <a:off x="0" y="0"/>
            <a:ext cx="9144000" cy="548680"/>
          </a:xfrm>
          <a:solidFill>
            <a:schemeClr val="accent2">
              <a:lumMod val="60000"/>
              <a:lumOff val="40000"/>
            </a:schemeClr>
          </a:solidFill>
        </p:spPr>
        <p:txBody>
          <a:bodyPr>
            <a:normAutofit fontScale="90000"/>
          </a:bodyPr>
          <a:lstStyle/>
          <a:p>
            <a:r>
              <a:rPr lang="es-ES_tradnl" b="1" dirty="0" smtClean="0">
                <a:solidFill>
                  <a:schemeClr val="bg1"/>
                </a:solidFill>
              </a:rPr>
              <a:t>ROMANTICISMO - NEOGÓTICO</a:t>
            </a:r>
            <a:endParaRPr lang="es-ES_tradnl" b="1"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0" y="1124744"/>
            <a:ext cx="9144000" cy="5733256"/>
          </a:xfrm>
        </p:spPr>
        <p:txBody>
          <a:bodyPr/>
          <a:lstStyle/>
          <a:p>
            <a:r>
              <a:rPr lang="es-ES_tradnl" dirty="0" smtClean="0"/>
              <a:t>INGLATERRA </a:t>
            </a:r>
            <a:r>
              <a:rPr lang="es-ES" dirty="0" smtClean="0"/>
              <a:t>Sir Charles Barry y </a:t>
            </a:r>
            <a:r>
              <a:rPr lang="es-ES" dirty="0" err="1" smtClean="0"/>
              <a:t>Augustus</a:t>
            </a:r>
            <a:r>
              <a:rPr lang="es-ES" dirty="0" smtClean="0"/>
              <a:t> </a:t>
            </a:r>
            <a:r>
              <a:rPr lang="es-ES" dirty="0" err="1" smtClean="0"/>
              <a:t>Pugin</a:t>
            </a:r>
            <a:endParaRPr lang="es-ES_tradnl" dirty="0" smtClean="0"/>
          </a:p>
          <a:p>
            <a:endParaRPr lang="es-ES_tradnl" dirty="0"/>
          </a:p>
        </p:txBody>
      </p:sp>
      <p:pic>
        <p:nvPicPr>
          <p:cNvPr id="26626" name="Picture 2" descr="El Palacio de Westminster visto desde la margen derecha del río Támesis."/>
          <p:cNvPicPr>
            <a:picLocks noChangeAspect="1" noChangeArrowheads="1"/>
          </p:cNvPicPr>
          <p:nvPr/>
        </p:nvPicPr>
        <p:blipFill>
          <a:blip r:embed="rId2" cstate="print"/>
          <a:srcRect/>
          <a:stretch>
            <a:fillRect/>
          </a:stretch>
        </p:blipFill>
        <p:spPr bwMode="auto">
          <a:xfrm>
            <a:off x="0" y="2348880"/>
            <a:ext cx="9144000" cy="3676651"/>
          </a:xfrm>
          <a:prstGeom prst="rect">
            <a:avLst/>
          </a:prstGeom>
          <a:noFill/>
        </p:spPr>
      </p:pic>
      <p:sp>
        <p:nvSpPr>
          <p:cNvPr id="7" name="1 Título"/>
          <p:cNvSpPr>
            <a:spLocks noGrp="1"/>
          </p:cNvSpPr>
          <p:nvPr>
            <p:ph type="title"/>
          </p:nvPr>
        </p:nvSpPr>
        <p:spPr>
          <a:xfrm>
            <a:off x="0" y="0"/>
            <a:ext cx="9144000" cy="548680"/>
          </a:xfrm>
          <a:solidFill>
            <a:schemeClr val="accent2">
              <a:lumMod val="60000"/>
              <a:lumOff val="40000"/>
            </a:schemeClr>
          </a:solidFill>
        </p:spPr>
        <p:txBody>
          <a:bodyPr>
            <a:normAutofit fontScale="90000"/>
          </a:bodyPr>
          <a:lstStyle/>
          <a:p>
            <a:r>
              <a:rPr lang="es-ES_tradnl" b="1" dirty="0" smtClean="0">
                <a:solidFill>
                  <a:schemeClr val="bg1"/>
                </a:solidFill>
              </a:rPr>
              <a:t>ROMANTICISMO - NEOGÓTICO</a:t>
            </a:r>
            <a:endParaRPr lang="es-ES_tradnl" b="1"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0" y="1124744"/>
            <a:ext cx="9144000" cy="5733256"/>
          </a:xfrm>
        </p:spPr>
        <p:txBody>
          <a:bodyPr/>
          <a:lstStyle/>
          <a:p>
            <a:r>
              <a:rPr lang="es-ES_tradnl" dirty="0" smtClean="0"/>
              <a:t>INGLATERRA </a:t>
            </a:r>
            <a:r>
              <a:rPr lang="es-ES" dirty="0" smtClean="0"/>
              <a:t>Sir Charles Barry y </a:t>
            </a:r>
            <a:r>
              <a:rPr lang="es-ES" dirty="0" err="1" smtClean="0"/>
              <a:t>Augustus</a:t>
            </a:r>
            <a:r>
              <a:rPr lang="es-ES" dirty="0" smtClean="0"/>
              <a:t> </a:t>
            </a:r>
            <a:r>
              <a:rPr lang="es-ES" dirty="0" err="1" smtClean="0"/>
              <a:t>Pugin</a:t>
            </a:r>
            <a:endParaRPr lang="es-ES_tradnl" dirty="0" smtClean="0"/>
          </a:p>
          <a:p>
            <a:endParaRPr lang="es-ES_tradnl" dirty="0"/>
          </a:p>
        </p:txBody>
      </p:sp>
      <p:pic>
        <p:nvPicPr>
          <p:cNvPr id="28674" name="Picture 2" descr="https://upload.wikimedia.org/wikipedia/commons/8/80/Palace_of_Westminster_Westminster_Hall_south.jpg"/>
          <p:cNvPicPr>
            <a:picLocks noChangeAspect="1" noChangeArrowheads="1"/>
          </p:cNvPicPr>
          <p:nvPr/>
        </p:nvPicPr>
        <p:blipFill>
          <a:blip r:embed="rId2" cstate="print"/>
          <a:srcRect/>
          <a:stretch>
            <a:fillRect/>
          </a:stretch>
        </p:blipFill>
        <p:spPr bwMode="auto">
          <a:xfrm>
            <a:off x="1403648" y="1772816"/>
            <a:ext cx="5976664" cy="5062587"/>
          </a:xfrm>
          <a:prstGeom prst="rect">
            <a:avLst/>
          </a:prstGeom>
          <a:noFill/>
        </p:spPr>
      </p:pic>
      <p:sp>
        <p:nvSpPr>
          <p:cNvPr id="4" name="1 Título"/>
          <p:cNvSpPr>
            <a:spLocks noGrp="1"/>
          </p:cNvSpPr>
          <p:nvPr>
            <p:ph type="title"/>
          </p:nvPr>
        </p:nvSpPr>
        <p:spPr>
          <a:xfrm>
            <a:off x="0" y="0"/>
            <a:ext cx="9144000" cy="548680"/>
          </a:xfrm>
          <a:solidFill>
            <a:schemeClr val="accent2">
              <a:lumMod val="60000"/>
              <a:lumOff val="40000"/>
            </a:schemeClr>
          </a:solidFill>
        </p:spPr>
        <p:txBody>
          <a:bodyPr>
            <a:normAutofit fontScale="90000"/>
          </a:bodyPr>
          <a:lstStyle/>
          <a:p>
            <a:r>
              <a:rPr lang="es-ES_tradnl" b="1" dirty="0" smtClean="0">
                <a:solidFill>
                  <a:schemeClr val="bg1"/>
                </a:solidFill>
              </a:rPr>
              <a:t>ROMANTICISMO - NEOGÓTICO</a:t>
            </a:r>
            <a:endParaRPr lang="es-ES_tradnl" b="1"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245" y="630697"/>
            <a:ext cx="9122755" cy="4552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Título"/>
          <p:cNvSpPr txBox="1">
            <a:spLocks/>
          </p:cNvSpPr>
          <p:nvPr/>
        </p:nvSpPr>
        <p:spPr>
          <a:xfrm>
            <a:off x="7253512" y="4520"/>
            <a:ext cx="1890488" cy="1983348"/>
          </a:xfrm>
          <a:prstGeom prst="rect">
            <a:avLst/>
          </a:prstGeom>
        </p:spPr>
        <p:txBody>
          <a:bodyPr/>
          <a:lstStyle>
            <a:defPPr>
              <a:defRPr lang="es-ES"/>
            </a:defPPr>
            <a:lvl1pPr algn="ctr">
              <a:spcBef>
                <a:spcPct val="0"/>
              </a:spcBef>
              <a:buNone/>
              <a:defRPr sz="1600">
                <a:latin typeface="Calibri" pitchFamily="34" charset="0"/>
                <a:ea typeface="+mj-ea"/>
                <a:cs typeface="Calibri" pitchFamily="34" charset="0"/>
              </a:defRPr>
            </a:lvl1pPr>
          </a:lstStyle>
          <a:p>
            <a:pPr algn="r"/>
            <a:r>
              <a:rPr lang="es-ES" dirty="0" smtClean="0"/>
              <a:t>Construida sobre terrenos ganados al rio. Se hizo un basamento de piedra y hormigón que leva mas construcción.</a:t>
            </a:r>
            <a:endParaRPr lang="es-ES" dirty="0"/>
          </a:p>
        </p:txBody>
      </p:sp>
      <p:sp>
        <p:nvSpPr>
          <p:cNvPr id="3" name="1 Título"/>
          <p:cNvSpPr txBox="1">
            <a:spLocks/>
          </p:cNvSpPr>
          <p:nvPr/>
        </p:nvSpPr>
        <p:spPr>
          <a:xfrm>
            <a:off x="1631404" y="5589240"/>
            <a:ext cx="5676900" cy="100060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t>HISTORICISMO NEOGOTICO</a:t>
            </a:r>
          </a:p>
          <a:p>
            <a:r>
              <a:rPr lang="es-ES" sz="2000" b="1" dirty="0" smtClean="0"/>
              <a:t>Charles Barry &amp; a. Welby Pugin</a:t>
            </a:r>
          </a:p>
          <a:p>
            <a:r>
              <a:rPr lang="es-ES" sz="2000" b="1" dirty="0" smtClean="0"/>
              <a:t>Parlamento de Londres</a:t>
            </a:r>
            <a:r>
              <a:rPr lang="es-ES" sz="4000" b="1" dirty="0" smtClean="0"/>
              <a:t/>
            </a:r>
            <a:br>
              <a:rPr lang="es-ES" sz="4000" b="1" dirty="0" smtClean="0"/>
            </a:br>
            <a:endParaRPr lang="es-ES" sz="4000" dirty="0"/>
          </a:p>
        </p:txBody>
      </p:sp>
      <p:sp>
        <p:nvSpPr>
          <p:cNvPr id="4" name="1 Título"/>
          <p:cNvSpPr txBox="1">
            <a:spLocks/>
          </p:cNvSpPr>
          <p:nvPr/>
        </p:nvSpPr>
        <p:spPr>
          <a:xfrm>
            <a:off x="196947" y="1828064"/>
            <a:ext cx="2116393" cy="567680"/>
          </a:xfrm>
          <a:prstGeom prst="rect">
            <a:avLst/>
          </a:prstGeom>
        </p:spPr>
        <p:txBody>
          <a:bodyPr/>
          <a:lstStyle>
            <a:defPPr>
              <a:defRPr lang="es-ES"/>
            </a:defPPr>
            <a:lvl1pPr algn="ctr">
              <a:spcBef>
                <a:spcPct val="0"/>
              </a:spcBef>
              <a:buNone/>
              <a:defRPr sz="1600">
                <a:latin typeface="Calibri" pitchFamily="34" charset="0"/>
                <a:ea typeface="+mj-ea"/>
                <a:cs typeface="Calibri" pitchFamily="34" charset="0"/>
              </a:defRPr>
            </a:lvl1pPr>
          </a:lstStyle>
          <a:p>
            <a:pPr algn="l"/>
            <a:r>
              <a:rPr lang="es-ES" dirty="0" smtClean="0">
                <a:solidFill>
                  <a:schemeClr val="bg1"/>
                </a:solidFill>
              </a:rPr>
              <a:t>Remates de torrecillas poligonales</a:t>
            </a:r>
            <a:endParaRPr lang="es-ES" dirty="0">
              <a:solidFill>
                <a:schemeClr val="bg1"/>
              </a:solidFill>
            </a:endParaRPr>
          </a:p>
        </p:txBody>
      </p:sp>
      <p:sp>
        <p:nvSpPr>
          <p:cNvPr id="5" name="1 Título"/>
          <p:cNvSpPr txBox="1">
            <a:spLocks/>
          </p:cNvSpPr>
          <p:nvPr/>
        </p:nvSpPr>
        <p:spPr>
          <a:xfrm>
            <a:off x="5706003" y="1541471"/>
            <a:ext cx="936104" cy="423883"/>
          </a:xfrm>
          <a:prstGeom prst="rect">
            <a:avLst/>
          </a:prstGeom>
        </p:spPr>
        <p:txBody>
          <a:bodyPr/>
          <a:lstStyle>
            <a:defPPr>
              <a:defRPr lang="es-ES"/>
            </a:defPPr>
            <a:lvl1pPr algn="ctr">
              <a:spcBef>
                <a:spcPct val="0"/>
              </a:spcBef>
              <a:buNone/>
              <a:defRPr sz="1400">
                <a:latin typeface="Calibri" pitchFamily="34" charset="0"/>
                <a:ea typeface="+mj-ea"/>
                <a:cs typeface="Calibri" pitchFamily="34" charset="0"/>
              </a:defRPr>
            </a:lvl1pPr>
          </a:lstStyle>
          <a:p>
            <a:r>
              <a:rPr lang="es-ES" dirty="0">
                <a:solidFill>
                  <a:schemeClr val="bg1"/>
                </a:solidFill>
              </a:rPr>
              <a:t>Torre del reloj</a:t>
            </a:r>
          </a:p>
        </p:txBody>
      </p:sp>
      <p:sp>
        <p:nvSpPr>
          <p:cNvPr id="6" name="1 Título"/>
          <p:cNvSpPr txBox="1">
            <a:spLocks/>
          </p:cNvSpPr>
          <p:nvPr/>
        </p:nvSpPr>
        <p:spPr>
          <a:xfrm>
            <a:off x="2867078" y="630697"/>
            <a:ext cx="3035499" cy="576064"/>
          </a:xfrm>
          <a:prstGeom prst="rect">
            <a:avLst/>
          </a:prstGeom>
        </p:spPr>
        <p:txBody>
          <a:bodyPr/>
          <a:lstStyle>
            <a:defPPr>
              <a:defRPr lang="es-ES"/>
            </a:defPPr>
            <a:lvl1pPr algn="ctr">
              <a:spcBef>
                <a:spcPct val="0"/>
              </a:spcBef>
              <a:buNone/>
              <a:defRPr sz="1600">
                <a:latin typeface="Calibri" pitchFamily="34" charset="0"/>
                <a:ea typeface="+mj-ea"/>
                <a:cs typeface="Calibri" pitchFamily="34" charset="0"/>
              </a:defRPr>
            </a:lvl1pPr>
          </a:lstStyle>
          <a:p>
            <a:pPr algn="just"/>
            <a:endParaRPr lang="es-ES" dirty="0"/>
          </a:p>
        </p:txBody>
      </p:sp>
      <p:sp>
        <p:nvSpPr>
          <p:cNvPr id="7" name="1 Título"/>
          <p:cNvSpPr txBox="1">
            <a:spLocks/>
          </p:cNvSpPr>
          <p:nvPr/>
        </p:nvSpPr>
        <p:spPr>
          <a:xfrm>
            <a:off x="3131840" y="1329108"/>
            <a:ext cx="1564922" cy="584064"/>
          </a:xfrm>
          <a:prstGeom prst="rect">
            <a:avLst/>
          </a:prstGeom>
        </p:spPr>
        <p:txBody>
          <a:bodyPr/>
          <a:lstStyle>
            <a:defPPr>
              <a:defRPr lang="es-ES"/>
            </a:defPPr>
            <a:lvl1pPr algn="ctr">
              <a:spcBef>
                <a:spcPct val="0"/>
              </a:spcBef>
              <a:buNone/>
              <a:defRPr sz="1600">
                <a:latin typeface="Calibri" pitchFamily="34" charset="0"/>
                <a:ea typeface="+mj-ea"/>
                <a:cs typeface="Calibri" pitchFamily="34" charset="0"/>
              </a:defRPr>
            </a:lvl1pPr>
          </a:lstStyle>
          <a:p>
            <a:r>
              <a:rPr lang="es-ES" dirty="0" smtClean="0">
                <a:solidFill>
                  <a:schemeClr val="bg1"/>
                </a:solidFill>
              </a:rPr>
              <a:t>Torres central de ventilación</a:t>
            </a:r>
            <a:endParaRPr lang="es-ES" dirty="0">
              <a:solidFill>
                <a:schemeClr val="bg1"/>
              </a:solidFill>
            </a:endParaRPr>
          </a:p>
        </p:txBody>
      </p:sp>
      <p:sp>
        <p:nvSpPr>
          <p:cNvPr id="8" name="1 Título"/>
          <p:cNvSpPr txBox="1">
            <a:spLocks/>
          </p:cNvSpPr>
          <p:nvPr/>
        </p:nvSpPr>
        <p:spPr>
          <a:xfrm>
            <a:off x="2732116" y="56792"/>
            <a:ext cx="3352052" cy="1067952"/>
          </a:xfrm>
          <a:prstGeom prst="rect">
            <a:avLst/>
          </a:prstGeom>
        </p:spPr>
        <p:txBody>
          <a:bodyPr/>
          <a:lstStyle>
            <a:defPPr>
              <a:defRPr lang="es-ES"/>
            </a:defPPr>
            <a:lvl1pPr algn="ctr">
              <a:spcBef>
                <a:spcPct val="0"/>
              </a:spcBef>
              <a:buNone/>
              <a:defRPr sz="1600">
                <a:latin typeface="Calibri" pitchFamily="34" charset="0"/>
                <a:ea typeface="+mj-ea"/>
                <a:cs typeface="Calibri" pitchFamily="34" charset="0"/>
              </a:defRPr>
            </a:lvl1pPr>
          </a:lstStyle>
          <a:p>
            <a:r>
              <a:rPr lang="es-ES" dirty="0" smtClean="0"/>
              <a:t>Se considera el gótico como mejor reflejo del espíritu nacional británico. Construida sobre parlamento anterior que ardió en llamas.</a:t>
            </a:r>
          </a:p>
          <a:p>
            <a:endParaRPr lang="es-ES" dirty="0"/>
          </a:p>
        </p:txBody>
      </p:sp>
      <p:sp>
        <p:nvSpPr>
          <p:cNvPr id="10" name="1 Título"/>
          <p:cNvSpPr txBox="1">
            <a:spLocks/>
          </p:cNvSpPr>
          <p:nvPr/>
        </p:nvSpPr>
        <p:spPr>
          <a:xfrm>
            <a:off x="48829" y="11596"/>
            <a:ext cx="2318507" cy="1368152"/>
          </a:xfrm>
          <a:prstGeom prst="rect">
            <a:avLst/>
          </a:prstGeom>
        </p:spPr>
        <p:txBody>
          <a:bodyPr/>
          <a:lstStyle>
            <a:defPPr>
              <a:defRPr lang="es-ES"/>
            </a:defPPr>
            <a:lvl1pPr algn="ctr">
              <a:spcBef>
                <a:spcPct val="0"/>
              </a:spcBef>
              <a:buNone/>
              <a:defRPr sz="1600">
                <a:latin typeface="Calibri" pitchFamily="34" charset="0"/>
                <a:ea typeface="+mj-ea"/>
                <a:cs typeface="Calibri" pitchFamily="34" charset="0"/>
              </a:defRPr>
            </a:lvl1pPr>
          </a:lstStyle>
          <a:p>
            <a:pPr algn="l"/>
            <a:r>
              <a:rPr lang="es-ES" dirty="0" smtClean="0"/>
              <a:t>Empleo de materiales ignífugos (sillares de piedra, ladrillo, columnas y cubiertas con esqueleto de hierro, etc.)</a:t>
            </a:r>
            <a:endParaRPr lang="es-ES" dirty="0"/>
          </a:p>
        </p:txBody>
      </p:sp>
      <p:sp>
        <p:nvSpPr>
          <p:cNvPr id="11" name="1 Título"/>
          <p:cNvSpPr txBox="1">
            <a:spLocks/>
          </p:cNvSpPr>
          <p:nvPr/>
        </p:nvSpPr>
        <p:spPr>
          <a:xfrm>
            <a:off x="48829" y="2645716"/>
            <a:ext cx="1426827" cy="1287340"/>
          </a:xfrm>
          <a:prstGeom prst="rect">
            <a:avLst/>
          </a:prstGeom>
        </p:spPr>
        <p:txBody>
          <a:bodyPr/>
          <a:lstStyle>
            <a:defPPr>
              <a:defRPr lang="es-ES"/>
            </a:defPPr>
            <a:lvl1pPr algn="ctr">
              <a:spcBef>
                <a:spcPct val="0"/>
              </a:spcBef>
              <a:buNone/>
              <a:defRPr sz="1600">
                <a:latin typeface="Calibri" pitchFamily="34" charset="0"/>
                <a:ea typeface="+mj-ea"/>
                <a:cs typeface="Calibri" pitchFamily="34" charset="0"/>
              </a:defRPr>
            </a:lvl1pPr>
          </a:lstStyle>
          <a:p>
            <a:pPr algn="l"/>
            <a:r>
              <a:rPr lang="es-ES" dirty="0" smtClean="0">
                <a:solidFill>
                  <a:schemeClr val="bg1"/>
                </a:solidFill>
              </a:rPr>
              <a:t>Barry ideo planta neoclásica (equilibrio, proporción)</a:t>
            </a:r>
            <a:endParaRPr lang="es-ES" dirty="0">
              <a:solidFill>
                <a:schemeClr val="bg1"/>
              </a:solidFill>
            </a:endParaRPr>
          </a:p>
        </p:txBody>
      </p:sp>
      <p:sp>
        <p:nvSpPr>
          <p:cNvPr id="12" name="1 Título"/>
          <p:cNvSpPr txBox="1">
            <a:spLocks/>
          </p:cNvSpPr>
          <p:nvPr/>
        </p:nvSpPr>
        <p:spPr>
          <a:xfrm>
            <a:off x="6635963" y="2095957"/>
            <a:ext cx="2400533" cy="828987"/>
          </a:xfrm>
          <a:prstGeom prst="rect">
            <a:avLst/>
          </a:prstGeom>
        </p:spPr>
        <p:txBody>
          <a:bodyPr/>
          <a:lstStyle>
            <a:defPPr>
              <a:defRPr lang="es-ES"/>
            </a:defPPr>
            <a:lvl1pPr algn="ctr">
              <a:spcBef>
                <a:spcPct val="0"/>
              </a:spcBef>
              <a:buNone/>
              <a:defRPr sz="1600">
                <a:latin typeface="Calibri" pitchFamily="34" charset="0"/>
                <a:ea typeface="+mj-ea"/>
                <a:cs typeface="Calibri" pitchFamily="34" charset="0"/>
              </a:defRPr>
            </a:lvl1pPr>
          </a:lstStyle>
          <a:p>
            <a:r>
              <a:rPr lang="es-ES" dirty="0" smtClean="0">
                <a:solidFill>
                  <a:schemeClr val="bg1"/>
                </a:solidFill>
              </a:rPr>
              <a:t>Fachada de tres pisos presente un modulo vertical que se repite</a:t>
            </a:r>
            <a:endParaRPr lang="es-ES" dirty="0">
              <a:solidFill>
                <a:schemeClr val="bg1"/>
              </a:solidFill>
            </a:endParaRPr>
          </a:p>
        </p:txBody>
      </p:sp>
      <p:sp>
        <p:nvSpPr>
          <p:cNvPr id="13" name="1 Título"/>
          <p:cNvSpPr txBox="1">
            <a:spLocks/>
          </p:cNvSpPr>
          <p:nvPr/>
        </p:nvSpPr>
        <p:spPr>
          <a:xfrm>
            <a:off x="54581" y="4818805"/>
            <a:ext cx="6798204" cy="367953"/>
          </a:xfrm>
          <a:prstGeom prst="rect">
            <a:avLst/>
          </a:prstGeom>
        </p:spPr>
        <p:txBody>
          <a:bodyPr/>
          <a:lstStyle>
            <a:defPPr>
              <a:defRPr lang="es-ES"/>
            </a:defPPr>
            <a:lvl1pPr algn="ctr">
              <a:spcBef>
                <a:spcPct val="0"/>
              </a:spcBef>
              <a:buNone/>
              <a:defRPr sz="1600">
                <a:latin typeface="Calibri" pitchFamily="34" charset="0"/>
                <a:ea typeface="+mj-ea"/>
                <a:cs typeface="Calibri" pitchFamily="34" charset="0"/>
              </a:defRPr>
            </a:lvl1pPr>
          </a:lstStyle>
          <a:p>
            <a:r>
              <a:rPr lang="es-ES" sz="1400" dirty="0" smtClean="0">
                <a:solidFill>
                  <a:schemeClr val="bg1"/>
                </a:solidFill>
              </a:rPr>
              <a:t>Pugin enmascaro con ornamentación gótica (arcos apuntados, agujas, cresterías, etc.).</a:t>
            </a:r>
            <a:endParaRPr lang="es-ES" sz="1400" dirty="0">
              <a:solidFill>
                <a:schemeClr val="bg1"/>
              </a:solidFill>
            </a:endParaRPr>
          </a:p>
        </p:txBody>
      </p:sp>
      <p:pic>
        <p:nvPicPr>
          <p:cNvPr id="2049" name="Picture 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52785" y="4653136"/>
            <a:ext cx="2319323" cy="16167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8" name="17 Conector recto de flecha"/>
          <p:cNvCxnSpPr/>
          <p:nvPr/>
        </p:nvCxnSpPr>
        <p:spPr>
          <a:xfrm flipV="1">
            <a:off x="5796136" y="1988840"/>
            <a:ext cx="432048" cy="549844"/>
          </a:xfrm>
          <a:prstGeom prst="straightConnector1">
            <a:avLst/>
          </a:prstGeom>
          <a:ln w="12700">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flipV="1">
            <a:off x="8148060" y="2907172"/>
            <a:ext cx="432048" cy="549844"/>
          </a:xfrm>
          <a:prstGeom prst="straightConnector1">
            <a:avLst/>
          </a:prstGeom>
          <a:ln w="12700">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flipV="1">
            <a:off x="2967982" y="1541471"/>
            <a:ext cx="235866" cy="286593"/>
          </a:xfrm>
          <a:prstGeom prst="straightConnector1">
            <a:avLst/>
          </a:prstGeom>
          <a:ln w="12700">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flipH="1" flipV="1">
            <a:off x="1403648" y="2254074"/>
            <a:ext cx="648072" cy="284610"/>
          </a:xfrm>
          <a:prstGeom prst="straightConnector1">
            <a:avLst/>
          </a:prstGeom>
          <a:ln w="12700">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20" name="1 Título"/>
          <p:cNvSpPr txBox="1">
            <a:spLocks/>
          </p:cNvSpPr>
          <p:nvPr/>
        </p:nvSpPr>
        <p:spPr>
          <a:xfrm>
            <a:off x="4427984" y="6475484"/>
            <a:ext cx="4464496" cy="409900"/>
          </a:xfrm>
          <a:prstGeom prst="rect">
            <a:avLst/>
          </a:prstGeom>
        </p:spPr>
        <p:txBody>
          <a:bodyPr/>
          <a:lstStyle>
            <a:defPPr>
              <a:defRPr lang="es-ES"/>
            </a:defPPr>
            <a:lvl1pPr algn="ctr">
              <a:spcBef>
                <a:spcPct val="0"/>
              </a:spcBef>
              <a:buNone/>
              <a:defRPr sz="1600">
                <a:latin typeface="Calibri" pitchFamily="34" charset="0"/>
                <a:ea typeface="+mj-ea"/>
                <a:cs typeface="Calibri" pitchFamily="34" charset="0"/>
              </a:defRPr>
            </a:lvl1pPr>
          </a:lstStyle>
          <a:p>
            <a:pPr algn="r"/>
            <a:r>
              <a:rPr lang="es-ES" b="1" dirty="0" smtClean="0">
                <a:solidFill>
                  <a:schemeClr val="tx1">
                    <a:lumMod val="50000"/>
                    <a:lumOff val="50000"/>
                  </a:schemeClr>
                </a:solidFill>
              </a:rPr>
              <a:t>Cabanillas Alvitrez, Rosa</a:t>
            </a:r>
            <a:endParaRPr lang="es-ES" b="1" dirty="0">
              <a:solidFill>
                <a:schemeClr val="tx1">
                  <a:lumMod val="50000"/>
                  <a:lumOff val="50000"/>
                </a:schemeClr>
              </a:solidFill>
            </a:endParaRPr>
          </a:p>
        </p:txBody>
      </p:sp>
    </p:spTree>
    <p:extLst>
      <p:ext uri="{BB962C8B-B14F-4D97-AF65-F5344CB8AC3E}">
        <p14:creationId xmlns="" xmlns:p14="http://schemas.microsoft.com/office/powerpoint/2010/main" val="1442330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4283968" y="818128"/>
            <a:ext cx="4464496" cy="738664"/>
          </a:xfrm>
          <a:prstGeom prst="rect">
            <a:avLst/>
          </a:prstGeom>
          <a:noFill/>
        </p:spPr>
        <p:txBody>
          <a:bodyPr wrap="square" rtlCol="0">
            <a:spAutoFit/>
          </a:bodyPr>
          <a:lstStyle/>
          <a:p>
            <a:r>
              <a:rPr lang="es-ES" sz="2400" dirty="0" smtClean="0"/>
              <a:t>Abadía de </a:t>
            </a:r>
            <a:r>
              <a:rPr lang="es-ES" sz="2400" dirty="0" err="1" smtClean="0"/>
              <a:t>Maredsous</a:t>
            </a:r>
            <a:r>
              <a:rPr lang="es-ES" sz="2400" dirty="0" smtClean="0"/>
              <a:t> en Bélgica.</a:t>
            </a:r>
          </a:p>
          <a:p>
            <a:endParaRPr lang="es-ES_tradnl" dirty="0"/>
          </a:p>
        </p:txBody>
      </p:sp>
      <p:pic>
        <p:nvPicPr>
          <p:cNvPr id="6" name="5 Imagen" descr="abada-maredsous-20887408.jpg"/>
          <p:cNvPicPr>
            <a:picLocks noChangeAspect="1"/>
          </p:cNvPicPr>
          <p:nvPr/>
        </p:nvPicPr>
        <p:blipFill>
          <a:blip r:embed="rId2" cstate="print"/>
          <a:stretch>
            <a:fillRect/>
          </a:stretch>
        </p:blipFill>
        <p:spPr>
          <a:xfrm>
            <a:off x="395536" y="1340768"/>
            <a:ext cx="3960440" cy="5379908"/>
          </a:xfrm>
          <a:prstGeom prst="rect">
            <a:avLst/>
          </a:prstGeom>
        </p:spPr>
      </p:pic>
      <p:pic>
        <p:nvPicPr>
          <p:cNvPr id="2050" name="Picture 2" descr="[180px-Abbaye_Maredsous[4].jpg]"/>
          <p:cNvPicPr>
            <a:picLocks noChangeAspect="1" noChangeArrowheads="1"/>
          </p:cNvPicPr>
          <p:nvPr/>
        </p:nvPicPr>
        <p:blipFill>
          <a:blip r:embed="rId3" cstate="print"/>
          <a:srcRect/>
          <a:stretch>
            <a:fillRect/>
          </a:stretch>
        </p:blipFill>
        <p:spPr bwMode="auto">
          <a:xfrm>
            <a:off x="4644008" y="1292763"/>
            <a:ext cx="4032448" cy="5376599"/>
          </a:xfrm>
          <a:prstGeom prst="rect">
            <a:avLst/>
          </a:prstGeom>
          <a:noFill/>
        </p:spPr>
      </p:pic>
      <p:sp>
        <p:nvSpPr>
          <p:cNvPr id="8" name="1 Título"/>
          <p:cNvSpPr>
            <a:spLocks noGrp="1"/>
          </p:cNvSpPr>
          <p:nvPr>
            <p:ph type="title"/>
          </p:nvPr>
        </p:nvSpPr>
        <p:spPr>
          <a:xfrm>
            <a:off x="0" y="0"/>
            <a:ext cx="9144000" cy="548680"/>
          </a:xfrm>
          <a:solidFill>
            <a:schemeClr val="accent2">
              <a:lumMod val="60000"/>
              <a:lumOff val="40000"/>
            </a:schemeClr>
          </a:solidFill>
        </p:spPr>
        <p:txBody>
          <a:bodyPr>
            <a:normAutofit fontScale="90000"/>
          </a:bodyPr>
          <a:lstStyle/>
          <a:p>
            <a:r>
              <a:rPr lang="es-ES_tradnl" b="1" dirty="0" smtClean="0">
                <a:solidFill>
                  <a:schemeClr val="bg1"/>
                </a:solidFill>
              </a:rPr>
              <a:t>ROMANTICISMO - NEOGÓTICO</a:t>
            </a:r>
            <a:endParaRPr lang="es-ES_tradnl" b="1"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0" y="5013176"/>
            <a:ext cx="9144000" cy="836712"/>
          </a:xfrm>
          <a:solidFill>
            <a:srgbClr val="0070C0"/>
          </a:solidFill>
        </p:spPr>
        <p:txBody>
          <a:bodyPr>
            <a:normAutofit/>
          </a:bodyPr>
          <a:lstStyle/>
          <a:p>
            <a:r>
              <a:rPr lang="es-ES_tradnl" b="1" dirty="0" smtClean="0">
                <a:solidFill>
                  <a:schemeClr val="bg1"/>
                </a:solidFill>
              </a:rPr>
              <a:t>HISTORICISMO</a:t>
            </a:r>
            <a:endParaRPr lang="es-ES_tradnl" b="1" dirty="0">
              <a:solidFill>
                <a:schemeClr val="bg1"/>
              </a:solidFill>
            </a:endParaRPr>
          </a:p>
        </p:txBody>
      </p:sp>
      <p:sp>
        <p:nvSpPr>
          <p:cNvPr id="4" name="3 Rectángulo"/>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Text Box 5"/>
          <p:cNvSpPr txBox="1">
            <a:spLocks noGrp="1" noChangeArrowheads="1"/>
          </p:cNvSpPr>
          <p:nvPr>
            <p:ph idx="1"/>
          </p:nvPr>
        </p:nvSpPr>
        <p:spPr bwMode="auto">
          <a:xfrm>
            <a:off x="0" y="1600200"/>
            <a:ext cx="9144000" cy="523220"/>
          </a:xfrm>
          <a:prstGeom prst="rect">
            <a:avLst/>
          </a:prstGeom>
          <a:noFill/>
          <a:ln w="9525">
            <a:noFill/>
            <a:miter lim="800000"/>
            <a:headEnd/>
            <a:tailEnd/>
          </a:ln>
        </p:spPr>
        <p:txBody>
          <a:bodyPr>
            <a:spAutoFit/>
          </a:bodyPr>
          <a:lstStyle/>
          <a:p>
            <a:pPr algn="ctr">
              <a:spcBef>
                <a:spcPct val="50000"/>
              </a:spcBef>
            </a:pPr>
            <a:r>
              <a:rPr lang="es-ES" sz="2800" dirty="0" smtClean="0">
                <a:latin typeface="Comic Sans MS" pitchFamily="66" charset="0"/>
              </a:rPr>
              <a:t> </a:t>
            </a:r>
            <a:endParaRPr lang="es-ES" sz="2800" dirty="0">
              <a:latin typeface="Comic Sans MS" pitchFamily="66" charset="0"/>
            </a:endParaRPr>
          </a:p>
        </p:txBody>
      </p:sp>
      <p:sp>
        <p:nvSpPr>
          <p:cNvPr id="6" name="Text Box 5"/>
          <p:cNvSpPr txBox="1">
            <a:spLocks noChangeArrowheads="1"/>
          </p:cNvSpPr>
          <p:nvPr/>
        </p:nvSpPr>
        <p:spPr bwMode="auto">
          <a:xfrm>
            <a:off x="1403648" y="3068960"/>
            <a:ext cx="6048672" cy="1754326"/>
          </a:xfrm>
          <a:prstGeom prst="rect">
            <a:avLst/>
          </a:prstGeom>
          <a:noFill/>
          <a:ln w="9525">
            <a:noFill/>
            <a:miter lim="800000"/>
            <a:headEnd/>
            <a:tailEnd/>
          </a:ln>
        </p:spPr>
        <p:txBody>
          <a:bodyPr wrap="square">
            <a:spAutoFit/>
          </a:bodyPr>
          <a:lstStyle/>
          <a:p>
            <a:pPr algn="ctr">
              <a:spcBef>
                <a:spcPct val="50000"/>
              </a:spcBef>
            </a:pPr>
            <a:r>
              <a:rPr lang="es-ES" sz="5400" dirty="0" smtClean="0"/>
              <a:t>ARQUITECTURA DE HIERRO Y CRISTAL</a:t>
            </a:r>
            <a:endParaRPr lang="es-ES" sz="5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836712"/>
          </a:xfrm>
          <a:solidFill>
            <a:srgbClr val="0070C0"/>
          </a:solidFill>
        </p:spPr>
        <p:txBody>
          <a:bodyPr>
            <a:normAutofit/>
          </a:bodyPr>
          <a:lstStyle/>
          <a:p>
            <a:r>
              <a:rPr lang="es-ES_tradnl" b="1" dirty="0" smtClean="0">
                <a:solidFill>
                  <a:schemeClr val="bg1"/>
                </a:solidFill>
              </a:rPr>
              <a:t>HISTORICISMO</a:t>
            </a:r>
            <a:endParaRPr lang="es-ES_tradnl" b="1" dirty="0">
              <a:solidFill>
                <a:schemeClr val="bg1"/>
              </a:solidFill>
            </a:endParaRPr>
          </a:p>
        </p:txBody>
      </p:sp>
      <p:sp>
        <p:nvSpPr>
          <p:cNvPr id="3" name="2 Marcador de contenido"/>
          <p:cNvSpPr>
            <a:spLocks noGrp="1"/>
          </p:cNvSpPr>
          <p:nvPr>
            <p:ph idx="1"/>
          </p:nvPr>
        </p:nvSpPr>
        <p:spPr>
          <a:xfrm>
            <a:off x="457200" y="1600200"/>
            <a:ext cx="8507288" cy="4525963"/>
          </a:xfrm>
        </p:spPr>
        <p:txBody>
          <a:bodyPr>
            <a:normAutofit/>
          </a:bodyPr>
          <a:lstStyle/>
          <a:p>
            <a:r>
              <a:rPr lang="es-ES" dirty="0" smtClean="0"/>
              <a:t> </a:t>
            </a:r>
            <a:endParaRPr lang="es-ES_tradnl" dirty="0"/>
          </a:p>
        </p:txBody>
      </p:sp>
      <p:pic>
        <p:nvPicPr>
          <p:cNvPr id="4" name="3 Imagen" descr="Sin título.png"/>
          <p:cNvPicPr>
            <a:picLocks noChangeAspect="1"/>
          </p:cNvPicPr>
          <p:nvPr/>
        </p:nvPicPr>
        <p:blipFill>
          <a:blip r:embed="rId2" cstate="print"/>
          <a:stretch>
            <a:fillRect/>
          </a:stretch>
        </p:blipFill>
        <p:spPr>
          <a:xfrm>
            <a:off x="168077" y="737205"/>
            <a:ext cx="8975923" cy="612079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836712"/>
          </a:xfrm>
          <a:solidFill>
            <a:srgbClr val="0070C0"/>
          </a:solidFill>
        </p:spPr>
        <p:txBody>
          <a:bodyPr>
            <a:normAutofit/>
          </a:bodyPr>
          <a:lstStyle/>
          <a:p>
            <a:r>
              <a:rPr lang="es-ES_tradnl" b="1" dirty="0" smtClean="0">
                <a:solidFill>
                  <a:schemeClr val="bg1"/>
                </a:solidFill>
              </a:rPr>
              <a:t>ARQUITECTURA DE HIERRO Y CRISTAL</a:t>
            </a:r>
            <a:endParaRPr lang="es-ES_tradnl" b="1" dirty="0">
              <a:solidFill>
                <a:schemeClr val="bg1"/>
              </a:solidFill>
            </a:endParaRPr>
          </a:p>
        </p:txBody>
      </p:sp>
      <p:sp>
        <p:nvSpPr>
          <p:cNvPr id="3" name="2 Marcador de contenido"/>
          <p:cNvSpPr>
            <a:spLocks noGrp="1"/>
          </p:cNvSpPr>
          <p:nvPr>
            <p:ph idx="1"/>
          </p:nvPr>
        </p:nvSpPr>
        <p:spPr>
          <a:xfrm>
            <a:off x="0" y="1600200"/>
            <a:ext cx="9144000" cy="4525963"/>
          </a:xfrm>
        </p:spPr>
        <p:txBody>
          <a:bodyPr>
            <a:normAutofit/>
          </a:bodyPr>
          <a:lstStyle/>
          <a:p>
            <a:r>
              <a:rPr lang="es-ES" dirty="0" smtClean="0"/>
              <a:t>A mediados del siglo XIX</a:t>
            </a:r>
          </a:p>
          <a:p>
            <a:pPr>
              <a:lnSpc>
                <a:spcPct val="90000"/>
              </a:lnSpc>
            </a:pPr>
            <a:r>
              <a:rPr lang="es-ES" dirty="0" smtClean="0">
                <a:latin typeface="+mj-lt"/>
              </a:rPr>
              <a:t>La revolución industrial ofrece nuevas posibilidades técnicas y plantea nuevas necesidades </a:t>
            </a:r>
          </a:p>
          <a:p>
            <a:pPr>
              <a:lnSpc>
                <a:spcPct val="90000"/>
              </a:lnSpc>
            </a:pPr>
            <a:r>
              <a:rPr lang="es-ES" dirty="0" smtClean="0">
                <a:latin typeface="+mj-lt"/>
              </a:rPr>
              <a:t>Uso de vigas de hierro, los grandes paneles de cristal, concepto nuevo de espacio </a:t>
            </a:r>
          </a:p>
          <a:p>
            <a:pPr>
              <a:lnSpc>
                <a:spcPct val="90000"/>
              </a:lnSpc>
            </a:pPr>
            <a:r>
              <a:rPr lang="es-ES" dirty="0" smtClean="0">
                <a:latin typeface="+mj-lt"/>
              </a:rPr>
              <a:t>Construcción rápida consiguiendo estructuras de enormes proporciones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836712"/>
          </a:xfrm>
          <a:solidFill>
            <a:srgbClr val="0070C0"/>
          </a:solidFill>
        </p:spPr>
        <p:txBody>
          <a:bodyPr>
            <a:normAutofit/>
          </a:bodyPr>
          <a:lstStyle/>
          <a:p>
            <a:r>
              <a:rPr lang="es-ES_tradnl" b="1" dirty="0" smtClean="0">
                <a:solidFill>
                  <a:schemeClr val="bg1"/>
                </a:solidFill>
              </a:rPr>
              <a:t>ARQUITECTURA DE HIERRO Y CRISTAL</a:t>
            </a:r>
            <a:endParaRPr lang="es-ES_tradnl" b="1" dirty="0">
              <a:solidFill>
                <a:schemeClr val="bg1"/>
              </a:solidFill>
            </a:endParaRPr>
          </a:p>
        </p:txBody>
      </p:sp>
      <p:sp>
        <p:nvSpPr>
          <p:cNvPr id="3" name="2 Marcador de contenido"/>
          <p:cNvSpPr>
            <a:spLocks noGrp="1"/>
          </p:cNvSpPr>
          <p:nvPr>
            <p:ph idx="1"/>
          </p:nvPr>
        </p:nvSpPr>
        <p:spPr>
          <a:xfrm>
            <a:off x="0" y="1600200"/>
            <a:ext cx="9144000" cy="4525963"/>
          </a:xfrm>
        </p:spPr>
        <p:txBody>
          <a:bodyPr>
            <a:normAutofit/>
          </a:bodyPr>
          <a:lstStyle/>
          <a:p>
            <a:r>
              <a:rPr lang="es-ES" dirty="0" smtClean="0"/>
              <a:t> </a:t>
            </a:r>
            <a:endParaRPr lang="es-ES" dirty="0" smtClean="0">
              <a:latin typeface="+mj-lt"/>
            </a:endParaRPr>
          </a:p>
        </p:txBody>
      </p:sp>
      <p:pic>
        <p:nvPicPr>
          <p:cNvPr id="4" name="Picture 2"/>
          <p:cNvPicPr>
            <a:picLocks noChangeAspect="1" noChangeArrowheads="1"/>
          </p:cNvPicPr>
          <p:nvPr/>
        </p:nvPicPr>
        <p:blipFill>
          <a:blip r:embed="rId2" cstate="print"/>
          <a:srcRect/>
          <a:stretch>
            <a:fillRect/>
          </a:stretch>
        </p:blipFill>
        <p:spPr bwMode="auto">
          <a:xfrm>
            <a:off x="251520" y="1484784"/>
            <a:ext cx="5295658" cy="5305483"/>
          </a:xfrm>
          <a:prstGeom prst="rect">
            <a:avLst/>
          </a:prstGeom>
          <a:noFill/>
          <a:ln w="9525">
            <a:noFill/>
            <a:miter lim="800000"/>
            <a:headEnd/>
            <a:tailEnd/>
          </a:ln>
        </p:spPr>
      </p:pic>
      <p:sp>
        <p:nvSpPr>
          <p:cNvPr id="5" name="Text Box 3"/>
          <p:cNvSpPr txBox="1">
            <a:spLocks noChangeArrowheads="1"/>
          </p:cNvSpPr>
          <p:nvPr/>
        </p:nvSpPr>
        <p:spPr bwMode="auto">
          <a:xfrm>
            <a:off x="0" y="980728"/>
            <a:ext cx="7632700" cy="931862"/>
          </a:xfrm>
          <a:prstGeom prst="rect">
            <a:avLst/>
          </a:prstGeom>
          <a:noFill/>
          <a:ln w="9525">
            <a:noFill/>
            <a:miter lim="800000"/>
            <a:headEnd/>
            <a:tailEnd/>
          </a:ln>
        </p:spPr>
        <p:txBody>
          <a:bodyPr>
            <a:spAutoFit/>
          </a:bodyPr>
          <a:lstStyle/>
          <a:p>
            <a:pPr algn="ctr">
              <a:spcBef>
                <a:spcPct val="50000"/>
              </a:spcBef>
            </a:pPr>
            <a:r>
              <a:rPr lang="es-ES" sz="2800" dirty="0" err="1">
                <a:latin typeface="+mj-lt"/>
              </a:rPr>
              <a:t>Labrouste</a:t>
            </a:r>
            <a:r>
              <a:rPr lang="es-ES" sz="2800" dirty="0">
                <a:latin typeface="+mj-lt"/>
              </a:rPr>
              <a:t>, Biblioteca Nacional de París</a:t>
            </a:r>
            <a:r>
              <a:rPr lang="es-ES" dirty="0">
                <a:latin typeface="+mj-lt"/>
              </a:rPr>
              <a:t> </a:t>
            </a:r>
          </a:p>
          <a:p>
            <a:pPr algn="ctr">
              <a:spcBef>
                <a:spcPct val="50000"/>
              </a:spcBef>
            </a:pPr>
            <a:r>
              <a:rPr lang="es-ES" dirty="0" smtClean="0"/>
              <a:t> </a:t>
            </a:r>
            <a:endParaRPr lang="es-E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836712"/>
          </a:xfrm>
          <a:solidFill>
            <a:srgbClr val="0070C0"/>
          </a:solidFill>
        </p:spPr>
        <p:txBody>
          <a:bodyPr>
            <a:normAutofit/>
          </a:bodyPr>
          <a:lstStyle/>
          <a:p>
            <a:r>
              <a:rPr lang="es-ES_tradnl" b="1" dirty="0" smtClean="0">
                <a:solidFill>
                  <a:schemeClr val="bg1"/>
                </a:solidFill>
              </a:rPr>
              <a:t>ARQUITECTURA DE HIERRO Y CRISTAL</a:t>
            </a:r>
            <a:endParaRPr lang="es-ES_tradnl" b="1" dirty="0">
              <a:solidFill>
                <a:schemeClr val="bg1"/>
              </a:solidFill>
            </a:endParaRPr>
          </a:p>
        </p:txBody>
      </p:sp>
      <p:sp>
        <p:nvSpPr>
          <p:cNvPr id="3" name="2 Marcador de contenido"/>
          <p:cNvSpPr>
            <a:spLocks noGrp="1"/>
          </p:cNvSpPr>
          <p:nvPr>
            <p:ph idx="1"/>
          </p:nvPr>
        </p:nvSpPr>
        <p:spPr>
          <a:xfrm>
            <a:off x="0" y="1600200"/>
            <a:ext cx="9144000" cy="4525963"/>
          </a:xfrm>
        </p:spPr>
        <p:txBody>
          <a:bodyPr>
            <a:normAutofit/>
          </a:bodyPr>
          <a:lstStyle/>
          <a:p>
            <a:r>
              <a:rPr lang="es-ES" dirty="0" smtClean="0"/>
              <a:t> </a:t>
            </a:r>
            <a:endParaRPr lang="es-ES" dirty="0" smtClean="0">
              <a:latin typeface="+mj-lt"/>
            </a:endParaRPr>
          </a:p>
        </p:txBody>
      </p:sp>
      <p:sp>
        <p:nvSpPr>
          <p:cNvPr id="5" name="Text Box 3"/>
          <p:cNvSpPr txBox="1">
            <a:spLocks noChangeArrowheads="1"/>
          </p:cNvSpPr>
          <p:nvPr/>
        </p:nvSpPr>
        <p:spPr bwMode="auto">
          <a:xfrm>
            <a:off x="4716016" y="2564904"/>
            <a:ext cx="4176316" cy="2446824"/>
          </a:xfrm>
          <a:prstGeom prst="rect">
            <a:avLst/>
          </a:prstGeom>
          <a:noFill/>
          <a:ln w="9525">
            <a:noFill/>
            <a:miter lim="800000"/>
            <a:headEnd/>
            <a:tailEnd/>
          </a:ln>
        </p:spPr>
        <p:txBody>
          <a:bodyPr wrap="square">
            <a:spAutoFit/>
          </a:bodyPr>
          <a:lstStyle/>
          <a:p>
            <a:pPr algn="ctr">
              <a:spcBef>
                <a:spcPct val="50000"/>
              </a:spcBef>
            </a:pPr>
            <a:r>
              <a:rPr lang="es-ES" sz="2800" dirty="0" smtClean="0">
                <a:latin typeface="+mj-lt"/>
              </a:rPr>
              <a:t>MUSEO DE </a:t>
            </a:r>
            <a:r>
              <a:rPr lang="es-ES" sz="2800" smtClean="0">
                <a:latin typeface="+mj-lt"/>
              </a:rPr>
              <a:t>HISTORIA NATURAL </a:t>
            </a:r>
            <a:r>
              <a:rPr lang="es-ES" sz="2800" dirty="0" smtClean="0">
                <a:latin typeface="+mj-lt"/>
              </a:rPr>
              <a:t>DE OXFORD</a:t>
            </a:r>
          </a:p>
          <a:p>
            <a:pPr algn="ctr">
              <a:spcBef>
                <a:spcPct val="50000"/>
              </a:spcBef>
            </a:pPr>
            <a:r>
              <a:rPr lang="es-ES" sz="2800" b="1" dirty="0" smtClean="0"/>
              <a:t>Arquitectos: </a:t>
            </a:r>
            <a:r>
              <a:rPr lang="es-ES" sz="2800" b="1" dirty="0" err="1" smtClean="0"/>
              <a:t>Woodward</a:t>
            </a:r>
            <a:r>
              <a:rPr lang="es-ES" sz="2800" b="1" dirty="0" smtClean="0"/>
              <a:t> y </a:t>
            </a:r>
            <a:r>
              <a:rPr lang="es-ES" sz="2800" b="1" dirty="0" err="1" smtClean="0"/>
              <a:t>Deane</a:t>
            </a:r>
            <a:endParaRPr lang="es-ES" sz="2800" dirty="0">
              <a:latin typeface="+mj-lt"/>
            </a:endParaRPr>
          </a:p>
          <a:p>
            <a:pPr algn="ctr">
              <a:spcBef>
                <a:spcPct val="50000"/>
              </a:spcBef>
            </a:pPr>
            <a:r>
              <a:rPr lang="es-ES" dirty="0" smtClean="0"/>
              <a:t> </a:t>
            </a:r>
            <a:endParaRPr lang="es-ES" dirty="0"/>
          </a:p>
        </p:txBody>
      </p:sp>
      <p:pic>
        <p:nvPicPr>
          <p:cNvPr id="6" name="Picture 2"/>
          <p:cNvPicPr>
            <a:picLocks noChangeAspect="1" noChangeArrowheads="1"/>
          </p:cNvPicPr>
          <p:nvPr/>
        </p:nvPicPr>
        <p:blipFill>
          <a:blip r:embed="rId2" cstate="print"/>
          <a:srcRect/>
          <a:stretch>
            <a:fillRect/>
          </a:stretch>
        </p:blipFill>
        <p:spPr bwMode="auto">
          <a:xfrm>
            <a:off x="251520" y="908720"/>
            <a:ext cx="4245936" cy="566124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descr="Resultado de imagen para ITALIA basilica de san francisco de pau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39940" name="AutoShape 4" descr="Resultado de imagen para ITALIA basilica de san francisco de pau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9" name="1 Título"/>
          <p:cNvSpPr>
            <a:spLocks noGrp="1"/>
          </p:cNvSpPr>
          <p:nvPr>
            <p:ph type="title"/>
          </p:nvPr>
        </p:nvSpPr>
        <p:spPr>
          <a:xfrm>
            <a:off x="0" y="0"/>
            <a:ext cx="9144000" cy="476672"/>
          </a:xfrm>
          <a:solidFill>
            <a:schemeClr val="accent2">
              <a:lumMod val="60000"/>
              <a:lumOff val="40000"/>
            </a:schemeClr>
          </a:solidFill>
        </p:spPr>
        <p:txBody>
          <a:bodyPr>
            <a:normAutofit fontScale="90000"/>
          </a:bodyPr>
          <a:lstStyle/>
          <a:p>
            <a:r>
              <a:rPr lang="es-ES_tradnl" sz="3200" dirty="0" smtClean="0">
                <a:solidFill>
                  <a:schemeClr val="bg1"/>
                </a:solidFill>
              </a:rPr>
              <a:t>ROMANTICISMO</a:t>
            </a:r>
            <a:endParaRPr lang="es-ES_tradnl" sz="3200" dirty="0">
              <a:solidFill>
                <a:schemeClr val="bg1"/>
              </a:solidFill>
            </a:endParaRPr>
          </a:p>
        </p:txBody>
      </p:sp>
      <p:sp>
        <p:nvSpPr>
          <p:cNvPr id="7" name="6 Marcador de contenido"/>
          <p:cNvSpPr>
            <a:spLocks noGrp="1"/>
          </p:cNvSpPr>
          <p:nvPr>
            <p:ph idx="1"/>
          </p:nvPr>
        </p:nvSpPr>
        <p:spPr>
          <a:xfrm>
            <a:off x="179512" y="620688"/>
            <a:ext cx="8784976" cy="5760640"/>
          </a:xfrm>
        </p:spPr>
        <p:txBody>
          <a:bodyPr>
            <a:normAutofit fontScale="92500" lnSpcReduction="20000"/>
          </a:bodyPr>
          <a:lstStyle/>
          <a:p>
            <a:r>
              <a:rPr lang="es-ES" sz="2800" b="1" u="sng" dirty="0" smtClean="0"/>
              <a:t>Origen</a:t>
            </a:r>
          </a:p>
          <a:p>
            <a:r>
              <a:rPr lang="es-ES" sz="2800" b="1" u="sng" dirty="0" smtClean="0"/>
              <a:t>Romanticismo o Historicismo:</a:t>
            </a:r>
          </a:p>
          <a:p>
            <a:r>
              <a:rPr lang="es-ES" sz="2400" dirty="0" smtClean="0"/>
              <a:t>Culturalmente, el Romanticismo tuvo más relevancia en el área de la literatura. En el caso de Hispanoamérica, su presencia fue tardía y no tuvo la misma relevancia como movimiento arquitectónico que la que tuvo en Europa.</a:t>
            </a:r>
          </a:p>
          <a:p>
            <a:r>
              <a:rPr lang="es-ES" sz="2400" dirty="0" smtClean="0"/>
              <a:t>Con el fin del siglo XVIII se dio el inicio de la arquitectura romántica. En el siglo XIX tuvo su mayor apogeo, pero fue en el año 1830 cuando se logró poner fin a toda la influencia de las épocas Clásicas. Ya en el año 1880 se desvaneció un poco la importancia del Romanticismo debido a la entrada del </a:t>
            </a:r>
            <a:r>
              <a:rPr lang="es-ES" sz="2400" dirty="0" err="1" smtClean="0"/>
              <a:t>Eclectictismo</a:t>
            </a:r>
            <a:r>
              <a:rPr lang="es-ES" sz="2400" dirty="0" smtClean="0"/>
              <a:t>.</a:t>
            </a:r>
          </a:p>
          <a:p>
            <a:r>
              <a:rPr lang="es-ES" sz="2400" dirty="0" smtClean="0"/>
              <a:t>La arquitectura durante el Romanticismo vive un gran momento gracias a la Revolución Industrial, que llegó a su fin entre los años 1820 y 1840. Se ve la influencia del movimiento romántico en los edificios públicos, en la construcción de fábricas e incluso en los palacios y las casas</a:t>
            </a:r>
            <a:r>
              <a:rPr lang="es-ES" sz="2400" dirty="0" smtClean="0"/>
              <a:t>.</a:t>
            </a:r>
          </a:p>
          <a:p>
            <a:r>
              <a:rPr lang="es-ES" sz="2400" dirty="0" smtClean="0"/>
              <a:t>Una de las construcciones más representativas es el castillo de </a:t>
            </a:r>
            <a:r>
              <a:rPr lang="es-ES" sz="2400" dirty="0" err="1" smtClean="0"/>
              <a:t>Neuschwanstein</a:t>
            </a:r>
            <a:r>
              <a:rPr lang="es-ES" sz="2400" dirty="0" smtClean="0"/>
              <a:t>, que se ubica en Alemania y que se completó en el año </a:t>
            </a:r>
            <a:r>
              <a:rPr lang="es-ES" sz="2400" dirty="0" smtClean="0"/>
              <a:t>1886</a:t>
            </a:r>
            <a:endParaRPr lang="es-ES" sz="24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836712"/>
          </a:xfrm>
          <a:solidFill>
            <a:srgbClr val="0070C0"/>
          </a:solidFill>
        </p:spPr>
        <p:txBody>
          <a:bodyPr>
            <a:normAutofit/>
          </a:bodyPr>
          <a:lstStyle/>
          <a:p>
            <a:r>
              <a:rPr lang="es-ES_tradnl" b="1" dirty="0" smtClean="0">
                <a:solidFill>
                  <a:schemeClr val="bg1"/>
                </a:solidFill>
              </a:rPr>
              <a:t>ARQUITECTURA DE HIERRO Y CRISTAL</a:t>
            </a:r>
            <a:endParaRPr lang="es-ES_tradnl" b="1" dirty="0">
              <a:solidFill>
                <a:schemeClr val="bg1"/>
              </a:solidFill>
            </a:endParaRPr>
          </a:p>
        </p:txBody>
      </p:sp>
      <p:sp>
        <p:nvSpPr>
          <p:cNvPr id="5" name="Text Box 3"/>
          <p:cNvSpPr txBox="1">
            <a:spLocks noChangeArrowheads="1"/>
          </p:cNvSpPr>
          <p:nvPr/>
        </p:nvSpPr>
        <p:spPr bwMode="auto">
          <a:xfrm>
            <a:off x="611560" y="747281"/>
            <a:ext cx="7416824" cy="1169551"/>
          </a:xfrm>
          <a:prstGeom prst="rect">
            <a:avLst/>
          </a:prstGeom>
          <a:noFill/>
          <a:ln w="9525">
            <a:noFill/>
            <a:miter lim="800000"/>
            <a:headEnd/>
            <a:tailEnd/>
          </a:ln>
        </p:spPr>
        <p:txBody>
          <a:bodyPr wrap="square">
            <a:spAutoFit/>
          </a:bodyPr>
          <a:lstStyle/>
          <a:p>
            <a:pPr algn="ctr">
              <a:spcBef>
                <a:spcPct val="50000"/>
              </a:spcBef>
            </a:pPr>
            <a:r>
              <a:rPr lang="es-ES" sz="2800" dirty="0" smtClean="0">
                <a:latin typeface="+mj-lt"/>
              </a:rPr>
              <a:t>MUSEO DE HISTORIA NATUAL DE OXFORD</a:t>
            </a:r>
          </a:p>
          <a:p>
            <a:pPr algn="ctr">
              <a:spcBef>
                <a:spcPct val="50000"/>
              </a:spcBef>
            </a:pPr>
            <a:r>
              <a:rPr lang="es-ES" sz="2800" b="1" dirty="0" smtClean="0"/>
              <a:t>Arquitectos: </a:t>
            </a:r>
            <a:r>
              <a:rPr lang="es-ES" sz="2800" b="1" dirty="0" err="1" smtClean="0"/>
              <a:t>Woodward</a:t>
            </a:r>
            <a:r>
              <a:rPr lang="es-ES" sz="2800" b="1" dirty="0" smtClean="0"/>
              <a:t> y </a:t>
            </a:r>
            <a:r>
              <a:rPr lang="es-ES" sz="2800" b="1" dirty="0" err="1" smtClean="0"/>
              <a:t>Deane</a:t>
            </a:r>
            <a:endParaRPr lang="es-ES" sz="2800" dirty="0" smtClean="0"/>
          </a:p>
        </p:txBody>
      </p:sp>
      <p:pic>
        <p:nvPicPr>
          <p:cNvPr id="2050" name="Picture 2" descr="Resultado de imagen para museo de historia natural de oxford"/>
          <p:cNvPicPr>
            <a:picLocks noChangeAspect="1" noChangeArrowheads="1"/>
          </p:cNvPicPr>
          <p:nvPr/>
        </p:nvPicPr>
        <p:blipFill>
          <a:blip r:embed="rId2" cstate="print"/>
          <a:srcRect/>
          <a:stretch>
            <a:fillRect/>
          </a:stretch>
        </p:blipFill>
        <p:spPr bwMode="auto">
          <a:xfrm>
            <a:off x="827584" y="1841902"/>
            <a:ext cx="6696744" cy="5016097"/>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836712"/>
          </a:xfrm>
          <a:solidFill>
            <a:srgbClr val="0070C0"/>
          </a:solidFill>
        </p:spPr>
        <p:txBody>
          <a:bodyPr>
            <a:normAutofit/>
          </a:bodyPr>
          <a:lstStyle/>
          <a:p>
            <a:r>
              <a:rPr lang="es-ES_tradnl" b="1" dirty="0" smtClean="0">
                <a:solidFill>
                  <a:schemeClr val="bg1"/>
                </a:solidFill>
              </a:rPr>
              <a:t>ARQUITECTURA DE HIERRO Y CRISTAL</a:t>
            </a:r>
            <a:endParaRPr lang="es-ES_tradnl" b="1" dirty="0">
              <a:solidFill>
                <a:schemeClr val="bg1"/>
              </a:solidFill>
            </a:endParaRPr>
          </a:p>
        </p:txBody>
      </p:sp>
      <p:sp>
        <p:nvSpPr>
          <p:cNvPr id="5" name="Text Box 3"/>
          <p:cNvSpPr txBox="1">
            <a:spLocks noChangeArrowheads="1"/>
          </p:cNvSpPr>
          <p:nvPr/>
        </p:nvSpPr>
        <p:spPr bwMode="auto">
          <a:xfrm>
            <a:off x="611560" y="747281"/>
            <a:ext cx="7416824" cy="1169551"/>
          </a:xfrm>
          <a:prstGeom prst="rect">
            <a:avLst/>
          </a:prstGeom>
          <a:noFill/>
          <a:ln w="9525">
            <a:noFill/>
            <a:miter lim="800000"/>
            <a:headEnd/>
            <a:tailEnd/>
          </a:ln>
        </p:spPr>
        <p:txBody>
          <a:bodyPr wrap="square">
            <a:spAutoFit/>
          </a:bodyPr>
          <a:lstStyle/>
          <a:p>
            <a:pPr algn="ctr"/>
            <a:r>
              <a:rPr lang="es-ES" sz="2800" dirty="0" smtClean="0"/>
              <a:t>PEQUEÑO Y GRAN PALACIO - PARIS</a:t>
            </a:r>
          </a:p>
          <a:p>
            <a:pPr algn="ctr">
              <a:spcBef>
                <a:spcPct val="50000"/>
              </a:spcBef>
            </a:pPr>
            <a:r>
              <a:rPr lang="es-ES" sz="2800" dirty="0" smtClean="0"/>
              <a:t>Charles </a:t>
            </a:r>
            <a:r>
              <a:rPr lang="es-ES" sz="2800" dirty="0" err="1" smtClean="0"/>
              <a:t>Girault</a:t>
            </a:r>
            <a:endParaRPr lang="es-ES" sz="2800" dirty="0" smtClean="0"/>
          </a:p>
        </p:txBody>
      </p:sp>
      <p:pic>
        <p:nvPicPr>
          <p:cNvPr id="53250" name="Picture 2" descr="Resultado de imagen para PETITE PALAIS PARIS"/>
          <p:cNvPicPr>
            <a:picLocks noChangeAspect="1" noChangeArrowheads="1"/>
          </p:cNvPicPr>
          <p:nvPr/>
        </p:nvPicPr>
        <p:blipFill>
          <a:blip r:embed="rId2" cstate="print"/>
          <a:srcRect/>
          <a:stretch>
            <a:fillRect/>
          </a:stretch>
        </p:blipFill>
        <p:spPr bwMode="auto">
          <a:xfrm>
            <a:off x="180864" y="2204864"/>
            <a:ext cx="8639607" cy="2592288"/>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836712"/>
          </a:xfrm>
          <a:solidFill>
            <a:srgbClr val="0070C0"/>
          </a:solidFill>
        </p:spPr>
        <p:txBody>
          <a:bodyPr>
            <a:normAutofit/>
          </a:bodyPr>
          <a:lstStyle/>
          <a:p>
            <a:r>
              <a:rPr lang="es-ES_tradnl" b="1" dirty="0" smtClean="0">
                <a:solidFill>
                  <a:schemeClr val="bg1"/>
                </a:solidFill>
              </a:rPr>
              <a:t>ARQUITECTURA DE HIERRO Y CRISTAL</a:t>
            </a:r>
            <a:endParaRPr lang="es-ES_tradnl" b="1" dirty="0">
              <a:solidFill>
                <a:schemeClr val="bg1"/>
              </a:solidFill>
            </a:endParaRPr>
          </a:p>
        </p:txBody>
      </p:sp>
      <p:sp>
        <p:nvSpPr>
          <p:cNvPr id="5" name="Text Box 3"/>
          <p:cNvSpPr txBox="1">
            <a:spLocks noChangeArrowheads="1"/>
          </p:cNvSpPr>
          <p:nvPr/>
        </p:nvSpPr>
        <p:spPr bwMode="auto">
          <a:xfrm>
            <a:off x="611560" y="747281"/>
            <a:ext cx="7416824" cy="1169551"/>
          </a:xfrm>
          <a:prstGeom prst="rect">
            <a:avLst/>
          </a:prstGeom>
          <a:noFill/>
          <a:ln w="9525">
            <a:noFill/>
            <a:miter lim="800000"/>
            <a:headEnd/>
            <a:tailEnd/>
          </a:ln>
        </p:spPr>
        <p:txBody>
          <a:bodyPr wrap="square">
            <a:spAutoFit/>
          </a:bodyPr>
          <a:lstStyle/>
          <a:p>
            <a:pPr algn="ctr"/>
            <a:r>
              <a:rPr lang="es-ES" sz="2800" dirty="0" smtClean="0"/>
              <a:t>PEQUEÑO Y GRAN PALACIO - PARIS</a:t>
            </a:r>
          </a:p>
          <a:p>
            <a:pPr algn="ctr">
              <a:spcBef>
                <a:spcPct val="50000"/>
              </a:spcBef>
            </a:pPr>
            <a:r>
              <a:rPr lang="es-ES" sz="2800" dirty="0" smtClean="0"/>
              <a:t>Charles </a:t>
            </a:r>
            <a:r>
              <a:rPr lang="es-ES" sz="2800" dirty="0" err="1" smtClean="0"/>
              <a:t>Girault</a:t>
            </a:r>
            <a:endParaRPr lang="es-ES" sz="2800" dirty="0" smtClean="0"/>
          </a:p>
        </p:txBody>
      </p:sp>
      <p:pic>
        <p:nvPicPr>
          <p:cNvPr id="54274" name="Picture 2" descr="Resultado de imagen para PETITE PALAIS PARIS"/>
          <p:cNvPicPr>
            <a:picLocks noChangeAspect="1" noChangeArrowheads="1"/>
          </p:cNvPicPr>
          <p:nvPr/>
        </p:nvPicPr>
        <p:blipFill>
          <a:blip r:embed="rId2" cstate="print"/>
          <a:srcRect/>
          <a:stretch>
            <a:fillRect/>
          </a:stretch>
        </p:blipFill>
        <p:spPr bwMode="auto">
          <a:xfrm>
            <a:off x="539552" y="1898363"/>
            <a:ext cx="8136904" cy="4959637"/>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836712"/>
          </a:xfrm>
          <a:solidFill>
            <a:srgbClr val="0070C0"/>
          </a:solidFill>
        </p:spPr>
        <p:txBody>
          <a:bodyPr>
            <a:normAutofit/>
          </a:bodyPr>
          <a:lstStyle/>
          <a:p>
            <a:r>
              <a:rPr lang="es-ES_tradnl" b="1" dirty="0" smtClean="0">
                <a:solidFill>
                  <a:schemeClr val="bg1"/>
                </a:solidFill>
              </a:rPr>
              <a:t>ARQUITECTURA DE HIERRO Y CRISTAL</a:t>
            </a:r>
            <a:endParaRPr lang="es-ES_tradnl" b="1" dirty="0">
              <a:solidFill>
                <a:schemeClr val="bg1"/>
              </a:solidFill>
            </a:endParaRPr>
          </a:p>
        </p:txBody>
      </p:sp>
      <p:sp>
        <p:nvSpPr>
          <p:cNvPr id="5" name="Text Box 3"/>
          <p:cNvSpPr txBox="1">
            <a:spLocks noChangeArrowheads="1"/>
          </p:cNvSpPr>
          <p:nvPr/>
        </p:nvSpPr>
        <p:spPr bwMode="auto">
          <a:xfrm>
            <a:off x="611560" y="747281"/>
            <a:ext cx="7416824" cy="1169551"/>
          </a:xfrm>
          <a:prstGeom prst="rect">
            <a:avLst/>
          </a:prstGeom>
          <a:noFill/>
          <a:ln w="9525">
            <a:noFill/>
            <a:miter lim="800000"/>
            <a:headEnd/>
            <a:tailEnd/>
          </a:ln>
        </p:spPr>
        <p:txBody>
          <a:bodyPr wrap="square">
            <a:spAutoFit/>
          </a:bodyPr>
          <a:lstStyle/>
          <a:p>
            <a:pPr algn="ctr"/>
            <a:r>
              <a:rPr lang="es-ES" sz="2800" dirty="0" smtClean="0"/>
              <a:t>PEQUEÑO Y GRAN PALACIO - PARIS</a:t>
            </a:r>
          </a:p>
          <a:p>
            <a:pPr algn="ctr">
              <a:spcBef>
                <a:spcPct val="50000"/>
              </a:spcBef>
            </a:pPr>
            <a:r>
              <a:rPr lang="es-ES" sz="2800" dirty="0" smtClean="0"/>
              <a:t>Charles </a:t>
            </a:r>
            <a:r>
              <a:rPr lang="es-ES" sz="2800" dirty="0" err="1" smtClean="0"/>
              <a:t>Girault</a:t>
            </a:r>
            <a:endParaRPr lang="es-ES" sz="2800" dirty="0" smtClean="0"/>
          </a:p>
        </p:txBody>
      </p:sp>
      <p:pic>
        <p:nvPicPr>
          <p:cNvPr id="55298" name="Picture 2" descr="Resultado de imagen para PETITE PALAIS PARIS"/>
          <p:cNvPicPr>
            <a:picLocks noChangeAspect="1" noChangeArrowheads="1"/>
          </p:cNvPicPr>
          <p:nvPr/>
        </p:nvPicPr>
        <p:blipFill>
          <a:blip r:embed="rId2" cstate="print"/>
          <a:srcRect/>
          <a:stretch>
            <a:fillRect/>
          </a:stretch>
        </p:blipFill>
        <p:spPr bwMode="auto">
          <a:xfrm>
            <a:off x="-58204" y="1816558"/>
            <a:ext cx="9202204" cy="504144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1-lugares-impresionantes-para-viajar.jpg"/>
          <p:cNvPicPr>
            <a:picLocks noChangeAspect="1"/>
          </p:cNvPicPr>
          <p:nvPr/>
        </p:nvPicPr>
        <p:blipFill>
          <a:blip r:embed="rId2" cstate="print"/>
          <a:stretch>
            <a:fillRect/>
          </a:stretch>
        </p:blipFill>
        <p:spPr>
          <a:xfrm>
            <a:off x="251520" y="1525225"/>
            <a:ext cx="8532440" cy="5332775"/>
          </a:xfrm>
          <a:prstGeom prst="rect">
            <a:avLst/>
          </a:prstGeom>
        </p:spPr>
      </p:pic>
      <p:sp>
        <p:nvSpPr>
          <p:cNvPr id="9" name="8 CuadroTexto"/>
          <p:cNvSpPr txBox="1"/>
          <p:nvPr/>
        </p:nvSpPr>
        <p:spPr>
          <a:xfrm>
            <a:off x="971600" y="980728"/>
            <a:ext cx="7200800" cy="738664"/>
          </a:xfrm>
          <a:prstGeom prst="rect">
            <a:avLst/>
          </a:prstGeom>
          <a:noFill/>
        </p:spPr>
        <p:txBody>
          <a:bodyPr wrap="square" rtlCol="0">
            <a:spAutoFit/>
          </a:bodyPr>
          <a:lstStyle/>
          <a:p>
            <a:r>
              <a:rPr lang="es-ES" sz="2400" dirty="0" smtClean="0"/>
              <a:t>Castillo de </a:t>
            </a:r>
            <a:r>
              <a:rPr lang="es-ES" sz="2400" dirty="0" err="1" smtClean="0"/>
              <a:t>Neuschwanstein</a:t>
            </a:r>
            <a:r>
              <a:rPr lang="es-ES" sz="2400" dirty="0" smtClean="0"/>
              <a:t>, en Baviera, Alemania</a:t>
            </a:r>
            <a:r>
              <a:rPr lang="es-ES" dirty="0" smtClean="0"/>
              <a:t>.</a:t>
            </a:r>
          </a:p>
          <a:p>
            <a:endParaRPr lang="es-ES_tradnl" dirty="0"/>
          </a:p>
        </p:txBody>
      </p:sp>
      <p:sp>
        <p:nvSpPr>
          <p:cNvPr id="6" name="1 Título"/>
          <p:cNvSpPr>
            <a:spLocks noGrp="1"/>
          </p:cNvSpPr>
          <p:nvPr>
            <p:ph type="title"/>
          </p:nvPr>
        </p:nvSpPr>
        <p:spPr>
          <a:xfrm>
            <a:off x="0" y="0"/>
            <a:ext cx="9144000" cy="548680"/>
          </a:xfrm>
          <a:solidFill>
            <a:srgbClr val="0070C0"/>
          </a:solidFill>
        </p:spPr>
        <p:txBody>
          <a:bodyPr>
            <a:normAutofit fontScale="90000"/>
          </a:bodyPr>
          <a:lstStyle/>
          <a:p>
            <a:r>
              <a:rPr lang="es-ES_tradnl" b="1" dirty="0" smtClean="0">
                <a:solidFill>
                  <a:schemeClr val="bg1"/>
                </a:solidFill>
              </a:rPr>
              <a:t>ROMANTICISMO - NEOGÓTICO</a:t>
            </a:r>
            <a:endParaRPr lang="es-ES_tradnl" b="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971600" y="764704"/>
            <a:ext cx="7200800" cy="738664"/>
          </a:xfrm>
          <a:prstGeom prst="rect">
            <a:avLst/>
          </a:prstGeom>
          <a:noFill/>
        </p:spPr>
        <p:txBody>
          <a:bodyPr wrap="square" rtlCol="0">
            <a:spAutoFit/>
          </a:bodyPr>
          <a:lstStyle/>
          <a:p>
            <a:r>
              <a:rPr lang="es-ES" sz="2400" dirty="0" smtClean="0"/>
              <a:t>Castillo de </a:t>
            </a:r>
            <a:r>
              <a:rPr lang="es-ES" sz="2400" dirty="0" err="1" smtClean="0"/>
              <a:t>Neuschwanstein</a:t>
            </a:r>
            <a:r>
              <a:rPr lang="es-ES" sz="2400" dirty="0" smtClean="0"/>
              <a:t>, en Baviera, Alemania.</a:t>
            </a:r>
          </a:p>
          <a:p>
            <a:endParaRPr lang="es-ES_tradnl" dirty="0"/>
          </a:p>
        </p:txBody>
      </p:sp>
      <p:sp>
        <p:nvSpPr>
          <p:cNvPr id="5" name="4 CuadroTexto"/>
          <p:cNvSpPr txBox="1"/>
          <p:nvPr/>
        </p:nvSpPr>
        <p:spPr>
          <a:xfrm>
            <a:off x="0" y="1340768"/>
            <a:ext cx="9144000" cy="4832092"/>
          </a:xfrm>
          <a:prstGeom prst="rect">
            <a:avLst/>
          </a:prstGeom>
          <a:noFill/>
        </p:spPr>
        <p:txBody>
          <a:bodyPr wrap="square" rtlCol="0">
            <a:spAutoFit/>
          </a:bodyPr>
          <a:lstStyle/>
          <a:p>
            <a:pPr lvl="1">
              <a:buFont typeface="Arial" pitchFamily="34" charset="0"/>
              <a:buChar char="•"/>
            </a:pPr>
            <a:r>
              <a:rPr lang="es-ES_tradnl" sz="2800" dirty="0" smtClean="0"/>
              <a:t>Luis II: </a:t>
            </a:r>
            <a:r>
              <a:rPr lang="es-ES" sz="2800" dirty="0" smtClean="0"/>
              <a:t>se construyó en una época en que los castillos y las fortalezas ya no eran necesarios desde el punto de vista estratégico. Nació en la imaginación de Luis II como una pura fantasía romántica de un castillo medieval idealizado.</a:t>
            </a:r>
            <a:r>
              <a:rPr lang="es-ES_tradnl" sz="2800" dirty="0" smtClean="0"/>
              <a:t> </a:t>
            </a:r>
          </a:p>
          <a:p>
            <a:pPr lvl="1">
              <a:buFont typeface="Arial" pitchFamily="34" charset="0"/>
              <a:buChar char="•"/>
            </a:pPr>
            <a:r>
              <a:rPr lang="es-ES" sz="2800" dirty="0" smtClean="0"/>
              <a:t>El castillo es una composición de torres y muros que pretendía armonizarse con las montañas y los lagos. Está situado sobre el desfiladero de </a:t>
            </a:r>
            <a:r>
              <a:rPr lang="es-ES" sz="2800" dirty="0" err="1" smtClean="0"/>
              <a:t>Pöllat</a:t>
            </a:r>
            <a:r>
              <a:rPr lang="es-ES" sz="2800" dirty="0" smtClean="0"/>
              <a:t> en los Alpes Bávaros</a:t>
            </a:r>
          </a:p>
          <a:p>
            <a:pPr lvl="1">
              <a:buFont typeface="Arial" pitchFamily="34" charset="0"/>
              <a:buChar char="•"/>
            </a:pPr>
            <a:r>
              <a:rPr lang="pt-BR" sz="2800" dirty="0" smtClean="0"/>
              <a:t>Combina </a:t>
            </a:r>
            <a:r>
              <a:rPr lang="pt-BR" sz="2800" dirty="0" err="1" smtClean="0"/>
              <a:t>eclécticamente</a:t>
            </a:r>
            <a:r>
              <a:rPr lang="pt-BR" sz="2800" dirty="0" smtClean="0"/>
              <a:t> </a:t>
            </a:r>
            <a:r>
              <a:rPr lang="pt-BR" sz="2800" dirty="0" err="1" smtClean="0"/>
              <a:t>varios</a:t>
            </a:r>
            <a:r>
              <a:rPr lang="pt-BR" sz="2800" dirty="0" smtClean="0"/>
              <a:t> estilos </a:t>
            </a:r>
            <a:r>
              <a:rPr lang="pt-BR" sz="2800" dirty="0" err="1" smtClean="0"/>
              <a:t>arquitectónicos</a:t>
            </a:r>
            <a:endParaRPr lang="pt-BR" sz="2800" dirty="0" smtClean="0"/>
          </a:p>
          <a:p>
            <a:pPr lvl="1">
              <a:buFont typeface="Arial" pitchFamily="34" charset="0"/>
              <a:buChar char="•"/>
            </a:pPr>
            <a:r>
              <a:rPr lang="es-ES" sz="2800" dirty="0" smtClean="0"/>
              <a:t>Su diseño no es funcional, sino estético, siendo en buena medida el producto de la mente de un escenógrafo teatral. </a:t>
            </a:r>
            <a:endParaRPr lang="es-ES_tradnl" sz="2800" dirty="0"/>
          </a:p>
        </p:txBody>
      </p:sp>
      <p:sp>
        <p:nvSpPr>
          <p:cNvPr id="7" name="1 Título"/>
          <p:cNvSpPr>
            <a:spLocks noGrp="1"/>
          </p:cNvSpPr>
          <p:nvPr>
            <p:ph type="title"/>
          </p:nvPr>
        </p:nvSpPr>
        <p:spPr>
          <a:xfrm>
            <a:off x="0" y="0"/>
            <a:ext cx="9144000" cy="548680"/>
          </a:xfrm>
          <a:solidFill>
            <a:srgbClr val="0070C0"/>
          </a:solidFill>
        </p:spPr>
        <p:txBody>
          <a:bodyPr>
            <a:normAutofit fontScale="90000"/>
          </a:bodyPr>
          <a:lstStyle/>
          <a:p>
            <a:r>
              <a:rPr lang="es-ES_tradnl" b="1" dirty="0" smtClean="0">
                <a:solidFill>
                  <a:schemeClr val="bg1"/>
                </a:solidFill>
              </a:rPr>
              <a:t>ROMANTICISMO - NEOGÓTICO</a:t>
            </a:r>
            <a:endParaRPr lang="es-ES_tradnl" b="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descr="Resultado de imagen para ITALIA basilica de san francisco de pau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39940" name="AutoShape 4" descr="Resultado de imagen para ITALIA basilica de san francisco de pau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9" name="1 Título"/>
          <p:cNvSpPr>
            <a:spLocks noGrp="1"/>
          </p:cNvSpPr>
          <p:nvPr>
            <p:ph type="title"/>
          </p:nvPr>
        </p:nvSpPr>
        <p:spPr>
          <a:xfrm>
            <a:off x="0" y="0"/>
            <a:ext cx="9144000" cy="476672"/>
          </a:xfrm>
          <a:solidFill>
            <a:schemeClr val="accent2">
              <a:lumMod val="60000"/>
              <a:lumOff val="40000"/>
            </a:schemeClr>
          </a:solidFill>
        </p:spPr>
        <p:txBody>
          <a:bodyPr>
            <a:normAutofit fontScale="90000"/>
          </a:bodyPr>
          <a:lstStyle/>
          <a:p>
            <a:r>
              <a:rPr lang="es-ES_tradnl" sz="3200" dirty="0" smtClean="0">
                <a:solidFill>
                  <a:schemeClr val="bg1"/>
                </a:solidFill>
              </a:rPr>
              <a:t>ROMANTICISMO</a:t>
            </a:r>
            <a:endParaRPr lang="es-ES_tradnl" sz="3200" dirty="0">
              <a:solidFill>
                <a:schemeClr val="bg1"/>
              </a:solidFill>
            </a:endParaRPr>
          </a:p>
        </p:txBody>
      </p:sp>
      <p:sp>
        <p:nvSpPr>
          <p:cNvPr id="7" name="6 Marcador de contenido"/>
          <p:cNvSpPr>
            <a:spLocks noGrp="1"/>
          </p:cNvSpPr>
          <p:nvPr>
            <p:ph idx="1"/>
          </p:nvPr>
        </p:nvSpPr>
        <p:spPr>
          <a:xfrm>
            <a:off x="179512" y="620688"/>
            <a:ext cx="8784976" cy="5760640"/>
          </a:xfrm>
        </p:spPr>
        <p:txBody>
          <a:bodyPr>
            <a:normAutofit fontScale="92500" lnSpcReduction="20000"/>
          </a:bodyPr>
          <a:lstStyle/>
          <a:p>
            <a:r>
              <a:rPr lang="es-ES" sz="2800" b="1" u="sng" dirty="0" smtClean="0"/>
              <a:t>Características:</a:t>
            </a:r>
          </a:p>
          <a:p>
            <a:r>
              <a:rPr lang="es-ES" sz="2800" b="1" u="sng" dirty="0" smtClean="0"/>
              <a:t>Romanticismo o Historicismo:</a:t>
            </a:r>
          </a:p>
          <a:p>
            <a:r>
              <a:rPr lang="es-ES" sz="2400" dirty="0" smtClean="0"/>
              <a:t>Es difícil hallar elementos comunes en la arquitectura del Romanticismo. Se trató de actualizar estilos pasados, en especial el neogótico. Son diez las corrientes que se dan en la arquitectura romántica: el neobarroco, el </a:t>
            </a:r>
            <a:r>
              <a:rPr lang="es-ES" sz="2400" dirty="0" err="1" smtClean="0"/>
              <a:t>neobizantino</a:t>
            </a:r>
            <a:r>
              <a:rPr lang="es-ES" sz="2400" dirty="0" smtClean="0"/>
              <a:t>, el neogriego, el neocolonial, la georgiana, el </a:t>
            </a:r>
            <a:r>
              <a:rPr lang="es-ES" sz="2400" dirty="0" err="1" smtClean="0"/>
              <a:t>neoegipcio</a:t>
            </a:r>
            <a:r>
              <a:rPr lang="es-ES" sz="2400" dirty="0" smtClean="0"/>
              <a:t>, el neogótico, el </a:t>
            </a:r>
            <a:r>
              <a:rPr lang="es-ES" sz="2400" dirty="0" err="1" smtClean="0"/>
              <a:t>neomudéjar</a:t>
            </a:r>
            <a:r>
              <a:rPr lang="es-ES" sz="2400" dirty="0" smtClean="0"/>
              <a:t>, el </a:t>
            </a:r>
            <a:r>
              <a:rPr lang="es-ES" sz="2400" dirty="0" err="1" smtClean="0"/>
              <a:t>neorrenacimiento</a:t>
            </a:r>
            <a:r>
              <a:rPr lang="es-ES" sz="2400" dirty="0" smtClean="0"/>
              <a:t> y el </a:t>
            </a:r>
            <a:r>
              <a:rPr lang="es-ES" sz="2400" dirty="0" err="1" smtClean="0"/>
              <a:t>neorrománico</a:t>
            </a:r>
            <a:r>
              <a:rPr lang="es-ES" sz="2400" dirty="0" smtClean="0"/>
              <a:t>.</a:t>
            </a:r>
          </a:p>
          <a:p>
            <a:r>
              <a:rPr lang="es-ES" sz="2400" dirty="0" smtClean="0"/>
              <a:t>Por otro lado, el Romanticismo fue un movimiento en el que las construcciones que se realizaron no tenían una finalidad decorativa, sino que su función era más bien la de ser útiles.</a:t>
            </a:r>
          </a:p>
          <a:p>
            <a:r>
              <a:rPr lang="es-ES" sz="2400" dirty="0" smtClean="0"/>
              <a:t>Las construcciones tuvieron un significado o un uso diferente en cada país. En el caso de Inglaterra destacó el estilo neogótico. Los representantes españoles buscaron una arquitectura que reflejara lo nacional. En el caso de Francia, fue un movimiento adoptado por los nuevos ricos.</a:t>
            </a:r>
          </a:p>
          <a:p>
            <a:r>
              <a:rPr lang="es-ES" sz="2400" dirty="0" smtClean="0"/>
              <a:t>Materiales como los ladrillos de diferentes colores (en especial marrón, crema y rojo) fueron usados en las construcciones. También se empezaron a utilizar estructuras metálicas, lo que obligó a emplear nuevos procedimientos de construcción.</a:t>
            </a:r>
          </a:p>
          <a:p>
            <a:endParaRPr lang="es-ES" sz="24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descr="Resultado de imagen para ITALIA basilica de san francisco de pau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39940" name="AutoShape 4" descr="Resultado de imagen para ITALIA basilica de san francisco de pau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9" name="1 Título"/>
          <p:cNvSpPr>
            <a:spLocks noGrp="1"/>
          </p:cNvSpPr>
          <p:nvPr>
            <p:ph type="title"/>
          </p:nvPr>
        </p:nvSpPr>
        <p:spPr>
          <a:xfrm>
            <a:off x="0" y="0"/>
            <a:ext cx="9144000" cy="476672"/>
          </a:xfrm>
          <a:solidFill>
            <a:schemeClr val="accent2">
              <a:lumMod val="60000"/>
              <a:lumOff val="40000"/>
            </a:schemeClr>
          </a:solidFill>
        </p:spPr>
        <p:txBody>
          <a:bodyPr>
            <a:normAutofit fontScale="90000"/>
          </a:bodyPr>
          <a:lstStyle/>
          <a:p>
            <a:r>
              <a:rPr lang="es-ES_tradnl" sz="3200" dirty="0" smtClean="0">
                <a:solidFill>
                  <a:schemeClr val="bg1"/>
                </a:solidFill>
              </a:rPr>
              <a:t>ROMANTICISMO</a:t>
            </a:r>
            <a:endParaRPr lang="es-ES_tradnl" sz="3200" dirty="0">
              <a:solidFill>
                <a:schemeClr val="bg1"/>
              </a:solidFill>
            </a:endParaRPr>
          </a:p>
        </p:txBody>
      </p:sp>
      <p:sp>
        <p:nvSpPr>
          <p:cNvPr id="7" name="6 Marcador de contenido"/>
          <p:cNvSpPr>
            <a:spLocks noGrp="1"/>
          </p:cNvSpPr>
          <p:nvPr>
            <p:ph idx="1"/>
          </p:nvPr>
        </p:nvSpPr>
        <p:spPr>
          <a:xfrm>
            <a:off x="0" y="620688"/>
            <a:ext cx="6588224" cy="3240360"/>
          </a:xfrm>
        </p:spPr>
        <p:txBody>
          <a:bodyPr>
            <a:normAutofit fontScale="92500" lnSpcReduction="20000"/>
          </a:bodyPr>
          <a:lstStyle/>
          <a:p>
            <a:r>
              <a:rPr lang="es-ES" sz="2800" b="1" u="sng" dirty="0" smtClean="0"/>
              <a:t>Características:</a:t>
            </a:r>
          </a:p>
          <a:p>
            <a:r>
              <a:rPr lang="es-ES" sz="2800" b="1" u="sng" dirty="0" smtClean="0"/>
              <a:t>Romanticismo o Historicismo:</a:t>
            </a:r>
          </a:p>
          <a:p>
            <a:r>
              <a:rPr lang="es-ES" sz="2400" dirty="0" smtClean="0"/>
              <a:t>El Gótico, muy estudiado por el arquitecto </a:t>
            </a:r>
            <a:r>
              <a:rPr lang="es-ES" sz="2400" dirty="0" err="1" smtClean="0"/>
              <a:t>Viollet</a:t>
            </a:r>
            <a:r>
              <a:rPr lang="es-ES" sz="2400" dirty="0" smtClean="0"/>
              <a:t>-Le-</a:t>
            </a:r>
            <a:r>
              <a:rPr lang="es-ES" sz="2400" dirty="0" err="1" smtClean="0"/>
              <a:t>Duc</a:t>
            </a:r>
            <a:r>
              <a:rPr lang="es-ES" sz="2400" dirty="0" smtClean="0"/>
              <a:t>,  quien restauró muchos monumentos de este estilo y puede considerarse el principal teórico del Neo-</a:t>
            </a:r>
            <a:r>
              <a:rPr lang="es-ES" sz="2400" dirty="0" err="1" smtClean="0"/>
              <a:t>goticismo</a:t>
            </a:r>
            <a:r>
              <a:rPr lang="es-ES" sz="2400" dirty="0" smtClean="0"/>
              <a:t> Romántico. Es el estilo que inspira a la mayoría de los arquitectos, que construyen sus edificios basados más en una rigurosa investigación histórica que en el esfuerzo creador que podría esperarse de la época</a:t>
            </a:r>
            <a:r>
              <a:rPr lang="es-ES" sz="2400" dirty="0" smtClean="0"/>
              <a:t>.</a:t>
            </a:r>
            <a:endParaRPr lang="es-ES" sz="2400" dirty="0" smtClean="0"/>
          </a:p>
        </p:txBody>
      </p:sp>
      <p:pic>
        <p:nvPicPr>
          <p:cNvPr id="6" name="5 Imagen" descr="Eugene_viollet_le_duc.jpg"/>
          <p:cNvPicPr>
            <a:picLocks noChangeAspect="1"/>
          </p:cNvPicPr>
          <p:nvPr/>
        </p:nvPicPr>
        <p:blipFill>
          <a:blip r:embed="rId2" cstate="print"/>
          <a:stretch>
            <a:fillRect/>
          </a:stretch>
        </p:blipFill>
        <p:spPr>
          <a:xfrm>
            <a:off x="6644630" y="548680"/>
            <a:ext cx="2499370" cy="3327564"/>
          </a:xfrm>
          <a:prstGeom prst="rect">
            <a:avLst/>
          </a:prstGeom>
        </p:spPr>
      </p:pic>
      <p:sp>
        <p:nvSpPr>
          <p:cNvPr id="8" name="7 CuadroTexto"/>
          <p:cNvSpPr txBox="1"/>
          <p:nvPr/>
        </p:nvSpPr>
        <p:spPr>
          <a:xfrm>
            <a:off x="107504" y="3951054"/>
            <a:ext cx="8640960" cy="2585323"/>
          </a:xfrm>
          <a:prstGeom prst="rect">
            <a:avLst/>
          </a:prstGeom>
          <a:noFill/>
        </p:spPr>
        <p:txBody>
          <a:bodyPr wrap="square" rtlCol="0">
            <a:spAutoFit/>
          </a:bodyPr>
          <a:lstStyle/>
          <a:p>
            <a:r>
              <a:rPr lang="es-ES" dirty="0" err="1" smtClean="0"/>
              <a:t>Viollet</a:t>
            </a:r>
            <a:r>
              <a:rPr lang="es-ES" dirty="0" smtClean="0"/>
              <a:t>-Le-</a:t>
            </a:r>
            <a:r>
              <a:rPr lang="es-ES" dirty="0" err="1" smtClean="0"/>
              <a:t>Duc</a:t>
            </a:r>
            <a:r>
              <a:rPr lang="es-ES" dirty="0" smtClean="0"/>
              <a:t>, es el encargado de la restauración de la Catedral de </a:t>
            </a:r>
            <a:r>
              <a:rPr lang="es-ES" dirty="0" err="1" smtClean="0"/>
              <a:t>Notre</a:t>
            </a:r>
            <a:r>
              <a:rPr lang="es-ES" dirty="0" smtClean="0"/>
              <a:t> Dame en París. Entre las modificaciones que realizó se encuentran: La inserción de gabletes en las ventanas, el rosetón sur que es inventado por él, cambia la piedra de los arbotantes por piedra nueva, reconstruye todas las capillas interiores y altares, en la fachada coloca estatuas nuevas y algunas cabezas que faltan copiándolas de las que se encuentran en catedrales cercanas, además añade numerosas gárgolas que se ubican mas a la vista del espectador pues las originales se encuentran en los puntos mas altos donde el acceso visual es muy difícil. Además planeó un aislamiento de la catedral derribando todos los edificios de los alrededores.</a:t>
            </a:r>
            <a:endParaRPr lang="es-E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descr="Resultado de imagen para ITALIA basilica de san francisco de pau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39940" name="AutoShape 4" descr="Resultado de imagen para ITALIA basilica de san francisco de pau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9" name="1 Título"/>
          <p:cNvSpPr>
            <a:spLocks noGrp="1"/>
          </p:cNvSpPr>
          <p:nvPr>
            <p:ph type="title"/>
          </p:nvPr>
        </p:nvSpPr>
        <p:spPr>
          <a:xfrm>
            <a:off x="0" y="0"/>
            <a:ext cx="9144000" cy="476672"/>
          </a:xfrm>
          <a:solidFill>
            <a:schemeClr val="accent2">
              <a:lumMod val="60000"/>
              <a:lumOff val="40000"/>
            </a:schemeClr>
          </a:solidFill>
        </p:spPr>
        <p:txBody>
          <a:bodyPr>
            <a:normAutofit fontScale="90000"/>
          </a:bodyPr>
          <a:lstStyle/>
          <a:p>
            <a:r>
              <a:rPr lang="es-ES_tradnl" sz="3200" dirty="0" smtClean="0">
                <a:solidFill>
                  <a:schemeClr val="bg1"/>
                </a:solidFill>
              </a:rPr>
              <a:t>ROMANTICISMO</a:t>
            </a:r>
            <a:endParaRPr lang="es-ES_tradnl" sz="3200" dirty="0">
              <a:solidFill>
                <a:schemeClr val="bg1"/>
              </a:solidFill>
            </a:endParaRPr>
          </a:p>
        </p:txBody>
      </p:sp>
      <p:sp>
        <p:nvSpPr>
          <p:cNvPr id="7" name="6 Marcador de contenido"/>
          <p:cNvSpPr>
            <a:spLocks noGrp="1"/>
          </p:cNvSpPr>
          <p:nvPr>
            <p:ph idx="1"/>
          </p:nvPr>
        </p:nvSpPr>
        <p:spPr>
          <a:xfrm>
            <a:off x="144016" y="620688"/>
            <a:ext cx="8604448" cy="5976664"/>
          </a:xfrm>
        </p:spPr>
        <p:txBody>
          <a:bodyPr>
            <a:normAutofit/>
          </a:bodyPr>
          <a:lstStyle/>
          <a:p>
            <a:r>
              <a:rPr lang="es-ES" sz="2800" b="1" u="sng" dirty="0" smtClean="0"/>
              <a:t>Características:</a:t>
            </a:r>
          </a:p>
          <a:p>
            <a:r>
              <a:rPr lang="es-ES" sz="2800" b="1" u="sng" dirty="0" smtClean="0"/>
              <a:t>Romanticismo o Historicismo:</a:t>
            </a:r>
          </a:p>
          <a:p>
            <a:r>
              <a:rPr lang="es-ES" sz="2400" dirty="0" smtClean="0"/>
              <a:t>Se empiezan a usar las estructuras de hierro acristaladas, como en el Museo de Ciencias Naturales de Oxford o el Palacio de Cristal en Londres. Construcción erigida en 1851 para albergar la Gran Exposición.</a:t>
            </a:r>
          </a:p>
          <a:p>
            <a:r>
              <a:rPr lang="es-ES" sz="2400" dirty="0" smtClean="0"/>
              <a:t>En Inglaterra se reconstruye el Palacio de Westminster, conocido como el Parlamento, el mas importante edificio del estilo Neo-gótico construido durante el Romanticismo después de un incendio en 1834 que destruyó la mayor parte del antiguo edificio.</a:t>
            </a:r>
            <a:endParaRPr lang="es-E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descr="Resultado de imagen para ITALIA basilica de san francisco de pau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39940" name="AutoShape 4" descr="Resultado de imagen para ITALIA basilica de san francisco de pau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pic>
        <p:nvPicPr>
          <p:cNvPr id="8" name="Picture 2"/>
          <p:cNvPicPr>
            <a:picLocks noGrp="1" noChangeAspect="1" noChangeArrowheads="1"/>
          </p:cNvPicPr>
          <p:nvPr>
            <p:ph idx="1"/>
          </p:nvPr>
        </p:nvPicPr>
        <p:blipFill>
          <a:blip r:embed="rId2" cstate="print"/>
          <a:srcRect/>
          <a:stretch>
            <a:fillRect/>
          </a:stretch>
        </p:blipFill>
        <p:spPr bwMode="auto">
          <a:xfrm>
            <a:off x="899592" y="1143714"/>
            <a:ext cx="7609524" cy="5714286"/>
          </a:xfrm>
          <a:prstGeom prst="rect">
            <a:avLst/>
          </a:prstGeom>
          <a:noFill/>
          <a:ln w="9525">
            <a:noFill/>
            <a:miter lim="800000"/>
            <a:headEnd/>
            <a:tailEnd/>
          </a:ln>
        </p:spPr>
      </p:pic>
      <p:sp>
        <p:nvSpPr>
          <p:cNvPr id="11" name="Text Box 3"/>
          <p:cNvSpPr txBox="1">
            <a:spLocks noChangeArrowheads="1"/>
          </p:cNvSpPr>
          <p:nvPr/>
        </p:nvSpPr>
        <p:spPr bwMode="auto">
          <a:xfrm>
            <a:off x="1187624" y="476672"/>
            <a:ext cx="6985000" cy="1160463"/>
          </a:xfrm>
          <a:prstGeom prst="rect">
            <a:avLst/>
          </a:prstGeom>
          <a:noFill/>
          <a:ln w="9525">
            <a:noFill/>
            <a:miter lim="800000"/>
            <a:headEnd/>
            <a:tailEnd/>
          </a:ln>
        </p:spPr>
        <p:txBody>
          <a:bodyPr>
            <a:spAutoFit/>
          </a:bodyPr>
          <a:lstStyle/>
          <a:p>
            <a:pPr algn="ctr">
              <a:spcBef>
                <a:spcPct val="50000"/>
              </a:spcBef>
            </a:pPr>
            <a:r>
              <a:rPr lang="es-ES" sz="2800" dirty="0">
                <a:latin typeface="Comic Sans MS" pitchFamily="66" charset="0"/>
              </a:rPr>
              <a:t>Parlamento de Londres</a:t>
            </a:r>
          </a:p>
          <a:p>
            <a:pPr algn="ctr">
              <a:spcBef>
                <a:spcPct val="50000"/>
              </a:spcBef>
            </a:pPr>
            <a:r>
              <a:rPr lang="es-ES" sz="2800" dirty="0">
                <a:latin typeface="Comic Sans MS" pitchFamily="66" charset="0"/>
              </a:rPr>
              <a:t>NEOGÓTICO</a:t>
            </a:r>
          </a:p>
        </p:txBody>
      </p:sp>
      <p:sp>
        <p:nvSpPr>
          <p:cNvPr id="9" name="1 Título"/>
          <p:cNvSpPr>
            <a:spLocks noGrp="1"/>
          </p:cNvSpPr>
          <p:nvPr>
            <p:ph type="title"/>
          </p:nvPr>
        </p:nvSpPr>
        <p:spPr>
          <a:xfrm>
            <a:off x="0" y="0"/>
            <a:ext cx="9144000" cy="476672"/>
          </a:xfrm>
          <a:solidFill>
            <a:schemeClr val="accent2">
              <a:lumMod val="60000"/>
              <a:lumOff val="40000"/>
            </a:schemeClr>
          </a:solidFill>
        </p:spPr>
        <p:txBody>
          <a:bodyPr>
            <a:normAutofit fontScale="90000"/>
          </a:bodyPr>
          <a:lstStyle/>
          <a:p>
            <a:r>
              <a:rPr lang="es-ES_tradnl" sz="3200" dirty="0" smtClean="0">
                <a:solidFill>
                  <a:schemeClr val="bg1"/>
                </a:solidFill>
              </a:rPr>
              <a:t>ROMANTICISMO</a:t>
            </a:r>
            <a:endParaRPr lang="es-ES_tradnl" sz="3200" dirty="0">
              <a:solidFill>
                <a:schemeClr val="bg1"/>
              </a:solidFill>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7625</TotalTime>
  <Words>1365</Words>
  <Application>Microsoft Office PowerPoint</Application>
  <PresentationFormat>Presentación en pantalla (4:3)</PresentationFormat>
  <Paragraphs>150</Paragraphs>
  <Slides>33</Slides>
  <Notes>0</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Tema de Office</vt:lpstr>
      <vt:lpstr>EL ROMANTICISMO</vt:lpstr>
      <vt:lpstr>ROMANTICISMO</vt:lpstr>
      <vt:lpstr>ROMANTICISMO</vt:lpstr>
      <vt:lpstr>ROMANTICISMO - NEOGÓTICO</vt:lpstr>
      <vt:lpstr>ROMANTICISMO - NEOGÓTICO</vt:lpstr>
      <vt:lpstr>ROMANTICISMO</vt:lpstr>
      <vt:lpstr>ROMANTICISMO</vt:lpstr>
      <vt:lpstr>ROMANTICISMO</vt:lpstr>
      <vt:lpstr>ROMANTICISMO</vt:lpstr>
      <vt:lpstr>ROMANTICISMO</vt:lpstr>
      <vt:lpstr>ROMANTICISMO</vt:lpstr>
      <vt:lpstr>HISTORICISMO</vt:lpstr>
      <vt:lpstr>ROMANTICISMO</vt:lpstr>
      <vt:lpstr>Diapositiva 14</vt:lpstr>
      <vt:lpstr>Diapositiva 15</vt:lpstr>
      <vt:lpstr>ROMANTICISMO - NEOGÓTICO</vt:lpstr>
      <vt:lpstr>ROMANTICISMO - NEOGÓTICO</vt:lpstr>
      <vt:lpstr>ROMANTICISMO - NEOGÓTICO</vt:lpstr>
      <vt:lpstr>ROMANTICISMO - NEOGÓTICO</vt:lpstr>
      <vt:lpstr>ROMANTICISMO - NEOGÓTICO</vt:lpstr>
      <vt:lpstr>ROMANTICISMO - NEOGÓTICO</vt:lpstr>
      <vt:lpstr>ROMANTICISMO - NEOGÓTICO</vt:lpstr>
      <vt:lpstr>Diapositiva 23</vt:lpstr>
      <vt:lpstr>ROMANTICISMO - NEOGÓTICO</vt:lpstr>
      <vt:lpstr>HISTORICISMO</vt:lpstr>
      <vt:lpstr>HISTORICISMO</vt:lpstr>
      <vt:lpstr>ARQUITECTURA DE HIERRO Y CRISTAL</vt:lpstr>
      <vt:lpstr>ARQUITECTURA DE HIERRO Y CRISTAL</vt:lpstr>
      <vt:lpstr>ARQUITECTURA DE HIERRO Y CRISTAL</vt:lpstr>
      <vt:lpstr>ARQUITECTURA DE HIERRO Y CRISTAL</vt:lpstr>
      <vt:lpstr>ARQUITECTURA DE HIERRO Y CRISTAL</vt:lpstr>
      <vt:lpstr>ARQUITECTURA DE HIERRO Y CRISTAL</vt:lpstr>
      <vt:lpstr>ARQUITECTURA DE HIERRO Y CRISTAL</vt:lpstr>
    </vt:vector>
  </TitlesOfParts>
  <Company>Freemanworld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HISTORISISMO</dc:title>
  <dc:creator>Usuario</dc:creator>
  <cp:lastModifiedBy>Usuario</cp:lastModifiedBy>
  <cp:revision>418</cp:revision>
  <dcterms:created xsi:type="dcterms:W3CDTF">2016-09-23T13:09:15Z</dcterms:created>
  <dcterms:modified xsi:type="dcterms:W3CDTF">2020-05-29T22:22:51Z</dcterms:modified>
</cp:coreProperties>
</file>