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84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79" r:id="rId25"/>
    <p:sldId id="280" r:id="rId26"/>
    <p:sldId id="281" r:id="rId27"/>
    <p:sldId id="282" r:id="rId28"/>
    <p:sldId id="277" r:id="rId29"/>
    <p:sldId id="283" r:id="rId3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10" autoAdjust="0"/>
    <p:restoredTop sz="94660"/>
  </p:normalViewPr>
  <p:slideViewPr>
    <p:cSldViewPr>
      <p:cViewPr varScale="1">
        <p:scale>
          <a:sx n="85" d="100"/>
          <a:sy n="85" d="100"/>
        </p:scale>
        <p:origin x="153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E63AD-D22B-41CF-91DD-0119F3ADBCA0}" type="datetimeFigureOut">
              <a:rPr lang="es-ES" smtClean="0"/>
              <a:pPr/>
              <a:t>28/04/2020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9E64D4-CA2C-480E-80C7-B4062D7DAC2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9E64D4-CA2C-480E-80C7-B4062D7DAC24}" type="slidenum">
              <a:rPr lang="es-ES" smtClean="0"/>
              <a:pPr/>
              <a:t>29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C8058-6053-42CB-9106-E549890A7E9D}" type="datetimeFigureOut">
              <a:rPr lang="es-ES" smtClean="0"/>
              <a:pPr/>
              <a:t>28/04/2020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9F1B3-3C51-4123-84EE-07274C79251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C8058-6053-42CB-9106-E549890A7E9D}" type="datetimeFigureOut">
              <a:rPr lang="es-ES" smtClean="0"/>
              <a:pPr/>
              <a:t>28/04/2020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9F1B3-3C51-4123-84EE-07274C79251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C8058-6053-42CB-9106-E549890A7E9D}" type="datetimeFigureOut">
              <a:rPr lang="es-ES" smtClean="0"/>
              <a:pPr/>
              <a:t>28/04/2020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9F1B3-3C51-4123-84EE-07274C79251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C8058-6053-42CB-9106-E549890A7E9D}" type="datetimeFigureOut">
              <a:rPr lang="es-ES" smtClean="0"/>
              <a:pPr/>
              <a:t>28/04/2020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9F1B3-3C51-4123-84EE-07274C79251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C8058-6053-42CB-9106-E549890A7E9D}" type="datetimeFigureOut">
              <a:rPr lang="es-ES" smtClean="0"/>
              <a:pPr/>
              <a:t>28/04/2020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9F1B3-3C51-4123-84EE-07274C79251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C8058-6053-42CB-9106-E549890A7E9D}" type="datetimeFigureOut">
              <a:rPr lang="es-ES" smtClean="0"/>
              <a:pPr/>
              <a:t>28/04/2020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9F1B3-3C51-4123-84EE-07274C79251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C8058-6053-42CB-9106-E549890A7E9D}" type="datetimeFigureOut">
              <a:rPr lang="es-ES" smtClean="0"/>
              <a:pPr/>
              <a:t>28/04/2020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9F1B3-3C51-4123-84EE-07274C79251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C8058-6053-42CB-9106-E549890A7E9D}" type="datetimeFigureOut">
              <a:rPr lang="es-ES" smtClean="0"/>
              <a:pPr/>
              <a:t>28/04/2020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9F1B3-3C51-4123-84EE-07274C79251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C8058-6053-42CB-9106-E549890A7E9D}" type="datetimeFigureOut">
              <a:rPr lang="es-ES" smtClean="0"/>
              <a:pPr/>
              <a:t>28/04/2020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9F1B3-3C51-4123-84EE-07274C79251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C8058-6053-42CB-9106-E549890A7E9D}" type="datetimeFigureOut">
              <a:rPr lang="es-ES" smtClean="0"/>
              <a:pPr/>
              <a:t>28/04/2020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9F1B3-3C51-4123-84EE-07274C79251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C8058-6053-42CB-9106-E549890A7E9D}" type="datetimeFigureOut">
              <a:rPr lang="es-ES" smtClean="0"/>
              <a:pPr/>
              <a:t>28/04/2020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9F1B3-3C51-4123-84EE-07274C79251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C8058-6053-42CB-9106-E549890A7E9D}" type="datetimeFigureOut">
              <a:rPr lang="es-ES" smtClean="0"/>
              <a:pPr/>
              <a:t>28/04/2020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9F1B3-3C51-4123-84EE-07274C79251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b="1" dirty="0"/>
              <a:t>Pedro Calderón de la Barca</a:t>
            </a:r>
            <a:br>
              <a:rPr lang="es-AR" b="1" dirty="0"/>
            </a:br>
            <a:r>
              <a:rPr lang="es-AR" b="1" dirty="0"/>
              <a:t>(1600 – 1681)</a:t>
            </a:r>
            <a:endParaRPr lang="es-ES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Filosofía de la Contrarreforma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Filosofía del desengaño</a:t>
            </a:r>
          </a:p>
          <a:p>
            <a:r>
              <a:rPr lang="es-AR" dirty="0"/>
              <a:t>La felicidad es efímera</a:t>
            </a:r>
          </a:p>
          <a:p>
            <a:r>
              <a:rPr lang="es-AR" dirty="0"/>
              <a:t>La muerte iguala y hay que rendir cuentas a Dios de nuestros actos</a:t>
            </a:r>
          </a:p>
          <a:p>
            <a:r>
              <a:rPr lang="es-AR" dirty="0"/>
              <a:t>El gran teatro del mundo</a:t>
            </a:r>
          </a:p>
          <a:p>
            <a:r>
              <a:rPr lang="es-AR" dirty="0"/>
              <a:t>La vida es una vana ilusión. La verdadera vida después de la muerte</a:t>
            </a:r>
          </a:p>
          <a:p>
            <a:r>
              <a:rPr lang="es-AR" dirty="0"/>
              <a:t>Libre albedrío</a:t>
            </a:r>
            <a:endParaRPr lang="es-E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b="1" dirty="0"/>
              <a:t>Especies teatrales de la época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/>
              <a:t>Comedia de figurón</a:t>
            </a:r>
            <a:r>
              <a:rPr lang="es-AR" dirty="0"/>
              <a:t>: caracteres exagerados hasta lo ridículo</a:t>
            </a:r>
          </a:p>
          <a:p>
            <a:r>
              <a:rPr lang="es-AR" b="1" dirty="0"/>
              <a:t>Sainetes</a:t>
            </a:r>
          </a:p>
          <a:p>
            <a:r>
              <a:rPr lang="es-AR" b="1" dirty="0"/>
              <a:t>Mojigangas: </a:t>
            </a:r>
            <a:r>
              <a:rPr lang="es-AR" dirty="0"/>
              <a:t>breves, los personajes usan máscaras</a:t>
            </a:r>
          </a:p>
          <a:p>
            <a:r>
              <a:rPr lang="es-AR" b="1" dirty="0"/>
              <a:t>Zarzuelas:</a:t>
            </a:r>
            <a:r>
              <a:rPr lang="es-AR" dirty="0"/>
              <a:t> alternan recitado y canto</a:t>
            </a:r>
          </a:p>
          <a:p>
            <a:r>
              <a:rPr lang="es-AR" b="1" dirty="0" err="1"/>
              <a:t>Autosacramentales</a:t>
            </a:r>
            <a:r>
              <a:rPr lang="es-AR" b="1" dirty="0"/>
              <a:t>:</a:t>
            </a:r>
            <a:r>
              <a:rPr lang="es-AR" dirty="0"/>
              <a:t> aluden al misterio de la Eucaristía</a:t>
            </a:r>
            <a:endParaRPr lang="es-E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b="1" dirty="0"/>
              <a:t>Caracteres del teatro de Calderón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Continúa la comedia lopesca pero profundiza en la vida interior de los personajes</a:t>
            </a:r>
          </a:p>
          <a:p>
            <a:r>
              <a:rPr lang="es-AR" dirty="0"/>
              <a:t>Lenguaje: innovaciones del cultismo y el culteranismo</a:t>
            </a:r>
          </a:p>
          <a:p>
            <a:r>
              <a:rPr lang="es-AR" dirty="0"/>
              <a:t>Acumula procedimientos barrocos</a:t>
            </a:r>
          </a:p>
          <a:p>
            <a:r>
              <a:rPr lang="es-AR" dirty="0"/>
              <a:t>Destaca la figura del protagonista</a:t>
            </a:r>
          </a:p>
          <a:p>
            <a:r>
              <a:rPr lang="es-AR" dirty="0"/>
              <a:t>Simbolismo</a:t>
            </a:r>
          </a:p>
          <a:p>
            <a:r>
              <a:rPr lang="es-AR" dirty="0"/>
              <a:t>Personajes universales o arquetipos</a:t>
            </a:r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Características de su teatro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Monólogos</a:t>
            </a:r>
          </a:p>
          <a:p>
            <a:r>
              <a:rPr lang="es-AR" dirty="0"/>
              <a:t>Agradar al público</a:t>
            </a:r>
          </a:p>
          <a:p>
            <a:r>
              <a:rPr lang="es-AR" dirty="0"/>
              <a:t>Moralizante</a:t>
            </a:r>
          </a:p>
          <a:p>
            <a:r>
              <a:rPr lang="es-AR" dirty="0"/>
              <a:t>No tiene en cuenta la ley de las unidades</a:t>
            </a:r>
          </a:p>
          <a:p>
            <a:r>
              <a:rPr lang="es-AR" dirty="0"/>
              <a:t>Importancia del gracioso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Caracteres del teatro de Calderón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Metáfora</a:t>
            </a:r>
          </a:p>
          <a:p>
            <a:r>
              <a:rPr lang="es-AR" dirty="0"/>
              <a:t>Hipérbole</a:t>
            </a:r>
          </a:p>
          <a:p>
            <a:r>
              <a:rPr lang="es-AR" dirty="0"/>
              <a:t>Hipérbaton</a:t>
            </a:r>
          </a:p>
          <a:p>
            <a:r>
              <a:rPr lang="es-AR" dirty="0"/>
              <a:t>Paralelismo</a:t>
            </a:r>
          </a:p>
          <a:p>
            <a:r>
              <a:rPr lang="es-AR" dirty="0"/>
              <a:t>Metonimia</a:t>
            </a:r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Temas de sus obras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Niega el determinismo</a:t>
            </a:r>
          </a:p>
          <a:p>
            <a:r>
              <a:rPr lang="es-AR" dirty="0"/>
              <a:t>Exalta la libertad humana</a:t>
            </a:r>
          </a:p>
          <a:p>
            <a:r>
              <a:rPr lang="es-AR" dirty="0"/>
              <a:t>La voluntad  moldea el carácter</a:t>
            </a:r>
          </a:p>
          <a:p>
            <a:r>
              <a:rPr lang="es-AR" dirty="0"/>
              <a:t>Vence las pasiones</a:t>
            </a:r>
          </a:p>
          <a:p>
            <a:r>
              <a:rPr lang="es-AR" dirty="0"/>
              <a:t>Necesidad de obrar bien</a:t>
            </a:r>
          </a:p>
          <a:p>
            <a:r>
              <a:rPr lang="es-AR" dirty="0"/>
              <a:t>La libertad es un camino de perfección</a:t>
            </a:r>
            <a:endParaRPr lang="es-E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Ideas centrales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Fe religiosa</a:t>
            </a:r>
          </a:p>
          <a:p>
            <a:r>
              <a:rPr lang="es-AR" dirty="0"/>
              <a:t>Lealtad</a:t>
            </a:r>
          </a:p>
          <a:p>
            <a:r>
              <a:rPr lang="es-AR" dirty="0"/>
              <a:t>El honor</a:t>
            </a:r>
            <a:endParaRPr lang="es-E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Personajes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Solitarios</a:t>
            </a:r>
          </a:p>
          <a:p>
            <a:r>
              <a:rPr lang="es-AR" dirty="0"/>
              <a:t>Arquetipos</a:t>
            </a:r>
          </a:p>
          <a:p>
            <a:r>
              <a:rPr lang="es-AR" dirty="0"/>
              <a:t>Todos giran alrededor de un personaje principal</a:t>
            </a:r>
          </a:p>
          <a:p>
            <a:r>
              <a:rPr lang="es-AR" dirty="0"/>
              <a:t>Profundiza la vida interior de los personajes</a:t>
            </a:r>
          </a:p>
          <a:p>
            <a:r>
              <a:rPr lang="es-AR" dirty="0"/>
              <a:t>Simbolismo</a:t>
            </a:r>
          </a:p>
          <a:p>
            <a:r>
              <a:rPr lang="es-AR" dirty="0"/>
              <a:t>Desmesurados, hiperbólicos</a:t>
            </a:r>
            <a:endParaRPr lang="es-E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Clasificación de su obra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err="1"/>
              <a:t>Autosacramentales</a:t>
            </a:r>
            <a:endParaRPr lang="es-AR" dirty="0"/>
          </a:p>
          <a:p>
            <a:r>
              <a:rPr lang="es-AR" dirty="0"/>
              <a:t>Dramas religiosos</a:t>
            </a:r>
          </a:p>
          <a:p>
            <a:r>
              <a:rPr lang="es-AR" dirty="0"/>
              <a:t>Dramas filosóficos o simbólicos</a:t>
            </a:r>
          </a:p>
          <a:p>
            <a:r>
              <a:rPr lang="es-AR" dirty="0"/>
              <a:t>Dramas trágicos. El alcalde de Zalamea</a:t>
            </a:r>
          </a:p>
          <a:p>
            <a:r>
              <a:rPr lang="es-AR" dirty="0"/>
              <a:t>Comedias de capa  y espada</a:t>
            </a:r>
          </a:p>
          <a:p>
            <a:r>
              <a:rPr lang="es-AR" dirty="0"/>
              <a:t>Dramas históricos</a:t>
            </a:r>
          </a:p>
          <a:p>
            <a:r>
              <a:rPr lang="es-AR" dirty="0"/>
              <a:t>Dramas mitológicos</a:t>
            </a:r>
            <a:endParaRPr lang="es-E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Elementos barrocos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/>
              <a:t>Imágenes deslumbrantes</a:t>
            </a:r>
          </a:p>
          <a:p>
            <a:r>
              <a:rPr lang="es-AR" dirty="0"/>
              <a:t>Metáforas</a:t>
            </a:r>
          </a:p>
          <a:p>
            <a:r>
              <a:rPr lang="es-AR" dirty="0"/>
              <a:t>Antítesis</a:t>
            </a:r>
          </a:p>
          <a:p>
            <a:r>
              <a:rPr lang="es-AR" dirty="0"/>
              <a:t>Paralelismos</a:t>
            </a:r>
          </a:p>
          <a:p>
            <a:r>
              <a:rPr lang="es-AR" dirty="0" err="1"/>
              <a:t>Hiperbaton</a:t>
            </a:r>
            <a:endParaRPr lang="es-AR" dirty="0"/>
          </a:p>
          <a:p>
            <a:r>
              <a:rPr lang="es-AR" dirty="0"/>
              <a:t>Desmesura</a:t>
            </a:r>
          </a:p>
          <a:p>
            <a:r>
              <a:rPr lang="es-AR" dirty="0"/>
              <a:t>Contraste</a:t>
            </a:r>
          </a:p>
          <a:p>
            <a:r>
              <a:rPr lang="es-AR" dirty="0"/>
              <a:t>Antítesis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Calderón de la Barca</a:t>
            </a:r>
            <a:endParaRPr lang="es-ES" dirty="0"/>
          </a:p>
        </p:txBody>
      </p:sp>
      <p:pic>
        <p:nvPicPr>
          <p:cNvPr id="4" name="3 Marcador de contenido" descr="Calderó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357562" y="2243931"/>
            <a:ext cx="2428875" cy="3238500"/>
          </a:xfr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Su concepción de la vida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/>
              <a:t>La razón y la pasión. La razón corresponde al orden universal y la pasión a las fuerzas de la fatalidad</a:t>
            </a:r>
          </a:p>
          <a:p>
            <a:r>
              <a:rPr lang="es-AR" dirty="0"/>
              <a:t>La libertad siempre tiene solución a través del orden divino</a:t>
            </a:r>
          </a:p>
          <a:p>
            <a:r>
              <a:rPr lang="es-AR" dirty="0"/>
              <a:t>Idea central: lo fugaz y transitorio de la </a:t>
            </a:r>
            <a:r>
              <a:rPr lang="es-AR"/>
              <a:t>vida humana</a:t>
            </a:r>
            <a:endParaRPr lang="es-AR" dirty="0"/>
          </a:p>
          <a:p>
            <a:r>
              <a:rPr lang="es-AR" dirty="0"/>
              <a:t>Optimismo místico con respecto a la vida de ultratumba y pesimismo frente a lo terreno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Su concepción de la vida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/>
              <a:t>Lo que une esta existencia transitoria con la otra vida son las buenas obras</a:t>
            </a:r>
          </a:p>
          <a:p>
            <a:r>
              <a:rPr lang="es-AR" dirty="0"/>
              <a:t>Dormir – despertar. Luz y tinieblas, muerte y resurrección, pecado y gracia</a:t>
            </a:r>
          </a:p>
          <a:p>
            <a:r>
              <a:rPr lang="es-AR" dirty="0"/>
              <a:t>Pecar es estar en tinieblas, en la oscuridad</a:t>
            </a:r>
          </a:p>
          <a:p>
            <a:r>
              <a:rPr lang="es-AR" dirty="0"/>
              <a:t>Vivir en gracia: poseer la luz, controlar los instintos por medio de la razón</a:t>
            </a:r>
          </a:p>
          <a:p>
            <a:r>
              <a:rPr lang="es-AR" dirty="0"/>
              <a:t>Libre albedrío: correcto uso de la libertad humana</a:t>
            </a:r>
            <a:endParaRPr lang="es-E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/>
              <a:t>La vida es sueño</a:t>
            </a:r>
            <a:br>
              <a:rPr lang="es-AR" b="1" dirty="0"/>
            </a:br>
            <a:r>
              <a:rPr lang="es-AR" b="1" dirty="0"/>
              <a:t>1635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AR" b="1" dirty="0"/>
              <a:t>Fuentes</a:t>
            </a:r>
            <a:r>
              <a:rPr lang="es-AR" dirty="0"/>
              <a:t>:</a:t>
            </a:r>
          </a:p>
          <a:p>
            <a:pPr lvl="1"/>
            <a:r>
              <a:rPr lang="es-AR" i="1" dirty="0"/>
              <a:t>Las mil y una noches</a:t>
            </a:r>
          </a:p>
          <a:p>
            <a:pPr lvl="1"/>
            <a:r>
              <a:rPr lang="es-AR" dirty="0"/>
              <a:t>La Biblia</a:t>
            </a:r>
          </a:p>
          <a:p>
            <a:pPr lvl="1"/>
            <a:r>
              <a:rPr lang="es-AR" dirty="0"/>
              <a:t>Edipo en Colono</a:t>
            </a:r>
          </a:p>
          <a:p>
            <a:pPr lvl="1">
              <a:buNone/>
            </a:pPr>
            <a:r>
              <a:rPr lang="es-AR" b="1" dirty="0"/>
              <a:t>Argumento</a:t>
            </a:r>
          </a:p>
          <a:p>
            <a:pPr lvl="1">
              <a:buNone/>
            </a:pPr>
            <a:r>
              <a:rPr lang="es-AR" b="1" dirty="0"/>
              <a:t>Estructura:</a:t>
            </a:r>
          </a:p>
          <a:p>
            <a:pPr lvl="1">
              <a:buNone/>
            </a:pPr>
            <a:r>
              <a:rPr lang="es-AR" b="1" dirty="0"/>
              <a:t>Acto I: </a:t>
            </a:r>
            <a:r>
              <a:rPr lang="es-AR" dirty="0"/>
              <a:t>presenta el conflicto</a:t>
            </a:r>
          </a:p>
          <a:p>
            <a:pPr lvl="1">
              <a:buNone/>
            </a:pPr>
            <a:r>
              <a:rPr lang="es-AR" b="1" dirty="0"/>
              <a:t>Acto II: </a:t>
            </a:r>
            <a:r>
              <a:rPr lang="es-AR" dirty="0"/>
              <a:t>plantea la tesis de La vida es un sueño</a:t>
            </a:r>
          </a:p>
          <a:p>
            <a:pPr lvl="1">
              <a:buNone/>
            </a:pPr>
            <a:r>
              <a:rPr lang="es-AR" b="1" dirty="0"/>
              <a:t>Acto III: </a:t>
            </a:r>
            <a:r>
              <a:rPr lang="es-AR" dirty="0"/>
              <a:t>más serena. </a:t>
            </a:r>
            <a:r>
              <a:rPr lang="es-AR" dirty="0" err="1"/>
              <a:t>Segism</a:t>
            </a:r>
            <a:r>
              <a:rPr lang="es-AR" dirty="0"/>
              <a:t>. Humanizado dispuesto a gobernar y perdonar</a:t>
            </a:r>
            <a:r>
              <a:rPr lang="es-AR" b="1" dirty="0"/>
              <a:t>.</a:t>
            </a:r>
            <a:endParaRPr lang="es-ES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/>
              <a:t>La vida es sueño</a:t>
            </a:r>
            <a:br>
              <a:rPr lang="es-AR" b="1" dirty="0"/>
            </a:br>
            <a:r>
              <a:rPr lang="es-AR" b="1" dirty="0"/>
              <a:t>1635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b="1" dirty="0"/>
              <a:t>Filosofía:</a:t>
            </a:r>
          </a:p>
          <a:p>
            <a:pPr lvl="1"/>
            <a:r>
              <a:rPr lang="es-AR" dirty="0"/>
              <a:t>Choque de la realidad y la irrealidad</a:t>
            </a:r>
          </a:p>
          <a:p>
            <a:pPr lvl="1"/>
            <a:r>
              <a:rPr lang="es-AR" dirty="0"/>
              <a:t>Fugacidad de la vida</a:t>
            </a:r>
          </a:p>
          <a:p>
            <a:pPr lvl="1"/>
            <a:r>
              <a:rPr lang="es-AR" dirty="0"/>
              <a:t>El hombre está prisionero en una cárcel; su cuerpo, el mundo</a:t>
            </a:r>
          </a:p>
          <a:p>
            <a:pPr lvl="1"/>
            <a:r>
              <a:rPr lang="es-AR" dirty="0"/>
              <a:t>Libre albedrío: optar por obrar bien. Dios ha creado al hombre y él elige su destino, elige entre el bien y el mal</a:t>
            </a:r>
          </a:p>
          <a:p>
            <a:pPr lvl="1"/>
            <a:r>
              <a:rPr lang="es-AR" dirty="0"/>
              <a:t>La razón contra la pasión. Lo espiritual es lo perenne y lo material es pasajero</a:t>
            </a:r>
            <a:endParaRPr lang="es-E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/>
              <a:t>La vida es sueño</a:t>
            </a:r>
            <a:br>
              <a:rPr lang="es-AR" b="1" dirty="0"/>
            </a:br>
            <a:r>
              <a:rPr lang="es-AR" b="1" dirty="0"/>
              <a:t>1635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Simbolismos: noche – día, tinieblas – luz, pecado – gracia, dormir-despertar</a:t>
            </a:r>
          </a:p>
          <a:p>
            <a:r>
              <a:rPr lang="es-AR" dirty="0"/>
              <a:t>Pecar es estar en tinieblas, en la oscuridad, dejarse llevar por los instintos</a:t>
            </a:r>
          </a:p>
          <a:p>
            <a:r>
              <a:rPr lang="es-AR" dirty="0"/>
              <a:t>Vivir en gracia es poseer la luz por medio de la razón que controla los instintos</a:t>
            </a:r>
          </a:p>
          <a:p>
            <a:r>
              <a:rPr lang="es-AR" dirty="0"/>
              <a:t>Triunfo del libre albedrío sobre la predestinación</a:t>
            </a:r>
            <a:endParaRPr lang="es-E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Planteos filosóficos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Problema de la libertad humana</a:t>
            </a:r>
          </a:p>
          <a:p>
            <a:r>
              <a:rPr lang="es-AR" dirty="0"/>
              <a:t>El engaño de los sentidos</a:t>
            </a:r>
          </a:p>
          <a:p>
            <a:r>
              <a:rPr lang="es-AR" dirty="0"/>
              <a:t>El origen y destino del hombre</a:t>
            </a:r>
          </a:p>
          <a:p>
            <a:r>
              <a:rPr lang="es-AR" dirty="0"/>
              <a:t>Problema moral del desengaño</a:t>
            </a:r>
            <a:endParaRPr lang="es-E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Personajes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AR" b="1" dirty="0"/>
              <a:t>Segismundo </a:t>
            </a:r>
            <a:r>
              <a:rPr lang="es-AR" dirty="0"/>
              <a:t>: guerrero. El hombre nace para guerrear con el cuerpo que su propia cárcel.</a:t>
            </a:r>
          </a:p>
          <a:p>
            <a:r>
              <a:rPr lang="es-AR" dirty="0"/>
              <a:t>Encarna la perplejidad y la duda frente al destino de la existencia</a:t>
            </a:r>
          </a:p>
          <a:p>
            <a:r>
              <a:rPr lang="es-AR" dirty="0"/>
              <a:t>Simboliza a todos los hombres</a:t>
            </a:r>
          </a:p>
          <a:p>
            <a:r>
              <a:rPr lang="es-AR" dirty="0"/>
              <a:t>Su evolución</a:t>
            </a:r>
          </a:p>
          <a:p>
            <a:pPr lvl="1"/>
            <a:r>
              <a:rPr lang="es-AR" dirty="0"/>
              <a:t>Estado salvaje</a:t>
            </a:r>
          </a:p>
          <a:p>
            <a:pPr lvl="1"/>
            <a:r>
              <a:rPr lang="es-AR" dirty="0"/>
              <a:t>Juego de pasiones e impulsos</a:t>
            </a:r>
          </a:p>
          <a:p>
            <a:pPr lvl="1"/>
            <a:r>
              <a:rPr lang="es-AR" dirty="0"/>
              <a:t>Conclusión de que todo es sueño</a:t>
            </a:r>
          </a:p>
          <a:p>
            <a:pPr lvl="1"/>
            <a:r>
              <a:rPr lang="es-AR" dirty="0"/>
              <a:t>Certeza de que la verdad y el bien son eternos</a:t>
            </a:r>
            <a:endParaRPr lang="es-E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Personajes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/>
          </a:p>
          <a:p>
            <a:r>
              <a:rPr lang="es-AR" b="1" dirty="0"/>
              <a:t>Relaciones entre los personajes</a:t>
            </a:r>
          </a:p>
          <a:p>
            <a:endParaRPr lang="es-AR" dirty="0"/>
          </a:p>
          <a:p>
            <a:r>
              <a:rPr lang="es-AR" dirty="0"/>
              <a:t>Padre – hijo</a:t>
            </a:r>
          </a:p>
          <a:p>
            <a:r>
              <a:rPr lang="es-AR" dirty="0"/>
              <a:t>Triángulo amoroso</a:t>
            </a:r>
          </a:p>
          <a:p>
            <a:r>
              <a:rPr lang="es-AR" dirty="0"/>
              <a:t>Relaciones políticas: monarca y sus vasallos</a:t>
            </a:r>
            <a:endParaRPr lang="es-E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/>
              <a:t>La vida es sueño</a:t>
            </a:r>
            <a:br>
              <a:rPr lang="es-AR" b="1" dirty="0"/>
            </a:br>
            <a:r>
              <a:rPr lang="es-AR" b="1" dirty="0"/>
              <a:t>1635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Espacios: Polonia y Moscovia</a:t>
            </a:r>
          </a:p>
          <a:p>
            <a:pPr lvl="1"/>
            <a:r>
              <a:rPr lang="es-AR" dirty="0"/>
              <a:t>La torre, el bosque, el palacio</a:t>
            </a:r>
            <a:endParaRPr lang="es-E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Monumento en Madrid</a:t>
            </a:r>
            <a:endParaRPr lang="es-ES" dirty="0"/>
          </a:p>
        </p:txBody>
      </p:sp>
      <p:pic>
        <p:nvPicPr>
          <p:cNvPr id="4" name="3 Marcador de contenido" descr="Monumento_a_Calderón_de_la_Barca_(Madrid)_01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071802" y="1285860"/>
            <a:ext cx="3714775" cy="521495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AR" dirty="0"/>
              <a:t>Pedro Calderón de la Barca</a:t>
            </a:r>
            <a:br>
              <a:rPr lang="es-AR" dirty="0"/>
            </a:br>
            <a:r>
              <a:rPr lang="es-AR" dirty="0"/>
              <a:t>(1600 – 1681)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AR" dirty="0"/>
              <a:t>Felipe II – 1556-1598</a:t>
            </a:r>
          </a:p>
          <a:p>
            <a:r>
              <a:rPr lang="es-AR" dirty="0"/>
              <a:t>Felipe III – 1598-1621 (favoritos)</a:t>
            </a:r>
          </a:p>
          <a:p>
            <a:r>
              <a:rPr lang="es-AR" dirty="0"/>
              <a:t>Felipe IV- 1621-1665</a:t>
            </a:r>
          </a:p>
          <a:p>
            <a:r>
              <a:rPr lang="es-AR" dirty="0"/>
              <a:t>Carlos II – 1665</a:t>
            </a:r>
          </a:p>
          <a:p>
            <a:endParaRPr lang="es-AR" dirty="0"/>
          </a:p>
          <a:p>
            <a:r>
              <a:rPr lang="es-AR" dirty="0"/>
              <a:t>El gran imperio español del siglo XVI se derrumba</a:t>
            </a:r>
          </a:p>
          <a:p>
            <a:r>
              <a:rPr lang="es-AR" dirty="0"/>
              <a:t>Esplendor  y decadencia del barroco</a:t>
            </a:r>
          </a:p>
          <a:p>
            <a:r>
              <a:rPr lang="es-AR" dirty="0"/>
              <a:t>Desastre en lo militar, político y económico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/>
              <a:t>Pedro Calderón de la Barca</a:t>
            </a:r>
            <a:br>
              <a:rPr lang="es-AR" dirty="0"/>
            </a:br>
            <a:r>
              <a:rPr lang="es-AR" dirty="0"/>
              <a:t>(1600 – 1681)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/>
              <a:t>La ciudad:</a:t>
            </a:r>
          </a:p>
          <a:p>
            <a:endParaRPr lang="es-AR" dirty="0"/>
          </a:p>
          <a:p>
            <a:pPr lvl="1"/>
            <a:r>
              <a:rPr lang="es-AR" dirty="0"/>
              <a:t>Expansión cortesana y universitaria</a:t>
            </a:r>
          </a:p>
          <a:p>
            <a:pPr lvl="1"/>
            <a:r>
              <a:rPr lang="es-AR" dirty="0"/>
              <a:t>Auge del comercio</a:t>
            </a:r>
          </a:p>
          <a:p>
            <a:pPr lvl="1"/>
            <a:r>
              <a:rPr lang="es-AR" dirty="0"/>
              <a:t>Exhibición de modas y lujos</a:t>
            </a:r>
          </a:p>
          <a:p>
            <a:pPr lvl="1"/>
            <a:r>
              <a:rPr lang="es-AR" dirty="0"/>
              <a:t>Frivolidad</a:t>
            </a:r>
          </a:p>
          <a:p>
            <a:pPr lvl="1"/>
            <a:r>
              <a:rPr lang="es-AR" dirty="0"/>
              <a:t>La corte se traslada de Valladolid a Madrid</a:t>
            </a:r>
          </a:p>
          <a:p>
            <a:pPr lvl="1"/>
            <a:r>
              <a:rPr lang="es-AR" dirty="0"/>
              <a:t>De 5.000 madrileños a principios del siglo XVI, se pasa a 100.000</a:t>
            </a:r>
          </a:p>
          <a:p>
            <a:pPr lvl="1"/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/>
              <a:t>Pedro Calderón de la Barca</a:t>
            </a:r>
            <a:br>
              <a:rPr lang="es-AR" dirty="0"/>
            </a:br>
            <a:r>
              <a:rPr lang="es-AR" dirty="0"/>
              <a:t>(1600 – 1681)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El burgués: aspira a llegar a noble por la riqueza del comercio y las fortunas de América</a:t>
            </a:r>
          </a:p>
          <a:p>
            <a:r>
              <a:rPr lang="es-AR" dirty="0"/>
              <a:t>El noble: quiere ser rico por amistad con los poderosos</a:t>
            </a:r>
          </a:p>
          <a:p>
            <a:r>
              <a:rPr lang="es-AR" dirty="0"/>
              <a:t>El cortesano: vida ostentosa. Apariencia</a:t>
            </a:r>
          </a:p>
          <a:p>
            <a:r>
              <a:rPr lang="es-AR" dirty="0"/>
              <a:t>Pueblo: pobreza, pillaje, holgazanería, vagabundos</a:t>
            </a:r>
          </a:p>
          <a:p>
            <a:r>
              <a:rPr lang="es-AR" dirty="0"/>
              <a:t>El cristiano viejo no hace tareas de moriscos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La Reforma  Protestante (1517)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/>
          </a:p>
          <a:p>
            <a:endParaRPr lang="es-AR" dirty="0"/>
          </a:p>
          <a:p>
            <a:endParaRPr lang="es-AR" dirty="0"/>
          </a:p>
          <a:p>
            <a:pPr>
              <a:buNone/>
            </a:pPr>
            <a:r>
              <a:rPr lang="es-AR" dirty="0"/>
              <a:t>	</a:t>
            </a:r>
            <a:r>
              <a:rPr lang="es-AR" b="1" dirty="0"/>
              <a:t>Martín Lutero </a:t>
            </a:r>
            <a:r>
              <a:rPr lang="es-AR" dirty="0"/>
              <a:t>(1483/1546)</a:t>
            </a:r>
          </a:p>
          <a:p>
            <a:r>
              <a:rPr lang="es-AR" dirty="0"/>
              <a:t>Teólogo. Fraile católico alemán</a:t>
            </a:r>
          </a:p>
          <a:p>
            <a:r>
              <a:rPr lang="es-AR" dirty="0"/>
              <a:t>Contra la corrupción de la Iglesia</a:t>
            </a:r>
          </a:p>
          <a:p>
            <a:r>
              <a:rPr lang="es-AR" dirty="0"/>
              <a:t>Tradujo la Biblia al alemán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Martín Lutero</a:t>
            </a:r>
            <a:endParaRPr lang="es-ES" dirty="0"/>
          </a:p>
        </p:txBody>
      </p:sp>
      <p:pic>
        <p:nvPicPr>
          <p:cNvPr id="4" name="3 Marcador de contenido" descr="Martín Luter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71802" y="1785926"/>
            <a:ext cx="3714776" cy="4429156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La Reforma Protestante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La Iglesia debía regresar a las enseñanzas de la Biblia</a:t>
            </a:r>
          </a:p>
          <a:p>
            <a:r>
              <a:rPr lang="es-AR" dirty="0"/>
              <a:t>Matrimonio de los sacerdotes</a:t>
            </a:r>
          </a:p>
          <a:p>
            <a:r>
              <a:rPr lang="es-AR" dirty="0"/>
              <a:t>Salvación sólo por gracia de Cristo a través de la fe</a:t>
            </a:r>
          </a:p>
          <a:p>
            <a:r>
              <a:rPr lang="es-AR" dirty="0"/>
              <a:t>Niega la autoridad papal</a:t>
            </a:r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La Contrarreforma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Concilio de Trento (1545/1563)</a:t>
            </a:r>
          </a:p>
          <a:p>
            <a:r>
              <a:rPr lang="es-AR" dirty="0"/>
              <a:t>Renovar la Iglesia y evitar el avance de los protestantes</a:t>
            </a:r>
          </a:p>
          <a:p>
            <a:r>
              <a:rPr lang="es-AR" dirty="0"/>
              <a:t>Fundación de seminarios</a:t>
            </a:r>
          </a:p>
          <a:p>
            <a:r>
              <a:rPr lang="es-AR" dirty="0"/>
              <a:t>Relación personal con Cristo</a:t>
            </a:r>
          </a:p>
          <a:p>
            <a:r>
              <a:rPr lang="es-AR" dirty="0"/>
              <a:t>Inquisición</a:t>
            </a:r>
          </a:p>
          <a:p>
            <a:r>
              <a:rPr lang="es-AR" dirty="0"/>
              <a:t>Disciplina, papado y órdenes religiosas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959</Words>
  <Application>Microsoft Office PowerPoint</Application>
  <PresentationFormat>Presentación en pantalla (4:3)</PresentationFormat>
  <Paragraphs>173</Paragraphs>
  <Slides>29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2" baseType="lpstr">
      <vt:lpstr>Arial</vt:lpstr>
      <vt:lpstr>Calibri</vt:lpstr>
      <vt:lpstr>Tema de Office</vt:lpstr>
      <vt:lpstr>Pedro Calderón de la Barca (1600 – 1681)</vt:lpstr>
      <vt:lpstr>Calderón de la Barca</vt:lpstr>
      <vt:lpstr>Pedro Calderón de la Barca (1600 – 1681)</vt:lpstr>
      <vt:lpstr>Pedro Calderón de la Barca (1600 – 1681)</vt:lpstr>
      <vt:lpstr>Pedro Calderón de la Barca (1600 – 1681)</vt:lpstr>
      <vt:lpstr>La Reforma  Protestante (1517)</vt:lpstr>
      <vt:lpstr>Martín Lutero</vt:lpstr>
      <vt:lpstr>La Reforma Protestante</vt:lpstr>
      <vt:lpstr>La Contrarreforma</vt:lpstr>
      <vt:lpstr>Filosofía de la Contrarreforma</vt:lpstr>
      <vt:lpstr>Especies teatrales de la época</vt:lpstr>
      <vt:lpstr>Caracteres del teatro de Calderón</vt:lpstr>
      <vt:lpstr>Características de su teatro</vt:lpstr>
      <vt:lpstr>Caracteres del teatro de Calderón</vt:lpstr>
      <vt:lpstr>Temas de sus obras</vt:lpstr>
      <vt:lpstr>Ideas centrales</vt:lpstr>
      <vt:lpstr>Personajes</vt:lpstr>
      <vt:lpstr>Clasificación de su obra</vt:lpstr>
      <vt:lpstr>Elementos barrocos</vt:lpstr>
      <vt:lpstr>Su concepción de la vida</vt:lpstr>
      <vt:lpstr>Su concepción de la vida</vt:lpstr>
      <vt:lpstr>La vida es sueño 1635</vt:lpstr>
      <vt:lpstr>La vida es sueño 1635</vt:lpstr>
      <vt:lpstr>La vida es sueño 1635</vt:lpstr>
      <vt:lpstr>Planteos filosóficos</vt:lpstr>
      <vt:lpstr>Personajes</vt:lpstr>
      <vt:lpstr>Personajes</vt:lpstr>
      <vt:lpstr>La vida es sueño 1635</vt:lpstr>
      <vt:lpstr>Monumento en Madrid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Pedro Calderón de la Barca (1600 – 1681)</dc:title>
  <dc:creator>Valued Acer Customer</dc:creator>
  <cp:lastModifiedBy>Maria Elena Alvarez Martín</cp:lastModifiedBy>
  <cp:revision>13</cp:revision>
  <dcterms:created xsi:type="dcterms:W3CDTF">2010-05-08T19:15:15Z</dcterms:created>
  <dcterms:modified xsi:type="dcterms:W3CDTF">2020-04-28T17:58:25Z</dcterms:modified>
</cp:coreProperties>
</file>