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8" r:id="rId3"/>
    <p:sldId id="272" r:id="rId4"/>
    <p:sldId id="260" r:id="rId5"/>
    <p:sldId id="262" r:id="rId6"/>
    <p:sldId id="263" r:id="rId7"/>
    <p:sldId id="264" r:id="rId8"/>
    <p:sldId id="265" r:id="rId9"/>
    <p:sldId id="268" r:id="rId10"/>
    <p:sldId id="269" r:id="rId11"/>
    <p:sldId id="270" r:id="rId12"/>
    <p:sldId id="271" r:id="rId13"/>
    <p:sldId id="261" r:id="rId14"/>
    <p:sldId id="273" r:id="rId15"/>
    <p:sldId id="274" r:id="rId16"/>
    <p:sldId id="275" r:id="rId17"/>
    <p:sldId id="276" r:id="rId18"/>
    <p:sldId id="267" r:id="rId19"/>
    <p:sldId id="277" r:id="rId20"/>
    <p:sldId id="279" r:id="rId21"/>
    <p:sldId id="286" r:id="rId22"/>
    <p:sldId id="287" r:id="rId23"/>
    <p:sldId id="278" r:id="rId24"/>
    <p:sldId id="280" r:id="rId25"/>
    <p:sldId id="281" r:id="rId26"/>
    <p:sldId id="282" r:id="rId27"/>
    <p:sldId id="284" r:id="rId28"/>
    <p:sldId id="288" r:id="rId29"/>
    <p:sldId id="298" r:id="rId30"/>
    <p:sldId id="289" r:id="rId31"/>
    <p:sldId id="290" r:id="rId32"/>
    <p:sldId id="291" r:id="rId33"/>
    <p:sldId id="292" r:id="rId34"/>
    <p:sldId id="299" r:id="rId35"/>
    <p:sldId id="293" r:id="rId36"/>
    <p:sldId id="300" r:id="rId37"/>
    <p:sldId id="294" r:id="rId38"/>
    <p:sldId id="295" r:id="rId39"/>
    <p:sldId id="296" r:id="rId40"/>
    <p:sldId id="297" r:id="rId41"/>
    <p:sldId id="301" r:id="rId42"/>
    <p:sldId id="302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6" r:id="rId54"/>
    <p:sldId id="317" r:id="rId55"/>
    <p:sldId id="318" r:id="rId56"/>
    <p:sldId id="319" r:id="rId57"/>
    <p:sldId id="320" r:id="rId58"/>
    <p:sldId id="315" r:id="rId59"/>
    <p:sldId id="303" r:id="rId60"/>
    <p:sldId id="304" r:id="rId61"/>
    <p:sldId id="321" r:id="rId62"/>
    <p:sldId id="322" r:id="rId63"/>
    <p:sldId id="323" r:id="rId64"/>
    <p:sldId id="324" r:id="rId6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F1A3-C79A-42B0-A717-8E667A055C6F}" type="datetimeFigureOut">
              <a:rPr lang="es-ES" smtClean="0"/>
              <a:pPr/>
              <a:t>21/05/2020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5FA70A-1EC6-46F3-BABE-FDC350AB47A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F1A3-C79A-42B0-A717-8E667A055C6F}" type="datetimeFigureOut">
              <a:rPr lang="es-ES" smtClean="0"/>
              <a:pPr/>
              <a:t>21/05/2020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A70A-1EC6-46F3-BABE-FDC350AB47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F1A3-C79A-42B0-A717-8E667A055C6F}" type="datetimeFigureOut">
              <a:rPr lang="es-ES" smtClean="0"/>
              <a:pPr/>
              <a:t>21/05/2020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A70A-1EC6-46F3-BABE-FDC350AB47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CFF1A3-C79A-42B0-A717-8E667A055C6F}" type="datetimeFigureOut">
              <a:rPr lang="es-ES" smtClean="0"/>
              <a:pPr/>
              <a:t>21/05/2020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E5FA70A-1EC6-46F3-BABE-FDC350AB47A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F1A3-C79A-42B0-A717-8E667A055C6F}" type="datetimeFigureOut">
              <a:rPr lang="es-ES" smtClean="0"/>
              <a:pPr/>
              <a:t>21/05/2020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A70A-1EC6-46F3-BABE-FDC350AB47A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F1A3-C79A-42B0-A717-8E667A055C6F}" type="datetimeFigureOut">
              <a:rPr lang="es-ES" smtClean="0"/>
              <a:pPr/>
              <a:t>21/05/2020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A70A-1EC6-46F3-BABE-FDC350AB47A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A70A-1EC6-46F3-BABE-FDC350AB47A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F1A3-C79A-42B0-A717-8E667A055C6F}" type="datetimeFigureOut">
              <a:rPr lang="es-ES" smtClean="0"/>
              <a:pPr/>
              <a:t>21/05/2020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F1A3-C79A-42B0-A717-8E667A055C6F}" type="datetimeFigureOut">
              <a:rPr lang="es-ES" smtClean="0"/>
              <a:pPr/>
              <a:t>21/05/2020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A70A-1EC6-46F3-BABE-FDC350AB47A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F1A3-C79A-42B0-A717-8E667A055C6F}" type="datetimeFigureOut">
              <a:rPr lang="es-ES" smtClean="0"/>
              <a:pPr/>
              <a:t>21/05/2020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A70A-1EC6-46F3-BABE-FDC350AB47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CFF1A3-C79A-42B0-A717-8E667A055C6F}" type="datetimeFigureOut">
              <a:rPr lang="es-ES" smtClean="0"/>
              <a:pPr/>
              <a:t>21/05/2020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5FA70A-1EC6-46F3-BABE-FDC350AB47A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F1A3-C79A-42B0-A717-8E667A055C6F}" type="datetimeFigureOut">
              <a:rPr lang="es-ES" smtClean="0"/>
              <a:pPr/>
              <a:t>21/05/2020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5FA70A-1EC6-46F3-BABE-FDC350AB47A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ACFF1A3-C79A-42B0-A717-8E667A055C6F}" type="datetimeFigureOut">
              <a:rPr lang="es-ES" smtClean="0"/>
              <a:pPr/>
              <a:t>21/05/2020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E5FA70A-1EC6-46F3-BABE-FDC350AB47A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593292"/>
          </a:xfrm>
        </p:spPr>
        <p:txBody>
          <a:bodyPr/>
          <a:lstStyle/>
          <a:p>
            <a:r>
              <a:rPr lang="es-ES_tradnl" dirty="0" smtClean="0"/>
              <a:t>EVOLUCIÓN DEL TEATRO ANTIGUO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TEATRO EN LA ANTIGÜEDAD </a:t>
            </a:r>
            <a:endParaRPr lang="es-ES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467544" y="4347876"/>
            <a:ext cx="8305800" cy="15293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ctr"/>
            <a:r>
              <a:rPr lang="es-ES" sz="2400" dirty="0" smtClean="0"/>
              <a:t>Diseño del Espacio </a:t>
            </a:r>
            <a:r>
              <a:rPr lang="es-ES" sz="2400" dirty="0" smtClean="0"/>
              <a:t>Escénico </a:t>
            </a:r>
            <a:r>
              <a:rPr lang="es-ES" sz="2400" dirty="0" smtClean="0"/>
              <a:t>e Introducción a la </a:t>
            </a:r>
            <a:r>
              <a:rPr lang="es-ES" sz="2400" dirty="0" smtClean="0"/>
              <a:t>escenografía</a:t>
            </a:r>
          </a:p>
          <a:p>
            <a:pPr algn="ctr"/>
            <a:r>
              <a:rPr lang="es-ES" sz="2400" dirty="0" smtClean="0"/>
              <a:t>Facultad de Artes –Universidad Nacional de Cuyo</a:t>
            </a:r>
          </a:p>
          <a:p>
            <a:pPr algn="ctr"/>
            <a:r>
              <a:rPr lang="es-ES" sz="2400" dirty="0" smtClean="0"/>
              <a:t>Profesor Titular: Damián </a:t>
            </a:r>
            <a:r>
              <a:rPr lang="es-ES" sz="2400" dirty="0" err="1" smtClean="0"/>
              <a:t>Belot</a:t>
            </a:r>
            <a:r>
              <a:rPr lang="es-ES" sz="2400" dirty="0" smtClean="0"/>
              <a:t>- JTP </a:t>
            </a:r>
            <a:r>
              <a:rPr lang="es-ES" sz="2400" dirty="0" err="1" smtClean="0"/>
              <a:t>Arq</a:t>
            </a:r>
            <a:r>
              <a:rPr lang="es-ES" sz="2400" dirty="0" smtClean="0"/>
              <a:t> Luis </a:t>
            </a:r>
            <a:r>
              <a:rPr lang="es-ES" sz="2400" dirty="0" err="1" smtClean="0"/>
              <a:t>Gattás</a:t>
            </a:r>
            <a:endParaRPr lang="es-ES" sz="2400" dirty="0" smtClean="0"/>
          </a:p>
          <a:p>
            <a:pPr algn="ctr"/>
            <a:r>
              <a:rPr lang="es-ES" sz="2400" dirty="0" smtClean="0"/>
              <a:t>Año 2020</a:t>
            </a:r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928662" y="1000108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MAGIA ANIMISTA</a:t>
            </a:r>
            <a:endParaRPr lang="es-ES" sz="4000" dirty="0"/>
          </a:p>
        </p:txBody>
      </p:sp>
      <p:pic>
        <p:nvPicPr>
          <p:cNvPr id="7" name="6 Imagen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643049"/>
            <a:ext cx="5000660" cy="46488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928662" y="1000108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MAGIA ANIMISTA</a:t>
            </a:r>
            <a:endParaRPr lang="es-ES" sz="4000" dirty="0"/>
          </a:p>
        </p:txBody>
      </p:sp>
      <p:pic>
        <p:nvPicPr>
          <p:cNvPr id="5" name="4 Imagen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857364"/>
            <a:ext cx="4152900" cy="2019300"/>
          </a:xfrm>
          <a:prstGeom prst="rect">
            <a:avLst/>
          </a:prstGeom>
        </p:spPr>
      </p:pic>
      <p:pic>
        <p:nvPicPr>
          <p:cNvPr id="8" name="7 Imagen" descr="4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9724" y="1785925"/>
            <a:ext cx="3374242" cy="40719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928662" y="1000108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MAGIA ANIMISTA</a:t>
            </a:r>
            <a:endParaRPr lang="es-ES" sz="4000" dirty="0"/>
          </a:p>
        </p:txBody>
      </p:sp>
      <p:pic>
        <p:nvPicPr>
          <p:cNvPr id="7" name="6 Imagen" descr="5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643050"/>
            <a:ext cx="3857652" cy="48154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sp>
        <p:nvSpPr>
          <p:cNvPr id="4" name="3 Flecha abajo"/>
          <p:cNvSpPr/>
          <p:nvPr/>
        </p:nvSpPr>
        <p:spPr>
          <a:xfrm rot="16200000">
            <a:off x="857224" y="1785926"/>
            <a:ext cx="571504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928662" y="1000108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RELIGIÓN</a:t>
            </a:r>
            <a:endParaRPr lang="es-ES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571604" y="1785926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EGIPTO.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571604" y="2500306"/>
            <a:ext cx="70009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3000 A.C. Fundador de las artes plásticas en la Historia de la Humanidad.</a:t>
            </a:r>
          </a:p>
          <a:p>
            <a:endParaRPr lang="es-ES_tradnl" sz="2800" dirty="0"/>
          </a:p>
          <a:p>
            <a:r>
              <a:rPr lang="es-ES_tradnl" sz="2800" dirty="0" smtClean="0"/>
              <a:t>La figura del “REY SOL” (RA)</a:t>
            </a:r>
          </a:p>
          <a:p>
            <a:r>
              <a:rPr lang="es-ES_tradnl" sz="2800" dirty="0" smtClean="0"/>
              <a:t>Tributan homenajes musicales y danzaos</a:t>
            </a:r>
          </a:p>
          <a:p>
            <a:r>
              <a:rPr lang="es-ES_tradnl" sz="2800" dirty="0" smtClean="0"/>
              <a:t>Músicos, bailarines, y procesiones pomposas</a:t>
            </a:r>
          </a:p>
          <a:p>
            <a:endParaRPr lang="es-ES_tradnl" sz="2800" dirty="0"/>
          </a:p>
          <a:p>
            <a:r>
              <a:rPr lang="es-ES_tradnl" sz="2800" dirty="0" smtClean="0"/>
              <a:t>No podemos hablar de TEATRO – No hay público</a:t>
            </a:r>
            <a:endParaRPr lang="es-ES" sz="2800" dirty="0"/>
          </a:p>
        </p:txBody>
      </p:sp>
      <p:sp>
        <p:nvSpPr>
          <p:cNvPr id="10" name="9 Conector"/>
          <p:cNvSpPr/>
          <p:nvPr/>
        </p:nvSpPr>
        <p:spPr>
          <a:xfrm>
            <a:off x="857224" y="2786058"/>
            <a:ext cx="428628" cy="35719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onector"/>
          <p:cNvSpPr/>
          <p:nvPr/>
        </p:nvSpPr>
        <p:spPr>
          <a:xfrm>
            <a:off x="928662" y="4071942"/>
            <a:ext cx="428628" cy="35719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onector"/>
          <p:cNvSpPr/>
          <p:nvPr/>
        </p:nvSpPr>
        <p:spPr>
          <a:xfrm>
            <a:off x="1000100" y="5715016"/>
            <a:ext cx="428628" cy="35719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sp>
        <p:nvSpPr>
          <p:cNvPr id="4" name="3 Flecha abajo"/>
          <p:cNvSpPr/>
          <p:nvPr/>
        </p:nvSpPr>
        <p:spPr>
          <a:xfrm rot="16200000">
            <a:off x="857224" y="1785926"/>
            <a:ext cx="571504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928662" y="1000108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RELIGIÓN</a:t>
            </a:r>
            <a:endParaRPr lang="es-ES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571604" y="1785926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EGIPTO.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571604" y="2500306"/>
            <a:ext cx="70009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FESTIVAL DE OSIRIS</a:t>
            </a:r>
          </a:p>
          <a:p>
            <a:endParaRPr lang="es-ES" sz="2800" dirty="0"/>
          </a:p>
          <a:p>
            <a:r>
              <a:rPr lang="es-ES" sz="2800" dirty="0" smtClean="0"/>
              <a:t>A mediados </a:t>
            </a:r>
            <a:r>
              <a:rPr lang="es-ES" sz="2800" dirty="0"/>
              <a:t>del segundo milenio antes de la edad cristiana, se representaban ya dramas acerca de la muerte y resurrección de </a:t>
            </a:r>
            <a:r>
              <a:rPr lang="es-ES" sz="2800" dirty="0" smtClean="0"/>
              <a:t>Osiris. </a:t>
            </a:r>
            <a:r>
              <a:rPr lang="es-ES" sz="2800" dirty="0"/>
              <a:t>Se comienza el teatro por medio de máscaras y dramatizaciones con ellas</a:t>
            </a:r>
            <a:r>
              <a:rPr lang="es-ES" sz="2800" dirty="0" smtClean="0"/>
              <a:t>.</a:t>
            </a:r>
          </a:p>
          <a:p>
            <a:endParaRPr lang="es-ES_tradnl" sz="2800" dirty="0"/>
          </a:p>
          <a:p>
            <a:r>
              <a:rPr lang="es-ES_tradnl" sz="2800" dirty="0" smtClean="0"/>
              <a:t>Duración: 6 días.</a:t>
            </a:r>
            <a:endParaRPr lang="es-ES" sz="2800" dirty="0"/>
          </a:p>
        </p:txBody>
      </p:sp>
      <p:sp>
        <p:nvSpPr>
          <p:cNvPr id="10" name="9 Conector"/>
          <p:cNvSpPr/>
          <p:nvPr/>
        </p:nvSpPr>
        <p:spPr>
          <a:xfrm>
            <a:off x="857224" y="2571744"/>
            <a:ext cx="428628" cy="35719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onector"/>
          <p:cNvSpPr/>
          <p:nvPr/>
        </p:nvSpPr>
        <p:spPr>
          <a:xfrm>
            <a:off x="857224" y="3500438"/>
            <a:ext cx="428628" cy="35719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onector"/>
          <p:cNvSpPr/>
          <p:nvPr/>
        </p:nvSpPr>
        <p:spPr>
          <a:xfrm>
            <a:off x="857224" y="6000768"/>
            <a:ext cx="428628" cy="35719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sp>
        <p:nvSpPr>
          <p:cNvPr id="4" name="3 Flecha abajo"/>
          <p:cNvSpPr/>
          <p:nvPr/>
        </p:nvSpPr>
        <p:spPr>
          <a:xfrm rot="16200000">
            <a:off x="857224" y="1785926"/>
            <a:ext cx="571504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928662" y="1000108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RELIGIÓN</a:t>
            </a:r>
            <a:endParaRPr lang="es-ES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571604" y="1785926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EGIPTO.</a:t>
            </a:r>
            <a:endParaRPr lang="es-ES" sz="2800" dirty="0"/>
          </a:p>
        </p:txBody>
      </p:sp>
      <p:pic>
        <p:nvPicPr>
          <p:cNvPr id="15" name="14 Imagen" descr="teatro-en-egip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428868"/>
            <a:ext cx="5857916" cy="390527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sp>
        <p:nvSpPr>
          <p:cNvPr id="4" name="3 Flecha abajo"/>
          <p:cNvSpPr/>
          <p:nvPr/>
        </p:nvSpPr>
        <p:spPr>
          <a:xfrm rot="16200000">
            <a:off x="3571868" y="1071546"/>
            <a:ext cx="571504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928662" y="1000108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RELIGIÓN</a:t>
            </a:r>
            <a:endParaRPr lang="es-ES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214810" y="1071546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EGIPTO.</a:t>
            </a:r>
            <a:endParaRPr lang="es-ES" sz="2800" dirty="0"/>
          </a:p>
        </p:txBody>
      </p:sp>
      <p:pic>
        <p:nvPicPr>
          <p:cNvPr id="7" name="6 Imagen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1937" y="1714488"/>
            <a:ext cx="7416882" cy="478593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sp>
        <p:nvSpPr>
          <p:cNvPr id="4" name="3 Flecha abajo"/>
          <p:cNvSpPr/>
          <p:nvPr/>
        </p:nvSpPr>
        <p:spPr>
          <a:xfrm rot="16200000">
            <a:off x="3929058" y="1071546"/>
            <a:ext cx="571504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928662" y="1000108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RELIGIÓN</a:t>
            </a:r>
            <a:endParaRPr lang="es-ES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572000" y="1071546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EGIPTO.</a:t>
            </a:r>
            <a:endParaRPr lang="es-ES" sz="2800" dirty="0"/>
          </a:p>
        </p:txBody>
      </p:sp>
      <p:pic>
        <p:nvPicPr>
          <p:cNvPr id="7" name="6 Imagen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714488"/>
            <a:ext cx="6506484" cy="463932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sp>
        <p:nvSpPr>
          <p:cNvPr id="4" name="3 Flecha abajo"/>
          <p:cNvSpPr/>
          <p:nvPr/>
        </p:nvSpPr>
        <p:spPr>
          <a:xfrm>
            <a:off x="1928794" y="2143116"/>
            <a:ext cx="571504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000100" y="2786058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RELIGIÓN</a:t>
            </a:r>
            <a:endParaRPr lang="es-ES" sz="4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928662" y="1142984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MAGIA ANIMISTA</a:t>
            </a:r>
            <a:endParaRPr lang="es-ES" sz="4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071538" y="4143380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GRECIA - DITIRAMBO</a:t>
            </a:r>
            <a:endParaRPr lang="es-ES" sz="4000" dirty="0"/>
          </a:p>
        </p:txBody>
      </p:sp>
      <p:sp>
        <p:nvSpPr>
          <p:cNvPr id="9" name="8 Flecha abajo"/>
          <p:cNvSpPr/>
          <p:nvPr/>
        </p:nvSpPr>
        <p:spPr>
          <a:xfrm>
            <a:off x="1928794" y="3571876"/>
            <a:ext cx="571504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sp>
        <p:nvSpPr>
          <p:cNvPr id="4" name="3 Flecha abajo"/>
          <p:cNvSpPr/>
          <p:nvPr/>
        </p:nvSpPr>
        <p:spPr>
          <a:xfrm rot="16200000">
            <a:off x="857224" y="1785926"/>
            <a:ext cx="571504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928662" y="1000108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EL EDIFICIO TEATRAL</a:t>
            </a:r>
            <a:endParaRPr lang="es-ES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571604" y="1785926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GRECIA</a:t>
            </a:r>
            <a:endParaRPr lang="es-ES" sz="2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571604" y="2500306"/>
            <a:ext cx="70009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TEPIS:</a:t>
            </a:r>
            <a:endParaRPr lang="es-ES" sz="2800" dirty="0" smtClean="0"/>
          </a:p>
          <a:p>
            <a:endParaRPr lang="es-ES" sz="2800" dirty="0"/>
          </a:p>
          <a:p>
            <a:r>
              <a:rPr lang="es-ES_tradnl" sz="2800" dirty="0" smtClean="0"/>
              <a:t>Las ceremonias religiosas se convirtieron en drama popular cuando TEPIS y su carro dejaron  el TEMPLO DE ICARIA en el Ática y fueron con el coro a otras ciudades, en busca sin dudas de fama y de provecho.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sp>
        <p:nvSpPr>
          <p:cNvPr id="4" name="3 Flecha abajo"/>
          <p:cNvSpPr/>
          <p:nvPr/>
        </p:nvSpPr>
        <p:spPr>
          <a:xfrm rot="16200000">
            <a:off x="785786" y="1714488"/>
            <a:ext cx="571504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928662" y="1000108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INTRODUCCIÓN</a:t>
            </a:r>
            <a:endParaRPr lang="es-ES" sz="4000" dirty="0"/>
          </a:p>
        </p:txBody>
      </p:sp>
      <p:sp>
        <p:nvSpPr>
          <p:cNvPr id="9" name="8 Flecha abajo"/>
          <p:cNvSpPr/>
          <p:nvPr/>
        </p:nvSpPr>
        <p:spPr>
          <a:xfrm rot="16200000">
            <a:off x="857224" y="2714620"/>
            <a:ext cx="571504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500166" y="1714488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TEATRO: del griego </a:t>
            </a:r>
          </a:p>
          <a:p>
            <a:r>
              <a:rPr lang="es-ES" sz="2800" dirty="0" smtClean="0"/>
              <a:t>TEATRON: LUGAR PARA CONTEMPLAR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500166" y="2714620"/>
            <a:ext cx="70009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Tras </a:t>
            </a:r>
            <a:r>
              <a:rPr lang="es-ES" sz="2800" dirty="0"/>
              <a:t>la introducción de la música y la danza, </a:t>
            </a:r>
            <a:r>
              <a:rPr lang="es-ES" sz="2800" dirty="0" smtClean="0"/>
              <a:t>evolucionaron convirtiéndose  </a:t>
            </a:r>
            <a:r>
              <a:rPr lang="es-ES" sz="2800" dirty="0"/>
              <a:t>en auténticas ceremonias dramáticas donde se rendía culto a los dioses y se expresaban los principios espirituales de la comunidad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428728" y="5000636"/>
            <a:ext cx="7358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 Este carácter de manifestación sagrada resulta un factor común </a:t>
            </a:r>
            <a:r>
              <a:rPr lang="es-ES" sz="2800" dirty="0" smtClean="0"/>
              <a:t>en </a:t>
            </a:r>
            <a:r>
              <a:rPr lang="es-ES" sz="2800" dirty="0"/>
              <a:t>la aparición del teatro en todas las civilizaciones.</a:t>
            </a:r>
          </a:p>
        </p:txBody>
      </p:sp>
      <p:sp>
        <p:nvSpPr>
          <p:cNvPr id="14" name="13 Flecha abajo"/>
          <p:cNvSpPr/>
          <p:nvPr/>
        </p:nvSpPr>
        <p:spPr>
          <a:xfrm rot="16200000">
            <a:off x="928662" y="5000636"/>
            <a:ext cx="571504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sp>
        <p:nvSpPr>
          <p:cNvPr id="4" name="3 Flecha abajo"/>
          <p:cNvSpPr/>
          <p:nvPr/>
        </p:nvSpPr>
        <p:spPr>
          <a:xfrm rot="16200000">
            <a:off x="6286512" y="1071546"/>
            <a:ext cx="571504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500034" y="1000108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EL EDIFICIO TEATRAL</a:t>
            </a:r>
            <a:endParaRPr lang="es-ES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858016" y="1071546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GRECIA</a:t>
            </a:r>
            <a:endParaRPr lang="es-ES" sz="2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714348" y="1785926"/>
            <a:ext cx="78581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ATENAS Siglo  VI  A.C. </a:t>
            </a:r>
            <a:endParaRPr lang="es-ES_tradnl" sz="2800" dirty="0"/>
          </a:p>
          <a:p>
            <a:r>
              <a:rPr lang="es-ES_tradnl" sz="2800" dirty="0" smtClean="0"/>
              <a:t>Homenaje a DIONISOS </a:t>
            </a:r>
          </a:p>
          <a:p>
            <a:r>
              <a:rPr lang="es-ES_tradnl" sz="2800" dirty="0" smtClean="0"/>
              <a:t>Fiestas “GRANDES DIONISÍACAS”</a:t>
            </a:r>
          </a:p>
          <a:p>
            <a:endParaRPr lang="es-ES_tradnl" sz="2800" dirty="0"/>
          </a:p>
          <a:p>
            <a:pPr>
              <a:buFont typeface="Arial" pitchFamily="34" charset="0"/>
              <a:buChar char="•"/>
            </a:pPr>
            <a:r>
              <a:rPr lang="es-ES_tradnl" sz="2800" dirty="0" smtClean="0"/>
              <a:t>Duraban 6 días</a:t>
            </a:r>
          </a:p>
          <a:p>
            <a:pPr>
              <a:buFont typeface="Arial" pitchFamily="34" charset="0"/>
              <a:buChar char="•"/>
            </a:pPr>
            <a:r>
              <a:rPr lang="es-ES_tradnl" sz="2800" dirty="0" smtClean="0"/>
              <a:t>Los ciudadanos se entregaban a oficios litúrgicos.</a:t>
            </a:r>
          </a:p>
          <a:p>
            <a:pPr>
              <a:buFont typeface="Arial" pitchFamily="34" charset="0"/>
              <a:buChar char="•"/>
            </a:pPr>
            <a:r>
              <a:rPr lang="es-ES_tradnl" sz="2800" dirty="0" smtClean="0"/>
              <a:t>Procesión</a:t>
            </a:r>
          </a:p>
          <a:p>
            <a:pPr>
              <a:buFont typeface="Arial" pitchFamily="34" charset="0"/>
              <a:buChar char="•"/>
            </a:pPr>
            <a:r>
              <a:rPr lang="es-ES_tradnl" sz="2800" dirty="0" smtClean="0"/>
              <a:t>Concursos de coros</a:t>
            </a:r>
          </a:p>
          <a:p>
            <a:pPr>
              <a:buFont typeface="Arial" pitchFamily="34" charset="0"/>
              <a:buChar char="•"/>
            </a:pPr>
            <a:r>
              <a:rPr lang="es-ES_tradnl" sz="2800" dirty="0" smtClean="0"/>
              <a:t>Representaciones teatrales </a:t>
            </a:r>
          </a:p>
          <a:p>
            <a:endParaRPr lang="es-ES_tradnl" sz="28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sp>
        <p:nvSpPr>
          <p:cNvPr id="4" name="3 Flecha abajo"/>
          <p:cNvSpPr/>
          <p:nvPr/>
        </p:nvSpPr>
        <p:spPr>
          <a:xfrm rot="16200000">
            <a:off x="6286512" y="1071546"/>
            <a:ext cx="571504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500034" y="1000108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EL EDIFICIO TEATRAL</a:t>
            </a:r>
            <a:endParaRPr lang="es-ES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858016" y="1071546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GRECIA</a:t>
            </a:r>
            <a:endParaRPr lang="es-ES" sz="2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00034" y="1785927"/>
            <a:ext cx="86439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DITIRAMBO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/>
              <a:t>Fiestas en honor a Dionisio al principio y final de la siega los griegos celebraban  y le pedían a Dionisio que el campo fuera fecundo para logar buenas </a:t>
            </a:r>
            <a:r>
              <a:rPr lang="es-ES" sz="2800" dirty="0" smtClean="0"/>
              <a:t>cosechas.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/>
              <a:t>Las </a:t>
            </a:r>
            <a:r>
              <a:rPr lang="es-ES" sz="2800" dirty="0"/>
              <a:t>celebraciones fueron </a:t>
            </a:r>
            <a:r>
              <a:rPr lang="es-ES" sz="2800" dirty="0" smtClean="0"/>
              <a:t>variando.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/>
              <a:t>Introducción </a:t>
            </a:r>
            <a:r>
              <a:rPr lang="es-ES" sz="2800" dirty="0"/>
              <a:t> en los y textos  de héroes y reyes.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/>
              <a:t> Al principio, las escenificación de las obras estaban a cargo de un solo actor, quien se colocaba en el altar de Dionisio para dialogar con los </a:t>
            </a:r>
            <a:r>
              <a:rPr lang="es-ES" sz="2800" dirty="0" err="1"/>
              <a:t>coretas</a:t>
            </a:r>
            <a:r>
              <a:rPr lang="es-ES" sz="2800" dirty="0"/>
              <a:t>, luego se incrementaba los números de los actores</a:t>
            </a:r>
            <a:r>
              <a:rPr lang="es-ES" sz="2800" dirty="0" smtClean="0"/>
              <a:t>.</a:t>
            </a:r>
            <a:endParaRPr lang="es-E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sp>
        <p:nvSpPr>
          <p:cNvPr id="4" name="3 Flecha abajo"/>
          <p:cNvSpPr/>
          <p:nvPr/>
        </p:nvSpPr>
        <p:spPr>
          <a:xfrm rot="16200000">
            <a:off x="6286512" y="1071546"/>
            <a:ext cx="571504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500034" y="1000108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EL EDIFICIO TEATRAL</a:t>
            </a:r>
            <a:endParaRPr lang="es-ES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858016" y="1071546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GRECIA</a:t>
            </a:r>
            <a:endParaRPr lang="es-ES" sz="2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00034" y="1785927"/>
            <a:ext cx="82153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DITIRAMBO</a:t>
            </a:r>
          </a:p>
          <a:p>
            <a:r>
              <a:rPr lang="es-ES" sz="2800" dirty="0"/>
              <a:t>La construcción de los espacios para </a:t>
            </a:r>
            <a:r>
              <a:rPr lang="es-ES" sz="2800" dirty="0" smtClean="0"/>
              <a:t>presentaciones</a:t>
            </a:r>
          </a:p>
          <a:p>
            <a:r>
              <a:rPr lang="es-ES" sz="2800" dirty="0" smtClean="0"/>
              <a:t> </a:t>
            </a:r>
            <a:r>
              <a:rPr lang="es-ES" sz="2800" dirty="0"/>
              <a:t>teatrales también experimenta una metamorfosis </a:t>
            </a:r>
            <a:r>
              <a:rPr lang="es-ES" sz="2800" dirty="0" smtClean="0"/>
              <a:t> </a:t>
            </a:r>
          </a:p>
          <a:p>
            <a:r>
              <a:rPr lang="es-ES" sz="2800" dirty="0" smtClean="0"/>
              <a:t>va  desde </a:t>
            </a:r>
            <a:r>
              <a:rPr lang="es-ES" sz="2800" dirty="0"/>
              <a:t>las edificaciones con </a:t>
            </a:r>
            <a:r>
              <a:rPr lang="es-ES" sz="2800" dirty="0" smtClean="0"/>
              <a:t>madera en pequeñas dimensiones  hasta el teatro griego construido con piedras adosados a la montaña . </a:t>
            </a:r>
          </a:p>
          <a:p>
            <a:endParaRPr lang="es-ES" sz="2800" dirty="0" smtClean="0"/>
          </a:p>
          <a:p>
            <a:r>
              <a:rPr lang="es-ES" sz="2800" dirty="0" smtClean="0"/>
              <a:t>Los </a:t>
            </a:r>
            <a:r>
              <a:rPr lang="es-ES" sz="2800" dirty="0"/>
              <a:t>géneros mejor desarrollados en el teatro griego fueron la tragedia y comedia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sp>
        <p:nvSpPr>
          <p:cNvPr id="4" name="3 Flecha abajo"/>
          <p:cNvSpPr/>
          <p:nvPr/>
        </p:nvSpPr>
        <p:spPr>
          <a:xfrm rot="16200000">
            <a:off x="6215074" y="1000108"/>
            <a:ext cx="571504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348" y="1000108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EL EDIFICIO TEATRAL</a:t>
            </a:r>
            <a:endParaRPr lang="es-ES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000892" y="1071546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GRECIA</a:t>
            </a:r>
            <a:endParaRPr lang="es-ES" sz="2800" dirty="0"/>
          </a:p>
        </p:txBody>
      </p:sp>
      <p:pic>
        <p:nvPicPr>
          <p:cNvPr id="7" name="6 Imagen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629196"/>
            <a:ext cx="7858180" cy="479135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sp>
        <p:nvSpPr>
          <p:cNvPr id="4" name="3 Flecha abajo"/>
          <p:cNvSpPr/>
          <p:nvPr/>
        </p:nvSpPr>
        <p:spPr>
          <a:xfrm rot="16200000">
            <a:off x="6215074" y="1000108"/>
            <a:ext cx="571504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348" y="1000108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EL EDIFICIO TEATRAL</a:t>
            </a:r>
            <a:endParaRPr lang="es-ES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000892" y="1071546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GRECIA</a:t>
            </a:r>
            <a:endParaRPr lang="es-ES" sz="2800" dirty="0"/>
          </a:p>
        </p:txBody>
      </p:sp>
      <p:pic>
        <p:nvPicPr>
          <p:cNvPr id="8" name="7 Imagen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643050"/>
            <a:ext cx="3143271" cy="491574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714876" y="1928802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Templo dedicado a Dionisos</a:t>
            </a:r>
            <a:endParaRPr lang="es-ES" sz="2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714876" y="2488164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/>
              <a:t>C</a:t>
            </a:r>
            <a:r>
              <a:rPr lang="es-ES_tradnl" sz="2400" dirty="0" smtClean="0"/>
              <a:t>amarines</a:t>
            </a:r>
            <a:endParaRPr lang="es-ES" sz="2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857752" y="3929066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err="1"/>
              <a:t>S</a:t>
            </a:r>
            <a:r>
              <a:rPr lang="es-ES_tradnl" sz="2400" dirty="0" err="1" smtClean="0"/>
              <a:t>kené</a:t>
            </a:r>
            <a:endParaRPr lang="es-ES" sz="2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929190" y="4857760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Coro</a:t>
            </a:r>
            <a:endParaRPr lang="es-ES" sz="2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857752" y="5643578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Gradería desmontable</a:t>
            </a:r>
            <a:endParaRPr lang="es-ES" sz="2400" dirty="0"/>
          </a:p>
        </p:txBody>
      </p:sp>
      <p:cxnSp>
        <p:nvCxnSpPr>
          <p:cNvPr id="19" name="18 Conector recto de flecha"/>
          <p:cNvCxnSpPr/>
          <p:nvPr/>
        </p:nvCxnSpPr>
        <p:spPr>
          <a:xfrm rot="10800000" flipV="1">
            <a:off x="2143108" y="2214554"/>
            <a:ext cx="2428892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10800000" flipV="1">
            <a:off x="3143240" y="2571744"/>
            <a:ext cx="1571636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stCxn id="12" idx="1"/>
          </p:cNvCxnSpPr>
          <p:nvPr/>
        </p:nvCxnSpPr>
        <p:spPr>
          <a:xfrm rot="10800000">
            <a:off x="3643306" y="4143381"/>
            <a:ext cx="1214446" cy="165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rot="10800000" flipV="1">
            <a:off x="2643174" y="5214950"/>
            <a:ext cx="2286016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>
            <a:stCxn id="14" idx="1"/>
          </p:cNvCxnSpPr>
          <p:nvPr/>
        </p:nvCxnSpPr>
        <p:spPr>
          <a:xfrm rot="10800000" flipV="1">
            <a:off x="3286116" y="5874410"/>
            <a:ext cx="1571636" cy="2692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sp>
        <p:nvSpPr>
          <p:cNvPr id="4" name="3 Flecha abajo"/>
          <p:cNvSpPr/>
          <p:nvPr/>
        </p:nvSpPr>
        <p:spPr>
          <a:xfrm rot="16200000">
            <a:off x="6215074" y="1000108"/>
            <a:ext cx="571504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348" y="1000108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EL EDIFICIO TEATRAL</a:t>
            </a:r>
            <a:endParaRPr lang="es-ES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000892" y="1071546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GRECIA</a:t>
            </a:r>
            <a:endParaRPr lang="es-ES" sz="2800" dirty="0"/>
          </a:p>
        </p:txBody>
      </p:sp>
      <p:pic>
        <p:nvPicPr>
          <p:cNvPr id="13" name="12 Imagen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643050"/>
            <a:ext cx="6877050" cy="47529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sp>
        <p:nvSpPr>
          <p:cNvPr id="4" name="3 Flecha abajo"/>
          <p:cNvSpPr/>
          <p:nvPr/>
        </p:nvSpPr>
        <p:spPr>
          <a:xfrm rot="16200000">
            <a:off x="6215074" y="1000108"/>
            <a:ext cx="571504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348" y="1000108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EL EDIFICIO TEATRAL</a:t>
            </a:r>
            <a:endParaRPr lang="es-ES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000892" y="1071546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GRECIA</a:t>
            </a:r>
            <a:endParaRPr lang="es-ES" sz="2800" dirty="0"/>
          </a:p>
        </p:txBody>
      </p:sp>
      <p:pic>
        <p:nvPicPr>
          <p:cNvPr id="7" name="6 Imagen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641162"/>
            <a:ext cx="8001056" cy="493583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sp>
        <p:nvSpPr>
          <p:cNvPr id="4" name="3 Flecha abajo"/>
          <p:cNvSpPr/>
          <p:nvPr/>
        </p:nvSpPr>
        <p:spPr>
          <a:xfrm rot="16200000">
            <a:off x="6215074" y="1000108"/>
            <a:ext cx="571504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348" y="1000108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EL EDIFICIO TEATRAL</a:t>
            </a:r>
            <a:endParaRPr lang="es-ES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000892" y="1071546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GRECIA</a:t>
            </a:r>
            <a:endParaRPr lang="es-ES" sz="2800" dirty="0"/>
          </a:p>
        </p:txBody>
      </p:sp>
      <p:pic>
        <p:nvPicPr>
          <p:cNvPr id="7" name="6 Imagen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74595"/>
            <a:ext cx="7572428" cy="634401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714348" y="1000108"/>
            <a:ext cx="8429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DISPOSITIVOS ECENOGRAFICOS</a:t>
            </a:r>
            <a:endParaRPr lang="es-ES" sz="3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857224" y="1785926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SOFOCLES </a:t>
            </a:r>
          </a:p>
          <a:p>
            <a:r>
              <a:rPr lang="es-ES_tradnl" sz="3200" dirty="0"/>
              <a:t>	</a:t>
            </a:r>
            <a:r>
              <a:rPr lang="es-ES_tradnl" sz="3200" dirty="0" smtClean="0"/>
              <a:t>decorados escénicos</a:t>
            </a:r>
          </a:p>
          <a:p>
            <a:r>
              <a:rPr lang="es-ES_tradnl" sz="3200" dirty="0"/>
              <a:t>	</a:t>
            </a:r>
            <a:r>
              <a:rPr lang="es-ES_tradnl" sz="3200" dirty="0" smtClean="0"/>
              <a:t>tramoya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285984" y="4214818"/>
            <a:ext cx="7500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trampilla: aparición de personajes procedentes del infierno</a:t>
            </a:r>
            <a:endParaRPr lang="es-ES" sz="32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357422" y="3500438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grúa: para descender los dioses</a:t>
            </a:r>
            <a:endParaRPr lang="es-ES" sz="3200" dirty="0"/>
          </a:p>
        </p:txBody>
      </p:sp>
      <p:sp>
        <p:nvSpPr>
          <p:cNvPr id="15" name="14 Conector"/>
          <p:cNvSpPr/>
          <p:nvPr/>
        </p:nvSpPr>
        <p:spPr>
          <a:xfrm>
            <a:off x="1928794" y="3643314"/>
            <a:ext cx="285752" cy="28575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onector"/>
          <p:cNvSpPr/>
          <p:nvPr/>
        </p:nvSpPr>
        <p:spPr>
          <a:xfrm>
            <a:off x="1928794" y="4429132"/>
            <a:ext cx="285752" cy="28575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357422" y="5429264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Máquina de truenos</a:t>
            </a:r>
            <a:endParaRPr lang="es-ES" sz="3200" dirty="0"/>
          </a:p>
        </p:txBody>
      </p:sp>
      <p:sp>
        <p:nvSpPr>
          <p:cNvPr id="18" name="17 Conector"/>
          <p:cNvSpPr/>
          <p:nvPr/>
        </p:nvSpPr>
        <p:spPr>
          <a:xfrm>
            <a:off x="1928794" y="5572140"/>
            <a:ext cx="285752" cy="28575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1285852" y="2428868"/>
            <a:ext cx="428628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1285852" y="2928934"/>
            <a:ext cx="428628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714348" y="1000108"/>
            <a:ext cx="8429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DISPOSITIVOS ECENOGRAFICOS</a:t>
            </a:r>
            <a:endParaRPr lang="es-ES" sz="3200" dirty="0"/>
          </a:p>
        </p:txBody>
      </p:sp>
      <p:pic>
        <p:nvPicPr>
          <p:cNvPr id="7" name="6 Imagen" descr="periak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643050"/>
            <a:ext cx="2907274" cy="4886322"/>
          </a:xfrm>
          <a:prstGeom prst="rect">
            <a:avLst/>
          </a:prstGeom>
        </p:spPr>
      </p:pic>
      <p:pic>
        <p:nvPicPr>
          <p:cNvPr id="9" name="8 Imagen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2643182"/>
            <a:ext cx="5111786" cy="3286148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4143372" y="1785926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PERIAKTES</a:t>
            </a:r>
            <a:endParaRPr lang="es-E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sp>
        <p:nvSpPr>
          <p:cNvPr id="4" name="3 Flecha abajo"/>
          <p:cNvSpPr/>
          <p:nvPr/>
        </p:nvSpPr>
        <p:spPr>
          <a:xfrm rot="16200000">
            <a:off x="785786" y="1714488"/>
            <a:ext cx="571504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928662" y="1000108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MAGIA ANIMISTA</a:t>
            </a:r>
            <a:endParaRPr lang="es-ES" sz="4000" dirty="0"/>
          </a:p>
        </p:txBody>
      </p:sp>
      <p:sp>
        <p:nvSpPr>
          <p:cNvPr id="9" name="8 Flecha abajo"/>
          <p:cNvSpPr/>
          <p:nvPr/>
        </p:nvSpPr>
        <p:spPr>
          <a:xfrm rot="16200000">
            <a:off x="857224" y="2714620"/>
            <a:ext cx="571504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500166" y="1714488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Rituales </a:t>
            </a:r>
            <a:r>
              <a:rPr lang="es-ES" sz="2800" dirty="0"/>
              <a:t>mágicos relacionados con la </a:t>
            </a:r>
            <a:r>
              <a:rPr lang="es-ES" sz="2800" dirty="0" smtClean="0"/>
              <a:t>caza </a:t>
            </a:r>
            <a:r>
              <a:rPr lang="es-ES" sz="2800" dirty="0"/>
              <a:t>o la recolección </a:t>
            </a:r>
            <a:r>
              <a:rPr lang="es-ES" sz="2800" dirty="0" smtClean="0"/>
              <a:t>agrícola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500166" y="2714620"/>
            <a:ext cx="70009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Tras </a:t>
            </a:r>
            <a:r>
              <a:rPr lang="es-ES" sz="2800" dirty="0"/>
              <a:t>la introducción de la música y la danza, </a:t>
            </a:r>
            <a:r>
              <a:rPr lang="es-ES" sz="2800" dirty="0" smtClean="0"/>
              <a:t>evolucionaron convirtiéndose  </a:t>
            </a:r>
            <a:r>
              <a:rPr lang="es-ES" sz="2800" dirty="0"/>
              <a:t>en auténticas ceremonias dramáticas donde se rendía culto a los dioses y se expresaban los principios espirituales de la comunidad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428728" y="5000636"/>
            <a:ext cx="7358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 Este carácter de manifestación sagrada resulta un factor común a la aparición del teatro en todas las civilizaciones.</a:t>
            </a:r>
          </a:p>
        </p:txBody>
      </p:sp>
      <p:sp>
        <p:nvSpPr>
          <p:cNvPr id="14" name="13 Flecha abajo"/>
          <p:cNvSpPr/>
          <p:nvPr/>
        </p:nvSpPr>
        <p:spPr>
          <a:xfrm rot="16200000">
            <a:off x="928662" y="5000636"/>
            <a:ext cx="571504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pic>
        <p:nvPicPr>
          <p:cNvPr id="8" name="7 Imagen" descr="periakt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951" y="2372096"/>
            <a:ext cx="7988065" cy="4200176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714348" y="1000108"/>
            <a:ext cx="8429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DISPOSITIVOS ECENOGRAFICOS</a:t>
            </a:r>
            <a:endParaRPr lang="es-ES" sz="32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143372" y="1785926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PERIAKTES</a:t>
            </a:r>
            <a:endParaRPr lang="es-ES"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pic>
        <p:nvPicPr>
          <p:cNvPr id="7" name="6 Imagen" descr="periakto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8547" y="1788157"/>
            <a:ext cx="6983915" cy="4583195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4143372" y="1785926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PERIAKTES</a:t>
            </a:r>
            <a:endParaRPr lang="es-ES" sz="32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14348" y="1000108"/>
            <a:ext cx="8429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DISPOSITIVOS ECENOGRAFICOS</a:t>
            </a:r>
            <a:endParaRPr lang="es-ES" sz="3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pic>
        <p:nvPicPr>
          <p:cNvPr id="8" name="7 Imagen" descr="gru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785926"/>
            <a:ext cx="4714908" cy="4674611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714348" y="1000108"/>
            <a:ext cx="8429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DISPOSITIVOS ECENOGRAFICOS</a:t>
            </a:r>
            <a:endParaRPr lang="es-ES" sz="3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857884" y="1785926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GRUAS</a:t>
            </a:r>
            <a:endParaRPr lang="es-ES" sz="3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714348" y="1000108"/>
            <a:ext cx="8429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DISPOSITIVOS ECENOGRAFICOS</a:t>
            </a:r>
            <a:endParaRPr lang="es-ES" sz="3200" dirty="0"/>
          </a:p>
        </p:txBody>
      </p:sp>
      <p:pic>
        <p:nvPicPr>
          <p:cNvPr id="10" name="9 Imagen" descr="EKKYKAHM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714488"/>
            <a:ext cx="4286280" cy="4725898"/>
          </a:xfrm>
          <a:prstGeom prst="rect">
            <a:avLst/>
          </a:prstGeom>
        </p:spPr>
      </p:pic>
      <p:pic>
        <p:nvPicPr>
          <p:cNvPr id="13" name="12 Imagen" descr="EKKYKAHM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643050"/>
            <a:ext cx="4286280" cy="472589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714348" y="1000108"/>
            <a:ext cx="8429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EFECTOS SONOROS</a:t>
            </a:r>
            <a:endParaRPr lang="es-ES" sz="3200" dirty="0"/>
          </a:p>
        </p:txBody>
      </p:sp>
      <p:pic>
        <p:nvPicPr>
          <p:cNvPr id="5" name="4 Imagen" descr="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535" y="2133418"/>
            <a:ext cx="8192470" cy="365303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714348" y="1000108"/>
            <a:ext cx="8429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DECORADOS</a:t>
            </a:r>
            <a:endParaRPr lang="es-ES" sz="32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285852" y="1643050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Los decorados no se cambiaban</a:t>
            </a:r>
            <a:endParaRPr lang="es-ES" sz="32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428728" y="2500306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Unidad de decorado</a:t>
            </a:r>
            <a:endParaRPr lang="es-ES" sz="32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357290" y="3214686"/>
            <a:ext cx="62151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Configuración de la decoración</a:t>
            </a:r>
          </a:p>
          <a:p>
            <a:r>
              <a:rPr lang="es-ES_tradnl" sz="3200" dirty="0"/>
              <a:t>	</a:t>
            </a:r>
            <a:r>
              <a:rPr lang="es-ES_tradnl" sz="3200" dirty="0" smtClean="0"/>
              <a:t>TRAGEDIA: Palacio con columnas y frontones</a:t>
            </a:r>
          </a:p>
          <a:p>
            <a:r>
              <a:rPr lang="es-ES_tradnl" sz="3200" dirty="0"/>
              <a:t>	</a:t>
            </a:r>
            <a:r>
              <a:rPr lang="es-ES_tradnl" sz="3200" dirty="0" smtClean="0"/>
              <a:t>COMEDIA: casas normales con balcones</a:t>
            </a:r>
          </a:p>
          <a:p>
            <a:r>
              <a:rPr lang="es-ES_tradnl" sz="3200" dirty="0"/>
              <a:t>	</a:t>
            </a:r>
            <a:r>
              <a:rPr lang="es-ES_tradnl" sz="3200" dirty="0" smtClean="0"/>
              <a:t>DRAMA SATÍRICO: paisaje con árboles, grutas y montañas.</a:t>
            </a:r>
            <a:endParaRPr lang="es-ES" sz="3200" dirty="0"/>
          </a:p>
        </p:txBody>
      </p:sp>
      <p:sp>
        <p:nvSpPr>
          <p:cNvPr id="15" name="14 Rectángulo"/>
          <p:cNvSpPr/>
          <p:nvPr/>
        </p:nvSpPr>
        <p:spPr>
          <a:xfrm>
            <a:off x="571472" y="1785926"/>
            <a:ext cx="500066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abajo"/>
          <p:cNvSpPr/>
          <p:nvPr/>
        </p:nvSpPr>
        <p:spPr>
          <a:xfrm>
            <a:off x="2643174" y="2143116"/>
            <a:ext cx="500066" cy="42862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642910" y="3357562"/>
            <a:ext cx="500066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onector"/>
          <p:cNvSpPr/>
          <p:nvPr/>
        </p:nvSpPr>
        <p:spPr>
          <a:xfrm>
            <a:off x="1357290" y="3857628"/>
            <a:ext cx="428628" cy="28575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onector"/>
          <p:cNvSpPr/>
          <p:nvPr/>
        </p:nvSpPr>
        <p:spPr>
          <a:xfrm>
            <a:off x="1357290" y="4786322"/>
            <a:ext cx="428628" cy="28575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onector"/>
          <p:cNvSpPr/>
          <p:nvPr/>
        </p:nvSpPr>
        <p:spPr>
          <a:xfrm>
            <a:off x="1357290" y="5786454"/>
            <a:ext cx="428628" cy="28575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pic>
        <p:nvPicPr>
          <p:cNvPr id="9" name="8 Imagen" descr="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705" y="1690444"/>
            <a:ext cx="5030997" cy="4857974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714348" y="1000108"/>
            <a:ext cx="8429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VESTUARIO Y ACCESORIOS</a:t>
            </a:r>
            <a:endParaRPr lang="es-ES" sz="3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pic>
        <p:nvPicPr>
          <p:cNvPr id="7" name="6 Imagen" descr="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2090" y="1590674"/>
            <a:ext cx="5668868" cy="4767283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714348" y="1000108"/>
            <a:ext cx="8429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VESTUARIO Y ACCESORIOS</a:t>
            </a:r>
            <a:endParaRPr lang="es-ES" sz="32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pic>
        <p:nvPicPr>
          <p:cNvPr id="8" name="7 Imagen" descr="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8572528" cy="429062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714348" y="1000108"/>
            <a:ext cx="8429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VESTUARIO Y ACCESORIOS</a:t>
            </a:r>
            <a:endParaRPr lang="es-ES" sz="32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pic>
        <p:nvPicPr>
          <p:cNvPr id="7" name="6 Imagen" descr="greciamascara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000240"/>
            <a:ext cx="3571900" cy="3571900"/>
          </a:xfrm>
          <a:prstGeom prst="rect">
            <a:avLst/>
          </a:prstGeom>
        </p:spPr>
      </p:pic>
      <p:pic>
        <p:nvPicPr>
          <p:cNvPr id="9" name="8 Imagen" descr="greciamascara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000240"/>
            <a:ext cx="3429024" cy="3730778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714348" y="1000108"/>
            <a:ext cx="8429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VESTUARIO Y ACCESORIOS</a:t>
            </a:r>
            <a:endParaRPr lang="es-E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928662" y="1000108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MAGIA ANIMISTA</a:t>
            </a:r>
            <a:endParaRPr lang="es-ES" sz="4000" dirty="0"/>
          </a:p>
        </p:txBody>
      </p:sp>
      <p:pic>
        <p:nvPicPr>
          <p:cNvPr id="8" name="7 Imagen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857364"/>
            <a:ext cx="6786610" cy="446408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pic>
        <p:nvPicPr>
          <p:cNvPr id="8" name="7 Imagen" descr="greciamascara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714488"/>
            <a:ext cx="4857784" cy="4857784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714348" y="1000108"/>
            <a:ext cx="8429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VESTUARIO Y ACCESORIOS</a:t>
            </a:r>
            <a:endParaRPr lang="es-ES" sz="32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TEATRO ROMANO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714348" y="1000108"/>
            <a:ext cx="84296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El imperio romano permeable a la cultura, religión y costumbres de los pueblos conquistados.</a:t>
            </a:r>
          </a:p>
          <a:p>
            <a:endParaRPr lang="es-ES_tradnl" sz="3200" dirty="0" smtClean="0"/>
          </a:p>
          <a:p>
            <a:r>
              <a:rPr lang="es-ES_tradnl" sz="3200" dirty="0" smtClean="0"/>
              <a:t>La influencia del teatro GRIEGO sobre el  teatro ROMANO fue tal que se lo considera una CONTINUACIÓN del mismo.</a:t>
            </a:r>
          </a:p>
          <a:p>
            <a:endParaRPr lang="es-ES_tradnl" sz="3200" dirty="0" smtClean="0"/>
          </a:p>
          <a:p>
            <a:r>
              <a:rPr lang="es-ES_tradnl" sz="3200" dirty="0" smtClean="0"/>
              <a:t>Desde el 240 A.C. construía teatros copiados de los modelos griegos.</a:t>
            </a:r>
            <a:endParaRPr lang="es-ES" sz="3200" dirty="0"/>
          </a:p>
        </p:txBody>
      </p:sp>
      <p:sp>
        <p:nvSpPr>
          <p:cNvPr id="5" name="4 Rectángulo"/>
          <p:cNvSpPr/>
          <p:nvPr/>
        </p:nvSpPr>
        <p:spPr>
          <a:xfrm>
            <a:off x="285720" y="1214422"/>
            <a:ext cx="428628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285720" y="3143248"/>
            <a:ext cx="428628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57158" y="5072074"/>
            <a:ext cx="428628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TEATRO ROMANO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714348" y="857232"/>
            <a:ext cx="84296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Guerras Púnicas: representadas en el Imperio en formato de COMEDIAS y TRAGEDIAS, imitando los dramas griegos.</a:t>
            </a:r>
          </a:p>
          <a:p>
            <a:endParaRPr lang="es-ES_tradnl" sz="3200" dirty="0" smtClean="0"/>
          </a:p>
          <a:p>
            <a:r>
              <a:rPr lang="es-ES_tradnl" sz="3200" dirty="0" smtClean="0"/>
              <a:t>Con anterioridad grupos de mimos interpretaron danzas, canciones al son de flautas marcando el origen del teatro latino</a:t>
            </a:r>
          </a:p>
          <a:p>
            <a:endParaRPr lang="es-ES_tradnl" sz="3200" dirty="0" smtClean="0"/>
          </a:p>
          <a:p>
            <a:r>
              <a:rPr lang="es-ES_tradnl" sz="3200" dirty="0" smtClean="0"/>
              <a:t>Durante dos siglos pervivió en instalaciones desmontables: podio de 1 metro de altura, escalerillas laterales, cerrado por un telón de fondo.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85720" y="1071546"/>
            <a:ext cx="428628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285720" y="3000372"/>
            <a:ext cx="428628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285720" y="4929198"/>
            <a:ext cx="428628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TEATRO ROMANO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714348" y="857232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TIPOLOGIAS EDILICIAS: EL CIRCO ROMANO</a:t>
            </a:r>
          </a:p>
          <a:p>
            <a:endParaRPr lang="es-ES_tradnl" sz="32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285720" y="1071546"/>
            <a:ext cx="428628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7 Imagen" descr="CIRCO ROMANO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071678"/>
            <a:ext cx="6429420" cy="342902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28596" y="135729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/>
              <a:t>	</a:t>
            </a:r>
            <a:r>
              <a:rPr lang="es-ES_tradnl" sz="3200" b="1" dirty="0" smtClean="0">
                <a:solidFill>
                  <a:srgbClr val="FFC000"/>
                </a:solidFill>
              </a:rPr>
              <a:t>CAVEA</a:t>
            </a:r>
            <a:endParaRPr lang="es-ES" sz="3200" b="1" dirty="0">
              <a:solidFill>
                <a:srgbClr val="FFC000"/>
              </a:solidFill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rot="16200000" flipH="1">
            <a:off x="2643174" y="1928802"/>
            <a:ext cx="785818" cy="64294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TEATRO ROMANO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714348" y="857232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TIPOLOGIAS EDILICIAS: EL CIRCO ROMANO</a:t>
            </a:r>
          </a:p>
          <a:p>
            <a:endParaRPr lang="es-ES_tradnl" sz="32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285720" y="1071546"/>
            <a:ext cx="428628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428596" y="135729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/>
              <a:t>	</a:t>
            </a:r>
            <a:r>
              <a:rPr lang="es-ES_tradnl" sz="3200" b="1" dirty="0" smtClean="0">
                <a:solidFill>
                  <a:srgbClr val="FFC000"/>
                </a:solidFill>
              </a:rPr>
              <a:t>ARENA</a:t>
            </a:r>
            <a:endParaRPr lang="es-ES" sz="3200" b="1" dirty="0">
              <a:solidFill>
                <a:srgbClr val="FFC000"/>
              </a:solidFill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rot="16200000" flipH="1">
            <a:off x="2643174" y="1928802"/>
            <a:ext cx="785818" cy="64294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 descr="CIRCO ROMANO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714620"/>
            <a:ext cx="6161528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TEATRO ROMANO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714348" y="857232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TIPOLOGIAS EDILICIAS: EL CIRCO ROMANO</a:t>
            </a:r>
          </a:p>
          <a:p>
            <a:endParaRPr lang="es-ES_tradnl" sz="32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285720" y="1071546"/>
            <a:ext cx="428628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428596" y="135729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/>
              <a:t>	</a:t>
            </a:r>
            <a:r>
              <a:rPr lang="es-ES_tradnl" sz="3200" b="1" dirty="0" smtClean="0">
                <a:solidFill>
                  <a:srgbClr val="FFC000"/>
                </a:solidFill>
              </a:rPr>
              <a:t>SPINA</a:t>
            </a:r>
            <a:endParaRPr lang="es-ES" sz="3200" b="1" dirty="0">
              <a:solidFill>
                <a:srgbClr val="FFC000"/>
              </a:solidFill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rot="16200000" flipH="1">
            <a:off x="2643174" y="1928802"/>
            <a:ext cx="785818" cy="64294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CIRCO ROMANO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714621"/>
            <a:ext cx="5786482" cy="3086124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TEATRO ROMANO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714348" y="857232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TIPOLOGIAS EDILICIAS:               EL CIRCO </a:t>
            </a:r>
          </a:p>
          <a:p>
            <a:endParaRPr lang="es-ES_tradnl" sz="32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285720" y="1071546"/>
            <a:ext cx="428628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0 Imagen" descr="CIRCO ROMAN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428736"/>
            <a:ext cx="5386400" cy="5129905"/>
          </a:xfrm>
          <a:prstGeom prst="rect">
            <a:avLst/>
          </a:prstGeom>
        </p:spPr>
      </p:pic>
      <p:sp>
        <p:nvSpPr>
          <p:cNvPr id="13" name="12 Elipse"/>
          <p:cNvSpPr/>
          <p:nvPr/>
        </p:nvSpPr>
        <p:spPr>
          <a:xfrm>
            <a:off x="6286512" y="1000108"/>
            <a:ext cx="428628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TEATRO ROMANO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714348" y="857232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TIPOLOGIAS EDILICIAS:     EL  ANFITEATRO</a:t>
            </a:r>
          </a:p>
          <a:p>
            <a:endParaRPr lang="es-ES_tradnl" sz="32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285720" y="1000108"/>
            <a:ext cx="428628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5357818" y="1000108"/>
            <a:ext cx="428628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 descr="ANFITEATRO ROMANO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214554"/>
            <a:ext cx="5974225" cy="400052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28596" y="135729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/>
              <a:t>	</a:t>
            </a:r>
            <a:r>
              <a:rPr lang="es-ES_tradnl" sz="3200" b="1" dirty="0" smtClean="0">
                <a:solidFill>
                  <a:srgbClr val="FFC000"/>
                </a:solidFill>
              </a:rPr>
              <a:t>ARENA</a:t>
            </a:r>
            <a:endParaRPr lang="es-ES" sz="3200" b="1" dirty="0">
              <a:solidFill>
                <a:srgbClr val="FFC000"/>
              </a:solidFill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rot="16200000" flipH="1">
            <a:off x="2250265" y="2321711"/>
            <a:ext cx="2571768" cy="164307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TEATRO ROMANO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714348" y="857232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TIPOLOGIAS EDILICIAS:     EL  ANFITEATRO</a:t>
            </a:r>
          </a:p>
          <a:p>
            <a:endParaRPr lang="es-ES_tradnl" sz="32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285720" y="1000108"/>
            <a:ext cx="428628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5357818" y="1000108"/>
            <a:ext cx="428628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428596" y="142873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/>
              <a:t>	</a:t>
            </a:r>
            <a:r>
              <a:rPr lang="es-ES_tradnl" sz="3200" b="1" dirty="0" smtClean="0">
                <a:solidFill>
                  <a:srgbClr val="FFC000"/>
                </a:solidFill>
              </a:rPr>
              <a:t>CAVEA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1" name="10 Imagen" descr="ANFITEATRO ROMANO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341237"/>
            <a:ext cx="5000655" cy="4033862"/>
          </a:xfrm>
          <a:prstGeom prst="rect">
            <a:avLst/>
          </a:prstGeom>
        </p:spPr>
      </p:pic>
      <p:cxnSp>
        <p:nvCxnSpPr>
          <p:cNvPr id="9" name="8 Conector recto de flecha"/>
          <p:cNvCxnSpPr/>
          <p:nvPr/>
        </p:nvCxnSpPr>
        <p:spPr>
          <a:xfrm rot="16200000" flipH="1">
            <a:off x="2607455" y="2035959"/>
            <a:ext cx="1071570" cy="5715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TEATRO ROMANO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714348" y="857232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TIPOLOGIAS EDILICIAS:               EL  TEATRO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85720" y="1000108"/>
            <a:ext cx="428628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6286512" y="1000108"/>
            <a:ext cx="428628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357158" y="1428736"/>
            <a:ext cx="828680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sz="2400" dirty="0" smtClean="0"/>
              <a:t>Planta y sección de un Teatro romano según Vitrubio</a:t>
            </a:r>
          </a:p>
          <a:p>
            <a:r>
              <a:rPr lang="es-ES" sz="2400" dirty="0" smtClean="0"/>
              <a:t> </a:t>
            </a:r>
          </a:p>
          <a:p>
            <a:r>
              <a:rPr lang="es-ES" sz="2400" dirty="0" smtClean="0"/>
              <a:t>Su origen es griego, pero se diferencia de éste en que tiene planta semicircular, y no circular. Esta modificación se realiza para conformar una sola estructura entre la escena y el graderío. </a:t>
            </a:r>
          </a:p>
          <a:p>
            <a:r>
              <a:rPr lang="es-ES" sz="2400" dirty="0" smtClean="0"/>
              <a:t>La decoración de todo el conjunto es lujosa: mármoles, columnas, inscripciones... en especial en la escena, donde se aplica todo el diseño de órdenes de los arquitectos romanos. Tres zonas bien definidas: la </a:t>
            </a:r>
            <a:r>
              <a:rPr lang="es-ES" sz="2400" dirty="0" err="1" smtClean="0"/>
              <a:t>scaenae</a:t>
            </a:r>
            <a:r>
              <a:rPr lang="es-ES" sz="2400" dirty="0" smtClean="0"/>
              <a:t>, la </a:t>
            </a:r>
            <a:r>
              <a:rPr lang="es-ES" sz="2400" dirty="0" err="1" smtClean="0"/>
              <a:t>orchestra</a:t>
            </a:r>
            <a:r>
              <a:rPr lang="es-ES" sz="2400" dirty="0" smtClean="0"/>
              <a:t>, y la </a:t>
            </a:r>
            <a:r>
              <a:rPr lang="es-ES" sz="2400" dirty="0" err="1" smtClean="0"/>
              <a:t>cavea</a:t>
            </a:r>
            <a:r>
              <a:rPr lang="es-ES" sz="2400" dirty="0" smtClean="0"/>
              <a:t>. </a:t>
            </a:r>
          </a:p>
          <a:p>
            <a:r>
              <a:rPr lang="es-ES" sz="2400" dirty="0" smtClean="0"/>
              <a:t>La </a:t>
            </a:r>
            <a:r>
              <a:rPr lang="es-ES" sz="2400" dirty="0" err="1" smtClean="0"/>
              <a:t>scaenae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928662" y="1000108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MAGIA ANIMISTA</a:t>
            </a:r>
            <a:endParaRPr lang="es-ES" sz="4000" dirty="0"/>
          </a:p>
        </p:txBody>
      </p:sp>
      <p:pic>
        <p:nvPicPr>
          <p:cNvPr id="5" name="4 Imagen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928802"/>
            <a:ext cx="6572296" cy="4453753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TEATRO ROMANO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714348" y="857232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TIPOLOGIAS EDILICIAS:               EL  TEATRO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85720" y="1000108"/>
            <a:ext cx="428628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6286512" y="1000108"/>
            <a:ext cx="428628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 descr="teatro_basico2-s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1785926"/>
            <a:ext cx="4857784" cy="437200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28596" y="142873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solidFill>
                  <a:srgbClr val="FFC000"/>
                </a:solidFill>
              </a:rPr>
              <a:t>    </a:t>
            </a:r>
            <a:r>
              <a:rPr lang="es-ES_tradnl" sz="3200" b="1" dirty="0" smtClean="0">
                <a:solidFill>
                  <a:srgbClr val="FFC000"/>
                </a:solidFill>
              </a:rPr>
              <a:t>SCAENAE</a:t>
            </a:r>
            <a:endParaRPr lang="es-ES" sz="3200" b="1" dirty="0">
              <a:solidFill>
                <a:srgbClr val="FFC000"/>
              </a:solidFill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2857488" y="1785926"/>
            <a:ext cx="1928826" cy="1143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TEATRO ROMANO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714348" y="857232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TIPOLOGIAS EDILICIAS:               EL  TEATRO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85720" y="1000108"/>
            <a:ext cx="428628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6286512" y="1000108"/>
            <a:ext cx="428628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7 Imagen" descr="teatro_basico2-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1857364"/>
            <a:ext cx="4929222" cy="4436300"/>
          </a:xfrm>
          <a:prstGeom prst="rect">
            <a:avLst/>
          </a:prstGeom>
        </p:spPr>
      </p:pic>
      <p:cxnSp>
        <p:nvCxnSpPr>
          <p:cNvPr id="9" name="8 Conector recto de flecha"/>
          <p:cNvCxnSpPr/>
          <p:nvPr/>
        </p:nvCxnSpPr>
        <p:spPr>
          <a:xfrm>
            <a:off x="2786050" y="2071678"/>
            <a:ext cx="3143272" cy="207170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428596" y="1428736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FFC000"/>
                </a:solidFill>
              </a:rPr>
              <a:t>ORQUESTRA</a:t>
            </a:r>
            <a:endParaRPr lang="es-ES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TEATRO ROMANO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714348" y="857232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TIPOLOGIAS EDILICIAS:               EL  TEATRO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85720" y="1000108"/>
            <a:ext cx="428628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6286512" y="1000108"/>
            <a:ext cx="428628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 descr="teatro_basico2-c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1571612"/>
            <a:ext cx="4500594" cy="4050535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28596" y="142873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solidFill>
                  <a:srgbClr val="FFC000"/>
                </a:solidFill>
              </a:rPr>
              <a:t>    </a:t>
            </a:r>
            <a:r>
              <a:rPr lang="es-ES_tradnl" sz="3200" b="1" dirty="0" smtClean="0">
                <a:solidFill>
                  <a:srgbClr val="FFC000"/>
                </a:solidFill>
              </a:rPr>
              <a:t>CAVEA</a:t>
            </a:r>
            <a:endParaRPr lang="es-ES" sz="3200" b="1" dirty="0">
              <a:solidFill>
                <a:srgbClr val="FFC000"/>
              </a:solidFill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1714480" y="2357430"/>
            <a:ext cx="3143272" cy="207170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TEATRO ROMANO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714348" y="857232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TIPOLOGIAS EDILICIAS:               EL  TEATRO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85720" y="1000108"/>
            <a:ext cx="428628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6286512" y="1000108"/>
            <a:ext cx="428628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-2643238" y="142873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solidFill>
                  <a:srgbClr val="FFC000"/>
                </a:solidFill>
              </a:rPr>
              <a:t>    </a:t>
            </a:r>
            <a:r>
              <a:rPr lang="es-ES_tradnl" sz="3200" b="1" dirty="0" smtClean="0">
                <a:solidFill>
                  <a:srgbClr val="FFC000"/>
                </a:solidFill>
              </a:rPr>
              <a:t>CAVEA</a:t>
            </a:r>
            <a:endParaRPr lang="es-ES" sz="3200" b="1" dirty="0">
              <a:solidFill>
                <a:srgbClr val="FFC000"/>
              </a:solidFill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-3143272" y="2000240"/>
            <a:ext cx="3143272" cy="207170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11 Imagen" descr="ANFITEATRO ROMANO 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5387" y="1584198"/>
            <a:ext cx="6289885" cy="4488008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214282" y="142852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solidFill>
                  <a:srgbClr val="FFC000"/>
                </a:solidFill>
              </a:rPr>
              <a:t>    </a:t>
            </a:r>
            <a:r>
              <a:rPr lang="es-ES_tradnl" sz="3200" b="1" dirty="0" smtClean="0">
                <a:solidFill>
                  <a:srgbClr val="FFC000"/>
                </a:solidFill>
              </a:rPr>
              <a:t>SCAENAE</a:t>
            </a:r>
            <a:endParaRPr lang="es-ES" sz="3200" b="1" dirty="0">
              <a:solidFill>
                <a:srgbClr val="FFC000"/>
              </a:solidFill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-3143272" y="2000240"/>
            <a:ext cx="3143272" cy="207170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11 Imagen" descr="ANFITEATRO ROMANO 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5387" y="2084264"/>
            <a:ext cx="6289885" cy="4488008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357158" y="714356"/>
            <a:ext cx="8786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El conjunto de escenario y todos los elementos y salas necesarias para el funcionamiento correcto de las representaciones. </a:t>
            </a:r>
          </a:p>
          <a:p>
            <a:r>
              <a:rPr lang="es-ES" sz="2400" dirty="0" err="1" smtClean="0"/>
              <a:t>Podium</a:t>
            </a:r>
            <a:r>
              <a:rPr lang="es-ES" sz="2400" dirty="0" smtClean="0"/>
              <a:t> que la elevaba de la </a:t>
            </a:r>
            <a:r>
              <a:rPr lang="es-ES" sz="2400" dirty="0" err="1" smtClean="0"/>
              <a:t>orchestra</a:t>
            </a:r>
            <a:endParaRPr lang="es-ES" sz="24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214282" y="142852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solidFill>
                  <a:srgbClr val="FFC000"/>
                </a:solidFill>
              </a:rPr>
              <a:t>    </a:t>
            </a:r>
            <a:r>
              <a:rPr lang="es-ES_tradnl" sz="3200" b="1" dirty="0" smtClean="0">
                <a:solidFill>
                  <a:srgbClr val="FFC000"/>
                </a:solidFill>
              </a:rPr>
              <a:t>SCAENAE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2" name="11 Imagen" descr="ANFITEATRO ROMANO 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571612"/>
            <a:ext cx="6289885" cy="448800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28596" y="6215082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/>
              <a:t>Podium</a:t>
            </a:r>
            <a:r>
              <a:rPr lang="es-ES" sz="2400" dirty="0" smtClean="0"/>
              <a:t> que la elevaba de la </a:t>
            </a:r>
            <a:r>
              <a:rPr lang="es-ES" sz="2400" dirty="0" err="1" smtClean="0"/>
              <a:t>orchestra</a:t>
            </a:r>
            <a:endParaRPr lang="es-ES" sz="2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57158" y="714356"/>
            <a:ext cx="878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El conjunto de escenario y todos los elementos y salas necesarias para el funcionamiento correcto de las representaciones. </a:t>
            </a: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1571604" y="1857364"/>
            <a:ext cx="3286148" cy="135732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V="1">
            <a:off x="714348" y="3357562"/>
            <a:ext cx="4572032" cy="242889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ANFITEATRO ROMANO 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1214422"/>
            <a:ext cx="6289885" cy="448800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28596" y="5929330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/>
              <a:t>Pulpitum</a:t>
            </a:r>
            <a:r>
              <a:rPr lang="es-ES" sz="2400" b="1" dirty="0" smtClean="0"/>
              <a:t> </a:t>
            </a:r>
            <a:r>
              <a:rPr lang="es-ES" sz="2400" dirty="0" smtClean="0"/>
              <a:t>La parte más cercana a la </a:t>
            </a:r>
            <a:r>
              <a:rPr lang="es-ES" sz="2400" dirty="0" err="1" smtClean="0"/>
              <a:t>orchestra</a:t>
            </a:r>
            <a:r>
              <a:rPr lang="es-ES" sz="2400" dirty="0" smtClean="0"/>
              <a:t>, y en ocasiones algo más elevada- Piso de madera - </a:t>
            </a:r>
            <a:endParaRPr lang="es-ES" sz="2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57158" y="214290"/>
            <a:ext cx="8786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/>
              <a:t>Proscaenium</a:t>
            </a:r>
            <a:r>
              <a:rPr lang="es-ES" sz="2400" dirty="0" smtClean="0"/>
              <a:t>. Espacio donde actuaban los actores, situado sobre el </a:t>
            </a:r>
            <a:r>
              <a:rPr lang="es-ES" sz="2400" dirty="0" err="1" smtClean="0"/>
              <a:t>podium</a:t>
            </a:r>
            <a:r>
              <a:rPr lang="es-ES" sz="2400" dirty="0" smtClean="0"/>
              <a:t> entre la </a:t>
            </a:r>
            <a:r>
              <a:rPr lang="es-ES" sz="2400" dirty="0" err="1" smtClean="0"/>
              <a:t>orchestra</a:t>
            </a:r>
            <a:r>
              <a:rPr lang="es-ES" sz="2400" dirty="0" smtClean="0"/>
              <a:t> y la </a:t>
            </a:r>
            <a:r>
              <a:rPr lang="es-ES" sz="2800" b="1" dirty="0" err="1" smtClean="0"/>
              <a:t>scaenae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frons</a:t>
            </a:r>
            <a:endParaRPr lang="es-ES" sz="2800" b="1" dirty="0" smtClean="0"/>
          </a:p>
        </p:txBody>
      </p:sp>
      <p:cxnSp>
        <p:nvCxnSpPr>
          <p:cNvPr id="11" name="10 Conector recto de flecha"/>
          <p:cNvCxnSpPr/>
          <p:nvPr/>
        </p:nvCxnSpPr>
        <p:spPr>
          <a:xfrm rot="10800000" flipV="1">
            <a:off x="6072198" y="714356"/>
            <a:ext cx="2286016" cy="207170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V="1">
            <a:off x="642910" y="3214686"/>
            <a:ext cx="5000660" cy="242889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5400000">
            <a:off x="4643438" y="1500174"/>
            <a:ext cx="1357322" cy="35719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0" y="3071810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/>
              <a:t>hiposcaenium</a:t>
            </a:r>
            <a:endParaRPr lang="es-ES" sz="2800" dirty="0"/>
          </a:p>
        </p:txBody>
      </p:sp>
      <p:cxnSp>
        <p:nvCxnSpPr>
          <p:cNvPr id="19" name="18 Conector recto de flecha"/>
          <p:cNvCxnSpPr/>
          <p:nvPr/>
        </p:nvCxnSpPr>
        <p:spPr>
          <a:xfrm rot="16200000" flipH="1">
            <a:off x="571472" y="4714884"/>
            <a:ext cx="2071702" cy="35719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214282" y="178592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/>
              <a:t>frons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pulpiti</a:t>
            </a:r>
            <a:endParaRPr lang="es-ES" sz="2800" dirty="0"/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428596" y="2357430"/>
            <a:ext cx="5357850" cy="71438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57158" y="571480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/>
              <a:t>Pulpitum</a:t>
            </a:r>
            <a:r>
              <a:rPr lang="es-ES" sz="2400" b="1" dirty="0" smtClean="0"/>
              <a:t> </a:t>
            </a:r>
            <a:r>
              <a:rPr lang="es-ES" sz="2400" dirty="0" smtClean="0"/>
              <a:t>La parte más cercana a la </a:t>
            </a:r>
            <a:r>
              <a:rPr lang="es-ES" sz="2400" dirty="0" err="1" smtClean="0"/>
              <a:t>orchestra</a:t>
            </a:r>
            <a:r>
              <a:rPr lang="es-ES" sz="2400" dirty="0" smtClean="0"/>
              <a:t>, y en ocasiones algo más elevada- Piso de madera - </a:t>
            </a:r>
            <a:endParaRPr lang="es-ES" sz="2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142976" y="6000768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/>
              <a:t>scaenae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frons</a:t>
            </a:r>
            <a:endParaRPr lang="es-ES" sz="2800" b="1" dirty="0" smtClean="0"/>
          </a:p>
        </p:txBody>
      </p:sp>
      <p:sp>
        <p:nvSpPr>
          <p:cNvPr id="22" name="21 CuadroTexto"/>
          <p:cNvSpPr txBox="1"/>
          <p:nvPr/>
        </p:nvSpPr>
        <p:spPr>
          <a:xfrm>
            <a:off x="214282" y="178592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/>
              <a:t>frons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pulpiti</a:t>
            </a:r>
            <a:endParaRPr lang="es-ES" sz="2800" dirty="0"/>
          </a:p>
        </p:txBody>
      </p:sp>
      <p:pic>
        <p:nvPicPr>
          <p:cNvPr id="15" name="14 Imagen" descr="italica_teatro_pl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1571612"/>
            <a:ext cx="5715000" cy="4305300"/>
          </a:xfrm>
          <a:prstGeom prst="rect">
            <a:avLst/>
          </a:prstGeom>
        </p:spPr>
      </p:pic>
      <p:cxnSp>
        <p:nvCxnSpPr>
          <p:cNvPr id="23" name="22 Conector recto de flecha"/>
          <p:cNvCxnSpPr/>
          <p:nvPr/>
        </p:nvCxnSpPr>
        <p:spPr>
          <a:xfrm>
            <a:off x="428596" y="2357430"/>
            <a:ext cx="4714908" cy="192882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V="1">
            <a:off x="3714744" y="4929198"/>
            <a:ext cx="3500462" cy="135732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285720" y="4143380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/>
              <a:t>Proscaenium</a:t>
            </a:r>
            <a:endParaRPr lang="es-ES" sz="2800" dirty="0"/>
          </a:p>
        </p:txBody>
      </p:sp>
      <p:cxnSp>
        <p:nvCxnSpPr>
          <p:cNvPr id="21" name="20 Conector recto de flecha"/>
          <p:cNvCxnSpPr/>
          <p:nvPr/>
        </p:nvCxnSpPr>
        <p:spPr>
          <a:xfrm flipV="1">
            <a:off x="1000100" y="4857760"/>
            <a:ext cx="4786346" cy="1428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1857356" y="1357298"/>
            <a:ext cx="4143404" cy="328614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TEATRO ROMANO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714348" y="857232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TIPOLOGIAS EDILICIAS:               EL  TEATRO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85720" y="1000108"/>
            <a:ext cx="428628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6286512" y="1000108"/>
            <a:ext cx="428628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-2714676" y="171448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solidFill>
                  <a:srgbClr val="FFC000"/>
                </a:solidFill>
              </a:rPr>
              <a:t>    </a:t>
            </a:r>
            <a:r>
              <a:rPr lang="es-ES_tradnl" sz="3200" b="1" dirty="0" smtClean="0">
                <a:solidFill>
                  <a:srgbClr val="FFC000"/>
                </a:solidFill>
              </a:rPr>
              <a:t>CAVEA</a:t>
            </a:r>
            <a:endParaRPr lang="es-ES" sz="3200" b="1" dirty="0">
              <a:solidFill>
                <a:srgbClr val="FFC000"/>
              </a:solidFill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-1000164" y="3357562"/>
            <a:ext cx="3143272" cy="207170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642910" y="1785926"/>
            <a:ext cx="75724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estructura los teatros podían tener dos formas de diseñarse: </a:t>
            </a:r>
          </a:p>
          <a:p>
            <a:r>
              <a:rPr lang="es-ES" dirty="0" smtClean="0"/>
              <a:t>	directamente al suelo o </a:t>
            </a:r>
          </a:p>
          <a:p>
            <a:r>
              <a:rPr lang="es-ES" dirty="0" smtClean="0"/>
              <a:t>	con estructura de sustentación. </a:t>
            </a:r>
          </a:p>
          <a:p>
            <a:r>
              <a:rPr lang="es-ES" dirty="0" smtClean="0"/>
              <a:t>Por lo general se ubicaban en zonas adecuadas para que gran parte de la grada se acomodase directamente sobre el suelo, esto es, en las laderas de montañas o cerros. Las partes que no se podían beneficiar de esta situación se estructuraban con pilares de hormigón romano y pasillos abovedados. Lo normal es que la zona más alta de las gradas, la </a:t>
            </a:r>
            <a:r>
              <a:rPr lang="es-ES" dirty="0" err="1" smtClean="0"/>
              <a:t>summa</a:t>
            </a:r>
            <a:r>
              <a:rPr lang="es-ES" dirty="0" smtClean="0"/>
              <a:t> </a:t>
            </a:r>
            <a:r>
              <a:rPr lang="es-ES" dirty="0" err="1" smtClean="0"/>
              <a:t>cavea</a:t>
            </a:r>
            <a:r>
              <a:rPr lang="es-ES" dirty="0" smtClean="0"/>
              <a:t>, siempre se acomodase sobre una estructura artificial. </a:t>
            </a:r>
            <a:endParaRPr lang="es-E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TEATRO ROMANO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928662" y="1739334"/>
            <a:ext cx="78581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El telón de fondo se transformó en una barraca de madera = vestuario de actores.</a:t>
            </a:r>
          </a:p>
          <a:p>
            <a:endParaRPr lang="es-ES_tradnl" sz="3200" dirty="0" smtClean="0"/>
          </a:p>
          <a:p>
            <a:r>
              <a:rPr lang="es-ES_tradnl" sz="3200" dirty="0" smtClean="0"/>
              <a:t>El frontón presentaba 3 puertas, precedente</a:t>
            </a:r>
          </a:p>
          <a:p>
            <a:r>
              <a:rPr lang="es-ES_tradnl" sz="3200" dirty="0" smtClean="0"/>
              <a:t>de SCAENNE FROMS = SKENÉ</a:t>
            </a:r>
          </a:p>
          <a:p>
            <a:endParaRPr lang="es-ES_tradnl" sz="3200" dirty="0" smtClean="0"/>
          </a:p>
          <a:p>
            <a:r>
              <a:rPr lang="es-ES_tradnl" sz="3200" dirty="0" smtClean="0"/>
              <a:t>Se añaden 2 puertas laterales</a:t>
            </a:r>
          </a:p>
          <a:p>
            <a:endParaRPr lang="es-ES_tradnl" sz="3200" dirty="0" smtClean="0"/>
          </a:p>
          <a:p>
            <a:r>
              <a:rPr lang="es-ES_tradnl" sz="3200" dirty="0" smtClean="0"/>
              <a:t>155 a.C. se construyó la primera “</a:t>
            </a:r>
            <a:r>
              <a:rPr lang="es-ES_tradnl" sz="3200" dirty="0" err="1" smtClean="0"/>
              <a:t>scaenne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froms</a:t>
            </a:r>
            <a:r>
              <a:rPr lang="es-ES_tradnl" sz="3200" dirty="0" smtClean="0"/>
              <a:t>” adornada con columnas.</a:t>
            </a:r>
          </a:p>
          <a:p>
            <a:endParaRPr lang="es-ES_tradnl" sz="32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285720" y="1071546"/>
            <a:ext cx="428628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714348" y="986837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EVOLUCIÓN DEL TEATRO ROMANO</a:t>
            </a:r>
            <a:endParaRPr lang="es-ES" sz="3200" dirty="0"/>
          </a:p>
        </p:txBody>
      </p:sp>
      <p:sp>
        <p:nvSpPr>
          <p:cNvPr id="9" name="8 Elipse"/>
          <p:cNvSpPr/>
          <p:nvPr/>
        </p:nvSpPr>
        <p:spPr>
          <a:xfrm>
            <a:off x="500034" y="1928802"/>
            <a:ext cx="428628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500034" y="3357562"/>
            <a:ext cx="428628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500034" y="4857760"/>
            <a:ext cx="428628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500034" y="5857892"/>
            <a:ext cx="428628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928662" y="1000108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MAGIA ANIMISTA</a:t>
            </a:r>
            <a:endParaRPr lang="es-ES" sz="4000" dirty="0"/>
          </a:p>
        </p:txBody>
      </p:sp>
      <p:pic>
        <p:nvPicPr>
          <p:cNvPr id="7" name="6 Imagen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785926"/>
            <a:ext cx="5419764" cy="4490211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TEATRO ROMANO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928662" y="1739334"/>
            <a:ext cx="78581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El telón de fondo se transformó en una barraca de madera = vestuario de actores.</a:t>
            </a:r>
          </a:p>
          <a:p>
            <a:endParaRPr lang="es-ES_tradnl" sz="3200" dirty="0" smtClean="0"/>
          </a:p>
          <a:p>
            <a:r>
              <a:rPr lang="es-ES_tradnl" sz="3200" dirty="0" smtClean="0"/>
              <a:t>El frontón presentaba 3 puertas, precedente</a:t>
            </a:r>
          </a:p>
          <a:p>
            <a:r>
              <a:rPr lang="es-ES_tradnl" sz="3200" dirty="0" smtClean="0"/>
              <a:t>de SCAENAE FROMS = SKENÉ</a:t>
            </a:r>
          </a:p>
          <a:p>
            <a:endParaRPr lang="es-ES_tradnl" sz="3200" dirty="0" smtClean="0"/>
          </a:p>
          <a:p>
            <a:r>
              <a:rPr lang="es-ES_tradnl" sz="3200" dirty="0" smtClean="0"/>
              <a:t>Se añaden 2 puertas laterales</a:t>
            </a:r>
          </a:p>
          <a:p>
            <a:endParaRPr lang="es-ES_tradnl" sz="3200" dirty="0" smtClean="0"/>
          </a:p>
          <a:p>
            <a:r>
              <a:rPr lang="es-ES_tradnl" sz="3200" dirty="0" smtClean="0"/>
              <a:t>155 a.C. se construyó la primera “</a:t>
            </a:r>
            <a:r>
              <a:rPr lang="es-ES_tradnl" sz="3200" dirty="0" err="1" smtClean="0"/>
              <a:t>scaenae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froms</a:t>
            </a:r>
            <a:r>
              <a:rPr lang="es-ES_tradnl" sz="3200" dirty="0" smtClean="0"/>
              <a:t>” adornada con columnas.</a:t>
            </a:r>
          </a:p>
          <a:p>
            <a:endParaRPr lang="es-ES_tradnl" sz="32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285720" y="1071546"/>
            <a:ext cx="428628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714348" y="986837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EVOLUCIÓN DEL TEATRO ROMANO</a:t>
            </a:r>
            <a:endParaRPr lang="es-ES" sz="3200" dirty="0"/>
          </a:p>
        </p:txBody>
      </p:sp>
      <p:sp>
        <p:nvSpPr>
          <p:cNvPr id="9" name="8 Elipse"/>
          <p:cNvSpPr/>
          <p:nvPr/>
        </p:nvSpPr>
        <p:spPr>
          <a:xfrm>
            <a:off x="500034" y="1928802"/>
            <a:ext cx="428628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500034" y="3357562"/>
            <a:ext cx="428628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500034" y="4857760"/>
            <a:ext cx="428628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500034" y="5857892"/>
            <a:ext cx="428628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TEATRO ROMANO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85720" y="1071546"/>
            <a:ext cx="428628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714348" y="986837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EVOLUCIÓN DEL TEATRO ROMANO</a:t>
            </a:r>
            <a:endParaRPr lang="es-ES" sz="3200" dirty="0"/>
          </a:p>
        </p:txBody>
      </p:sp>
      <p:pic>
        <p:nvPicPr>
          <p:cNvPr id="14" name="13 Imagen" descr="Sin títu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857364"/>
            <a:ext cx="752475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TEATRO ROMANO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85720" y="1071546"/>
            <a:ext cx="428628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714348" y="986837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EVOLUCIÓN DEL TEATRO ROMANO</a:t>
            </a:r>
            <a:endParaRPr lang="es-ES" sz="3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928662" y="1739334"/>
            <a:ext cx="78581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Año 90 a.C. se utilizaron bastidores con pinturas naturalistas = decorados pintados.</a:t>
            </a:r>
          </a:p>
          <a:p>
            <a:r>
              <a:rPr lang="es-ES_tradnl" sz="3200" dirty="0" smtClean="0"/>
              <a:t>Eran paneles corredizos que podían retirarse hacia ambos lados de la escena.</a:t>
            </a:r>
          </a:p>
          <a:p>
            <a:endParaRPr lang="es-ES_tradnl" sz="3200" dirty="0" smtClean="0"/>
          </a:p>
          <a:p>
            <a:r>
              <a:rPr lang="es-ES_tradnl" sz="3200" dirty="0" err="1" smtClean="0"/>
              <a:t>Tambien</a:t>
            </a:r>
            <a:r>
              <a:rPr lang="es-ES_tradnl" sz="3200" dirty="0" smtClean="0"/>
              <a:t> se </a:t>
            </a:r>
            <a:r>
              <a:rPr lang="es-ES_tradnl" sz="3200" dirty="0" err="1" smtClean="0"/>
              <a:t>utlizaron</a:t>
            </a:r>
            <a:r>
              <a:rPr lang="es-ES_tradnl" sz="3200" dirty="0" smtClean="0"/>
              <a:t> los “</a:t>
            </a:r>
            <a:r>
              <a:rPr lang="es-ES_tradnl" sz="3200" dirty="0" err="1" smtClean="0"/>
              <a:t>periaktes</a:t>
            </a:r>
            <a:r>
              <a:rPr lang="es-ES_tradnl" sz="3200" dirty="0" smtClean="0"/>
              <a:t>” usados anteriormente por los griegos.</a:t>
            </a:r>
          </a:p>
          <a:p>
            <a:r>
              <a:rPr lang="es-ES_tradnl" sz="3200" dirty="0" smtClean="0"/>
              <a:t>Telón blanco:  durante los </a:t>
            </a:r>
            <a:r>
              <a:rPr lang="es-ES_tradnl" sz="3200" dirty="0" err="1" smtClean="0"/>
              <a:t>descanzos</a:t>
            </a:r>
            <a:r>
              <a:rPr lang="es-ES_tradnl" sz="3200" dirty="0" smtClean="0"/>
              <a:t> actuaba un mimo haciendo burlas y </a:t>
            </a:r>
            <a:r>
              <a:rPr lang="es-ES_tradnl" sz="3200" dirty="0" err="1" smtClean="0"/>
              <a:t>farzas</a:t>
            </a:r>
            <a:r>
              <a:rPr lang="es-ES_tradnl" sz="3200" dirty="0" smtClean="0"/>
              <a:t> dialogadas.</a:t>
            </a:r>
          </a:p>
          <a:p>
            <a:r>
              <a:rPr lang="es-ES_tradnl" sz="3200" dirty="0" smtClean="0"/>
              <a:t>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TEATRO ROMANO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85720" y="1071546"/>
            <a:ext cx="428628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714348" y="986837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EVOLUCIÓN DEL TEATRO ROMANO</a:t>
            </a:r>
            <a:endParaRPr lang="es-ES" sz="3200" dirty="0"/>
          </a:p>
        </p:txBody>
      </p:sp>
      <p:pic>
        <p:nvPicPr>
          <p:cNvPr id="6" name="5 Imagen" descr="Sin títu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045" y="1566602"/>
            <a:ext cx="7348979" cy="4687522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TEATRO ROMANO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85720" y="1071546"/>
            <a:ext cx="428628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714348" y="986837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EVOLUCIÓN DEL TEATRO ROMANO</a:t>
            </a:r>
            <a:endParaRPr lang="es-ES" sz="3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928662" y="1739334"/>
            <a:ext cx="78581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Telón blanco:  ocultar las </a:t>
            </a:r>
            <a:r>
              <a:rPr lang="es-ES_tradnl" sz="3200" dirty="0" err="1" smtClean="0"/>
              <a:t>scaenae</a:t>
            </a:r>
            <a:r>
              <a:rPr lang="es-ES_tradnl" sz="3200" dirty="0" smtClean="0"/>
              <a:t> durante los descansos = actuaba un mimo haciendo burlas y farsas dialogadas.</a:t>
            </a:r>
          </a:p>
          <a:p>
            <a:endParaRPr lang="es-ES_tradnl" sz="3200" dirty="0" smtClean="0"/>
          </a:p>
          <a:p>
            <a:r>
              <a:rPr lang="es-ES_tradnl" sz="3200" dirty="0" smtClean="0"/>
              <a:t>Antes del comienzo de la representación = sorprender al público con la suntuosidad de los decorados.</a:t>
            </a:r>
          </a:p>
          <a:p>
            <a:endParaRPr lang="es-ES_tradnl" sz="3200" dirty="0" smtClean="0"/>
          </a:p>
          <a:p>
            <a:r>
              <a:rPr lang="es-ES_tradnl" sz="3200" dirty="0" smtClean="0"/>
              <a:t>Es el antecedente del TELON DE BOCA ACTUAL. </a:t>
            </a:r>
          </a:p>
          <a:p>
            <a:r>
              <a:rPr lang="es-ES_tradnl" sz="3200" dirty="0" smtClean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928662" y="1000108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MAGIA ANIMISTA</a:t>
            </a:r>
            <a:endParaRPr lang="es-ES" sz="4000" dirty="0"/>
          </a:p>
        </p:txBody>
      </p:sp>
      <p:pic>
        <p:nvPicPr>
          <p:cNvPr id="5" name="4 Imagen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714488"/>
            <a:ext cx="3500461" cy="47337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928662" y="1000108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MAGIA ANIMISTA</a:t>
            </a:r>
            <a:endParaRPr lang="es-ES" sz="4000" dirty="0"/>
          </a:p>
        </p:txBody>
      </p:sp>
      <p:pic>
        <p:nvPicPr>
          <p:cNvPr id="8" name="7 Imagen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643050"/>
            <a:ext cx="7054236" cy="47263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            ORIGEN DEL TEATRO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928662" y="1000108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MAGIA ANIMISTA</a:t>
            </a:r>
            <a:endParaRPr lang="es-ES" sz="4000" dirty="0"/>
          </a:p>
        </p:txBody>
      </p:sp>
      <p:pic>
        <p:nvPicPr>
          <p:cNvPr id="5" name="4 Imagen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785926"/>
            <a:ext cx="4857784" cy="473506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3491</TotalTime>
  <Words>1329</Words>
  <Application>Microsoft Office PowerPoint</Application>
  <PresentationFormat>Presentación en pantalla (4:3)</PresentationFormat>
  <Paragraphs>276</Paragraphs>
  <Slides>64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64</vt:i4>
      </vt:variant>
    </vt:vector>
  </HeadingPairs>
  <TitlesOfParts>
    <vt:vector size="65" baseType="lpstr">
      <vt:lpstr>Papel</vt:lpstr>
      <vt:lpstr>TEATRO EN LA ANTIGÜEDAD </vt:lpstr>
      <vt:lpstr>                ORIGEN DEL TEATRO</vt:lpstr>
      <vt:lpstr>                ORIGEN DEL TEATRO</vt:lpstr>
      <vt:lpstr>                ORIGEN DEL TEATRO</vt:lpstr>
      <vt:lpstr>                ORIGEN DEL TEATRO</vt:lpstr>
      <vt:lpstr>                ORIGEN DEL TEATRO</vt:lpstr>
      <vt:lpstr>                ORIGEN DEL TEATRO</vt:lpstr>
      <vt:lpstr>                ORIGEN DEL TEATRO</vt:lpstr>
      <vt:lpstr>                ORIGEN DEL TEATRO</vt:lpstr>
      <vt:lpstr>                ORIGEN DEL TEATRO</vt:lpstr>
      <vt:lpstr>                ORIGEN DEL TEATRO</vt:lpstr>
      <vt:lpstr>                ORIGEN DEL TEATRO</vt:lpstr>
      <vt:lpstr>                ORIGEN DEL TEATRO</vt:lpstr>
      <vt:lpstr>                ORIGEN DEL TEATRO</vt:lpstr>
      <vt:lpstr>                ORIGEN DEL TEATRO</vt:lpstr>
      <vt:lpstr>                ORIGEN DEL TEATRO</vt:lpstr>
      <vt:lpstr>                ORIGEN DEL TEATRO</vt:lpstr>
      <vt:lpstr>                ORIGEN DEL TEATRO</vt:lpstr>
      <vt:lpstr>                ORIGEN DEL TEATRO</vt:lpstr>
      <vt:lpstr>                ORIGEN DEL TEATRO</vt:lpstr>
      <vt:lpstr>                ORIGEN DEL TEATRO</vt:lpstr>
      <vt:lpstr>                ORIGEN DEL TEATRO</vt:lpstr>
      <vt:lpstr>                ORIGEN DEL TEATRO</vt:lpstr>
      <vt:lpstr>                ORIGEN DEL TEATRO</vt:lpstr>
      <vt:lpstr>                ORIGEN DEL TEATRO</vt:lpstr>
      <vt:lpstr>                ORIGEN DEL TEATRO</vt:lpstr>
      <vt:lpstr>                ORIGEN DEL TEATRO</vt:lpstr>
      <vt:lpstr>                ORIGEN DEL TEATRO</vt:lpstr>
      <vt:lpstr>                ORIGEN DEL TEATRO</vt:lpstr>
      <vt:lpstr>                ORIGEN DEL TEATRO</vt:lpstr>
      <vt:lpstr>                ORIGEN DEL TEATRO</vt:lpstr>
      <vt:lpstr>                ORIGEN DEL TEATRO</vt:lpstr>
      <vt:lpstr>                ORIGEN DEL TEATRO</vt:lpstr>
      <vt:lpstr>                ORIGEN DEL TEATRO</vt:lpstr>
      <vt:lpstr>                ORIGEN DEL TEATRO</vt:lpstr>
      <vt:lpstr>                ORIGEN DEL TEATRO</vt:lpstr>
      <vt:lpstr>                ORIGEN DEL TEATRO</vt:lpstr>
      <vt:lpstr>                ORIGEN DEL TEATRO</vt:lpstr>
      <vt:lpstr>                ORIGEN DEL TEATRO</vt:lpstr>
      <vt:lpstr>                ORIGEN DEL TEATRO</vt:lpstr>
      <vt:lpstr>                TEATRO ROMANO</vt:lpstr>
      <vt:lpstr>                TEATRO ROMANO</vt:lpstr>
      <vt:lpstr>                TEATRO ROMANO</vt:lpstr>
      <vt:lpstr>                TEATRO ROMANO</vt:lpstr>
      <vt:lpstr>                TEATRO ROMANO</vt:lpstr>
      <vt:lpstr>                TEATRO ROMANO</vt:lpstr>
      <vt:lpstr>                TEATRO ROMANO</vt:lpstr>
      <vt:lpstr>                TEATRO ROMANO</vt:lpstr>
      <vt:lpstr>                TEATRO ROMANO</vt:lpstr>
      <vt:lpstr>                TEATRO ROMANO</vt:lpstr>
      <vt:lpstr>                TEATRO ROMANO</vt:lpstr>
      <vt:lpstr>                TEATRO ROMANO</vt:lpstr>
      <vt:lpstr>                TEATRO ROMANO</vt:lpstr>
      <vt:lpstr>Diapositiva 54</vt:lpstr>
      <vt:lpstr>Diapositiva 55</vt:lpstr>
      <vt:lpstr>Diapositiva 56</vt:lpstr>
      <vt:lpstr>Diapositiva 57</vt:lpstr>
      <vt:lpstr>                TEATRO ROMANO</vt:lpstr>
      <vt:lpstr>                TEATRO ROMANO</vt:lpstr>
      <vt:lpstr>                TEATRO ROMANO</vt:lpstr>
      <vt:lpstr>                TEATRO ROMANO</vt:lpstr>
      <vt:lpstr>                TEATRO ROMANO</vt:lpstr>
      <vt:lpstr>                TEATRO ROMANO</vt:lpstr>
      <vt:lpstr>                TEATRO ROMANO</vt:lpstr>
    </vt:vector>
  </TitlesOfParts>
  <Company>Freemanworld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TEATRO EN LA ANTIGÜEDAD</dc:title>
  <dc:creator>Usuario</dc:creator>
  <cp:lastModifiedBy>Usuario</cp:lastModifiedBy>
  <cp:revision>200</cp:revision>
  <dcterms:created xsi:type="dcterms:W3CDTF">2014-09-16T08:14:52Z</dcterms:created>
  <dcterms:modified xsi:type="dcterms:W3CDTF">2020-05-21T20:31:44Z</dcterms:modified>
</cp:coreProperties>
</file>