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7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1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s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ción predeterminada" id="{6FECA7F1-F983-4913-9C78-7CB889F30A78}">
          <p14:sldIdLst>
            <p14:sldId id="256"/>
            <p14:sldId id="257"/>
            <p14:sldId id="258"/>
            <p14:sldId id="259"/>
            <p14:sldId id="262"/>
          </p14:sldIdLst>
        </p14:section>
        <p14:section name="Sección sin título" id="{A916EA73-D441-4030-8155-C85D4248799E}">
          <p14:sldIdLst>
            <p14:sldId id="260"/>
            <p14:sldId id="261"/>
            <p14:sldId id="263"/>
            <p14:sldId id="264"/>
            <p14:sldId id="265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72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0C952-0755-4DD7-9FE1-11EEDCD2BB9D}" type="datetimeFigureOut">
              <a:rPr lang="es-US" smtClean="0"/>
              <a:t>10/28/2020</a:t>
            </a:fld>
            <a:endParaRPr lang="es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8FD9B-16CF-4789-A8CF-20F7539198F5}" type="slidenum">
              <a:rPr lang="es-US" smtClean="0"/>
              <a:t>‹Nº›</a:t>
            </a:fld>
            <a:endParaRPr lang="es-US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31628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0C952-0755-4DD7-9FE1-11EEDCD2BB9D}" type="datetimeFigureOut">
              <a:rPr lang="es-US" smtClean="0"/>
              <a:t>10/28/2020</a:t>
            </a:fld>
            <a:endParaRPr lang="es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8FD9B-16CF-4789-A8CF-20F7539198F5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248437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0C952-0755-4DD7-9FE1-11EEDCD2BB9D}" type="datetimeFigureOut">
              <a:rPr lang="es-US" smtClean="0"/>
              <a:t>10/28/2020</a:t>
            </a:fld>
            <a:endParaRPr lang="es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8FD9B-16CF-4789-A8CF-20F7539198F5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14971750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0C952-0755-4DD7-9FE1-11EEDCD2BB9D}" type="datetimeFigureOut">
              <a:rPr lang="es-US" smtClean="0"/>
              <a:t>10/28/2020</a:t>
            </a:fld>
            <a:endParaRPr lang="es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8FD9B-16CF-4789-A8CF-20F7539198F5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42800719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0C952-0755-4DD7-9FE1-11EEDCD2BB9D}" type="datetimeFigureOut">
              <a:rPr lang="es-US" smtClean="0"/>
              <a:t>10/28/2020</a:t>
            </a:fld>
            <a:endParaRPr lang="es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8FD9B-16CF-4789-A8CF-20F7539198F5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19345757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0C952-0755-4DD7-9FE1-11EEDCD2BB9D}" type="datetimeFigureOut">
              <a:rPr lang="es-US" smtClean="0"/>
              <a:t>10/28/2020</a:t>
            </a:fld>
            <a:endParaRPr lang="es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8FD9B-16CF-4789-A8CF-20F7539198F5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3638280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0C952-0755-4DD7-9FE1-11EEDCD2BB9D}" type="datetimeFigureOut">
              <a:rPr lang="es-US" smtClean="0"/>
              <a:t>10/28/2020</a:t>
            </a:fld>
            <a:endParaRPr lang="es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8FD9B-16CF-4789-A8CF-20F7539198F5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3022055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0C952-0755-4DD7-9FE1-11EEDCD2BB9D}" type="datetimeFigureOut">
              <a:rPr lang="es-US" smtClean="0"/>
              <a:t>10/28/2020</a:t>
            </a:fld>
            <a:endParaRPr lang="es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8FD9B-16CF-4789-A8CF-20F7539198F5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4629834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0C952-0755-4DD7-9FE1-11EEDCD2BB9D}" type="datetimeFigureOut">
              <a:rPr lang="es-US" smtClean="0"/>
              <a:t>10/28/2020</a:t>
            </a:fld>
            <a:endParaRPr lang="es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8FD9B-16CF-4789-A8CF-20F7539198F5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1765354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0C952-0755-4DD7-9FE1-11EEDCD2BB9D}" type="datetimeFigureOut">
              <a:rPr lang="es-US" smtClean="0"/>
              <a:t>10/28/2020</a:t>
            </a:fld>
            <a:endParaRPr lang="es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8FD9B-16CF-4789-A8CF-20F7539198F5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11429439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0C952-0755-4DD7-9FE1-11EEDCD2BB9D}" type="datetimeFigureOut">
              <a:rPr lang="es-US" smtClean="0"/>
              <a:t>10/28/2020</a:t>
            </a:fld>
            <a:endParaRPr lang="es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8FD9B-16CF-4789-A8CF-20F7539198F5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13103540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0C952-0755-4DD7-9FE1-11EEDCD2BB9D}" type="datetimeFigureOut">
              <a:rPr lang="es-US" smtClean="0"/>
              <a:t>10/28/2020</a:t>
            </a:fld>
            <a:endParaRPr lang="es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8FD9B-16CF-4789-A8CF-20F7539198F5}" type="slidenum">
              <a:rPr lang="es-US" smtClean="0"/>
              <a:t>‹Nº›</a:t>
            </a:fld>
            <a:endParaRPr lang="es-US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373045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0C952-0755-4DD7-9FE1-11EEDCD2BB9D}" type="datetimeFigureOut">
              <a:rPr lang="es-US" smtClean="0"/>
              <a:t>10/28/2020</a:t>
            </a:fld>
            <a:endParaRPr lang="es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8FD9B-16CF-4789-A8CF-20F7539198F5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2860254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 smtClean="0"/>
              <a:t>Editar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0C952-0755-4DD7-9FE1-11EEDCD2BB9D}" type="datetimeFigureOut">
              <a:rPr lang="es-US" smtClean="0"/>
              <a:t>10/28/2020</a:t>
            </a:fld>
            <a:endParaRPr lang="es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8FD9B-16CF-4789-A8CF-20F7539198F5}" type="slidenum">
              <a:rPr lang="es-US" smtClean="0"/>
              <a:t>‹Nº›</a:t>
            </a:fld>
            <a:endParaRPr lang="es-US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293544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 smtClean="0"/>
              <a:t>Editar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0C952-0755-4DD7-9FE1-11EEDCD2BB9D}" type="datetimeFigureOut">
              <a:rPr lang="es-US" smtClean="0"/>
              <a:t>10/28/2020</a:t>
            </a:fld>
            <a:endParaRPr lang="es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8FD9B-16CF-4789-A8CF-20F7539198F5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277403747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0C952-0755-4DD7-9FE1-11EEDCD2BB9D}" type="datetimeFigureOut">
              <a:rPr lang="es-US" smtClean="0"/>
              <a:t>10/28/2020</a:t>
            </a:fld>
            <a:endParaRPr lang="es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8FD9B-16CF-4789-A8CF-20F7539198F5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488244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0C952-0755-4DD7-9FE1-11EEDCD2BB9D}" type="datetimeFigureOut">
              <a:rPr lang="es-US" smtClean="0"/>
              <a:t>10/28/2020</a:t>
            </a:fld>
            <a:endParaRPr lang="es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8FD9B-16CF-4789-A8CF-20F7539198F5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4098571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A1C0C952-0755-4DD7-9FE1-11EEDCD2BB9D}" type="datetimeFigureOut">
              <a:rPr lang="es-US" smtClean="0"/>
              <a:t>10/28/2020</a:t>
            </a:fld>
            <a:endParaRPr lang="es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s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EA58FD9B-16CF-4789-A8CF-20F7539198F5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249845492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68" r:id="rId1"/>
    <p:sldLayoutId id="2147483869" r:id="rId2"/>
    <p:sldLayoutId id="2147483870" r:id="rId3"/>
    <p:sldLayoutId id="2147483871" r:id="rId4"/>
    <p:sldLayoutId id="2147483872" r:id="rId5"/>
    <p:sldLayoutId id="2147483873" r:id="rId6"/>
    <p:sldLayoutId id="2147483874" r:id="rId7"/>
    <p:sldLayoutId id="2147483875" r:id="rId8"/>
    <p:sldLayoutId id="2147483876" r:id="rId9"/>
    <p:sldLayoutId id="2147483877" r:id="rId10"/>
    <p:sldLayoutId id="2147483878" r:id="rId11"/>
    <p:sldLayoutId id="2147483879" r:id="rId12"/>
    <p:sldLayoutId id="2147483880" r:id="rId13"/>
    <p:sldLayoutId id="2147483881" r:id="rId14"/>
    <p:sldLayoutId id="2147483882" r:id="rId15"/>
    <p:sldLayoutId id="2147483883" r:id="rId16"/>
    <p:sldLayoutId id="2147483884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4pPr>
      <a:lvl5pPr marL="21145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US" dirty="0" smtClean="0"/>
              <a:t>“El León ciego”, Ernesto Herrera</a:t>
            </a:r>
            <a:endParaRPr lang="es-US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US" dirty="0" smtClean="0"/>
              <a:t>Estreno en Montevideo, en 1911.</a:t>
            </a:r>
          </a:p>
          <a:p>
            <a:endParaRPr lang="es-US" dirty="0"/>
          </a:p>
        </p:txBody>
      </p:sp>
    </p:spTree>
    <p:extLst>
      <p:ext uri="{BB962C8B-B14F-4D97-AF65-F5344CB8AC3E}">
        <p14:creationId xmlns:p14="http://schemas.microsoft.com/office/powerpoint/2010/main" val="28569064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US" dirty="0" smtClean="0"/>
              <a:t>Contexto del Siglo XX</a:t>
            </a:r>
            <a:endParaRPr lang="es-U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/>
              <a:t>Principios del siglo XX: formación de una clase media ciudadana, dinamizada por una fuerte corriente inmigratoria que funde sus estilos y costumbres de vida con los criollos.</a:t>
            </a:r>
            <a:endParaRPr lang="es-US" dirty="0"/>
          </a:p>
          <a:p>
            <a:r>
              <a:rPr lang="es-ES" dirty="0"/>
              <a:t>La preocupación por el estudio de caracteres (patológicos y éticos) se dio en Sánchez, Payró, Herrera, en los que se evidencia la nota local costumbrista, la visión nostálgica del pasado distorsionado por una nueva estructura sociopolítica.</a:t>
            </a:r>
            <a:endParaRPr lang="es-US" dirty="0"/>
          </a:p>
          <a:p>
            <a:endParaRPr lang="es-US" dirty="0"/>
          </a:p>
        </p:txBody>
      </p:sp>
    </p:spTree>
    <p:extLst>
      <p:ext uri="{BB962C8B-B14F-4D97-AF65-F5344CB8AC3E}">
        <p14:creationId xmlns:p14="http://schemas.microsoft.com/office/powerpoint/2010/main" val="34732942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US" dirty="0" smtClean="0"/>
              <a:t>Características literarias</a:t>
            </a:r>
            <a:endParaRPr lang="es-U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/>
              <a:t>T</a:t>
            </a:r>
            <a:r>
              <a:rPr lang="es-ES" dirty="0" smtClean="0"/>
              <a:t>ema rural.</a:t>
            </a:r>
          </a:p>
          <a:p>
            <a:r>
              <a:rPr lang="es-ES" b="1" dirty="0"/>
              <a:t>C</a:t>
            </a:r>
            <a:r>
              <a:rPr lang="es-ES" b="1" dirty="0" smtClean="0"/>
              <a:t>ostumbrista </a:t>
            </a:r>
            <a:r>
              <a:rPr lang="es-ES" b="1" dirty="0"/>
              <a:t>de la vida </a:t>
            </a:r>
            <a:r>
              <a:rPr lang="es-ES" b="1" dirty="0" smtClean="0"/>
              <a:t>campesina.</a:t>
            </a:r>
          </a:p>
          <a:p>
            <a:r>
              <a:rPr lang="es-ES" b="1" dirty="0" smtClean="0"/>
              <a:t>El </a:t>
            </a:r>
            <a:r>
              <a:rPr lang="es-ES" b="1" dirty="0"/>
              <a:t>culto al </a:t>
            </a:r>
            <a:r>
              <a:rPr lang="es-ES" b="1" dirty="0" smtClean="0"/>
              <a:t>coraje</a:t>
            </a:r>
            <a:r>
              <a:rPr lang="es-ES" dirty="0" smtClean="0"/>
              <a:t>.</a:t>
            </a:r>
          </a:p>
          <a:p>
            <a:r>
              <a:rPr lang="es-ES" dirty="0"/>
              <a:t>F</a:t>
            </a:r>
            <a:r>
              <a:rPr lang="es-ES" dirty="0" smtClean="0"/>
              <a:t>ricción </a:t>
            </a:r>
            <a:r>
              <a:rPr lang="es-ES" dirty="0"/>
              <a:t>entre clases </a:t>
            </a:r>
            <a:r>
              <a:rPr lang="es-ES" dirty="0" smtClean="0"/>
              <a:t>económicas.</a:t>
            </a:r>
          </a:p>
          <a:p>
            <a:r>
              <a:rPr lang="es-ES" dirty="0"/>
              <a:t>P</a:t>
            </a:r>
            <a:r>
              <a:rPr lang="es-ES" dirty="0" smtClean="0"/>
              <a:t>rotesta social.</a:t>
            </a:r>
          </a:p>
          <a:p>
            <a:r>
              <a:rPr lang="es-ES" dirty="0"/>
              <a:t>O</a:t>
            </a:r>
            <a:r>
              <a:rPr lang="es-ES" dirty="0" smtClean="0"/>
              <a:t>posiciones </a:t>
            </a:r>
            <a:r>
              <a:rPr lang="es-ES" dirty="0"/>
              <a:t>criollo-inmigrante, ganado-agro, ciudad-campo.</a:t>
            </a:r>
            <a:endParaRPr lang="es-US" dirty="0"/>
          </a:p>
        </p:txBody>
      </p:sp>
    </p:spTree>
    <p:extLst>
      <p:ext uri="{BB962C8B-B14F-4D97-AF65-F5344CB8AC3E}">
        <p14:creationId xmlns:p14="http://schemas.microsoft.com/office/powerpoint/2010/main" val="18111427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US" dirty="0" smtClean="0"/>
              <a:t>Temas</a:t>
            </a:r>
            <a:br>
              <a:rPr lang="es-US" dirty="0" smtClean="0"/>
            </a:br>
            <a:endParaRPr lang="es-U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ES" b="1" dirty="0" smtClean="0"/>
              <a:t>Temas</a:t>
            </a:r>
            <a:r>
              <a:rPr lang="es-ES" dirty="0" smtClean="0"/>
              <a:t>:</a:t>
            </a:r>
          </a:p>
          <a:p>
            <a:r>
              <a:rPr lang="es-ES" dirty="0"/>
              <a:t>L</a:t>
            </a:r>
            <a:r>
              <a:rPr lang="es-ES" dirty="0" smtClean="0"/>
              <a:t>a </a:t>
            </a:r>
            <a:r>
              <a:rPr lang="es-ES" dirty="0"/>
              <a:t>tenencia de la tierra en manos </a:t>
            </a:r>
            <a:r>
              <a:rPr lang="es-ES" dirty="0" smtClean="0"/>
              <a:t>extrañas.</a:t>
            </a:r>
          </a:p>
          <a:p>
            <a:r>
              <a:rPr lang="es-ES" b="1" dirty="0"/>
              <a:t>E</a:t>
            </a:r>
            <a:r>
              <a:rPr lang="es-ES" b="1" dirty="0" smtClean="0"/>
              <a:t>l </a:t>
            </a:r>
            <a:r>
              <a:rPr lang="es-ES" b="1" dirty="0"/>
              <a:t>caudillo como fuente renovadora del </a:t>
            </a:r>
            <a:r>
              <a:rPr lang="es-ES" b="1" dirty="0" smtClean="0"/>
              <a:t>pasado.</a:t>
            </a:r>
          </a:p>
          <a:p>
            <a:r>
              <a:rPr lang="es-ES" b="1" dirty="0"/>
              <a:t>L</a:t>
            </a:r>
            <a:r>
              <a:rPr lang="es-ES" dirty="0" smtClean="0"/>
              <a:t>a </a:t>
            </a:r>
            <a:r>
              <a:rPr lang="es-ES" dirty="0"/>
              <a:t>resistencia al gringo </a:t>
            </a:r>
            <a:r>
              <a:rPr lang="es-ES" dirty="0" smtClean="0"/>
              <a:t>usurpador.</a:t>
            </a:r>
          </a:p>
          <a:p>
            <a:r>
              <a:rPr lang="es-ES" dirty="0"/>
              <a:t>E</a:t>
            </a:r>
            <a:r>
              <a:rPr lang="es-ES" dirty="0" smtClean="0"/>
              <a:t>l </a:t>
            </a:r>
            <a:r>
              <a:rPr lang="es-ES" dirty="0"/>
              <a:t>enfrentamiento de terratenientes y </a:t>
            </a:r>
            <a:r>
              <a:rPr lang="es-ES" dirty="0" smtClean="0"/>
              <a:t>peones.</a:t>
            </a:r>
          </a:p>
          <a:p>
            <a:r>
              <a:rPr lang="es-ES" dirty="0"/>
              <a:t>E</a:t>
            </a:r>
            <a:r>
              <a:rPr lang="es-ES" dirty="0" smtClean="0"/>
              <a:t>l </a:t>
            </a:r>
            <a:r>
              <a:rPr lang="es-ES" dirty="0"/>
              <a:t>progreso triunfante sobre la mentalidad feudal.</a:t>
            </a:r>
            <a:endParaRPr lang="es-US" dirty="0"/>
          </a:p>
          <a:p>
            <a:endParaRPr lang="es-US" dirty="0"/>
          </a:p>
        </p:txBody>
      </p:sp>
    </p:spTree>
    <p:extLst>
      <p:ext uri="{BB962C8B-B14F-4D97-AF65-F5344CB8AC3E}">
        <p14:creationId xmlns:p14="http://schemas.microsoft.com/office/powerpoint/2010/main" val="10056884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US" dirty="0" smtClean="0"/>
              <a:t>Temas</a:t>
            </a:r>
            <a:endParaRPr lang="es-U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b="1" dirty="0"/>
              <a:t>Temas de Ernesto Herrera: </a:t>
            </a:r>
            <a:r>
              <a:rPr lang="es-ES" dirty="0"/>
              <a:t> </a:t>
            </a:r>
            <a:endParaRPr lang="es-US" dirty="0"/>
          </a:p>
          <a:p>
            <a:r>
              <a:rPr lang="es-ES" dirty="0"/>
              <a:t>Planteó la necesidad de un teatro nacional en función de nuestros problemas e idiosincrasia. </a:t>
            </a:r>
          </a:p>
          <a:p>
            <a:r>
              <a:rPr lang="es-ES" dirty="0"/>
              <a:t>Corriente estética realismo – naturalismo. </a:t>
            </a:r>
          </a:p>
          <a:p>
            <a:r>
              <a:rPr lang="es-ES" dirty="0"/>
              <a:t>Tema rural: El león ciego. </a:t>
            </a:r>
          </a:p>
          <a:p>
            <a:r>
              <a:rPr lang="es-ES" dirty="0"/>
              <a:t>Tema ciudadano: La moral de Misia Paca</a:t>
            </a:r>
            <a:endParaRPr lang="es-US" dirty="0"/>
          </a:p>
          <a:p>
            <a:endParaRPr lang="es-US" dirty="0"/>
          </a:p>
        </p:txBody>
      </p:sp>
    </p:spTree>
    <p:extLst>
      <p:ext uri="{BB962C8B-B14F-4D97-AF65-F5344CB8AC3E}">
        <p14:creationId xmlns:p14="http://schemas.microsoft.com/office/powerpoint/2010/main" val="31338144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US" dirty="0" smtClean="0"/>
              <a:t>Antecedentes</a:t>
            </a:r>
            <a:endParaRPr lang="es-U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b="1" dirty="0" smtClean="0"/>
              <a:t>Antecedentes: </a:t>
            </a:r>
          </a:p>
          <a:p>
            <a:r>
              <a:rPr lang="es-ES" i="1" dirty="0" smtClean="0"/>
              <a:t>Calandria </a:t>
            </a:r>
            <a:r>
              <a:rPr lang="es-ES" dirty="0"/>
              <a:t>de Martín Leguizamón</a:t>
            </a:r>
            <a:endParaRPr lang="es-US" dirty="0"/>
          </a:p>
          <a:p>
            <a:r>
              <a:rPr lang="es-ES" dirty="0"/>
              <a:t>Jesús Nazareno de García Velloso (1902)</a:t>
            </a:r>
            <a:endParaRPr lang="es-US" dirty="0"/>
          </a:p>
          <a:p>
            <a:r>
              <a:rPr lang="es-ES" dirty="0"/>
              <a:t>La piedra del escándalo de Martín Coronado</a:t>
            </a:r>
            <a:endParaRPr lang="es-US" dirty="0"/>
          </a:p>
          <a:p>
            <a:r>
              <a:rPr lang="es-ES" dirty="0"/>
              <a:t>Al campo! de Nicolás Granada</a:t>
            </a:r>
            <a:endParaRPr lang="es-US" dirty="0"/>
          </a:p>
          <a:p>
            <a:endParaRPr lang="es-US" dirty="0"/>
          </a:p>
        </p:txBody>
      </p:sp>
    </p:spTree>
    <p:extLst>
      <p:ext uri="{BB962C8B-B14F-4D97-AF65-F5344CB8AC3E}">
        <p14:creationId xmlns:p14="http://schemas.microsoft.com/office/powerpoint/2010/main" val="17491660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US" dirty="0" smtClean="0"/>
              <a:t>Obra El León Ciego</a:t>
            </a:r>
            <a:endParaRPr lang="es-U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s-ES" b="1" dirty="0"/>
              <a:t>Especie:</a:t>
            </a:r>
            <a:r>
              <a:rPr lang="es-ES" dirty="0"/>
              <a:t> Drama rural en 3 actos</a:t>
            </a:r>
            <a:endParaRPr lang="es-US" dirty="0"/>
          </a:p>
          <a:p>
            <a:r>
              <a:rPr lang="es-ES" b="1" dirty="0"/>
              <a:t>Personajes</a:t>
            </a:r>
            <a:r>
              <a:rPr lang="es-ES" dirty="0"/>
              <a:t>:</a:t>
            </a:r>
            <a:endParaRPr lang="es-US" dirty="0"/>
          </a:p>
          <a:p>
            <a:r>
              <a:rPr lang="es-ES" dirty="0"/>
              <a:t> </a:t>
            </a:r>
            <a:endParaRPr lang="es-US" dirty="0"/>
          </a:p>
          <a:p>
            <a:r>
              <a:rPr lang="es-ES" dirty="0"/>
              <a:t>Asunción: mujer de Gumersindo</a:t>
            </a:r>
            <a:endParaRPr lang="es-US" dirty="0"/>
          </a:p>
          <a:p>
            <a:r>
              <a:rPr lang="es-ES" dirty="0"/>
              <a:t>Gumersindo: caudillo del partido colorado. Viejo y ciego</a:t>
            </a:r>
            <a:endParaRPr lang="es-US" dirty="0"/>
          </a:p>
          <a:p>
            <a:r>
              <a:rPr lang="es-ES" dirty="0"/>
              <a:t>Julián: hijo de ambos, casado con Goya</a:t>
            </a:r>
            <a:endParaRPr lang="es-US" dirty="0"/>
          </a:p>
          <a:p>
            <a:r>
              <a:rPr lang="es-ES" dirty="0"/>
              <a:t>Goya: mujer de Julián, hija de Gervasio y madre de Machito</a:t>
            </a:r>
            <a:endParaRPr lang="es-US" dirty="0"/>
          </a:p>
          <a:p>
            <a:r>
              <a:rPr lang="es-ES" dirty="0"/>
              <a:t>Gervasio: caudillo del partido blanco, padre de Goya y Arturo</a:t>
            </a:r>
            <a:endParaRPr lang="es-US" dirty="0"/>
          </a:p>
          <a:p>
            <a:r>
              <a:rPr lang="es-ES" dirty="0"/>
              <a:t>Arturo: hermano de Goya</a:t>
            </a:r>
            <a:endParaRPr lang="es-US" dirty="0"/>
          </a:p>
          <a:p>
            <a:r>
              <a:rPr lang="es-ES" dirty="0"/>
              <a:t>Pancha: una comadre</a:t>
            </a:r>
            <a:endParaRPr lang="es-US" dirty="0"/>
          </a:p>
          <a:p>
            <a:endParaRPr lang="es-US" dirty="0"/>
          </a:p>
        </p:txBody>
      </p:sp>
    </p:spTree>
    <p:extLst>
      <p:ext uri="{BB962C8B-B14F-4D97-AF65-F5344CB8AC3E}">
        <p14:creationId xmlns:p14="http://schemas.microsoft.com/office/powerpoint/2010/main" val="17250804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US" dirty="0" smtClean="0"/>
              <a:t>Contexto </a:t>
            </a:r>
            <a:r>
              <a:rPr lang="es-US" dirty="0" err="1" smtClean="0"/>
              <a:t>historico</a:t>
            </a:r>
            <a:endParaRPr lang="es-U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s-ES" dirty="0"/>
              <a:t>En el paso del régimen feudal al agropecuario, la población rural se aglutina siguiendo la inspiración del caudillo (en general fuerte hacendado de la zona) quien a su vez está enrolado en las filas de los partidos políticos tradicionales.</a:t>
            </a:r>
            <a:endParaRPr lang="es-US" dirty="0"/>
          </a:p>
          <a:p>
            <a:r>
              <a:rPr lang="es-ES" dirty="0"/>
              <a:t>En Uruguay, dentro de la masa campesina, la ubicación individual y familiar en cada partido, blanco o colorado, obedece pocas veces a motivos racionales o pragmáticos.</a:t>
            </a:r>
            <a:endParaRPr lang="es-US" dirty="0"/>
          </a:p>
          <a:p>
            <a:r>
              <a:rPr lang="es-ES" dirty="0"/>
              <a:t>Las luchas civiles encuentran en el caudillo al activista que se entrega a la causa con una pasión que limita en la barbarie.</a:t>
            </a:r>
            <a:endParaRPr lang="es-US" dirty="0"/>
          </a:p>
          <a:p>
            <a:r>
              <a:rPr lang="es-ES" dirty="0"/>
              <a:t>La obra fue planeada en 1910 bajo la influencia del último levantamiento militar del Partido Nacional.</a:t>
            </a:r>
            <a:endParaRPr lang="es-US"/>
          </a:p>
          <a:p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35870220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US" dirty="0" smtClean="0"/>
              <a:t>Argumento</a:t>
            </a:r>
            <a:endParaRPr lang="es-U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s-ES" dirty="0"/>
              <a:t>Dos fuerzas concurrentes sustancian el drama: la presencia activa de los caudillos regionales (Gumersindo y Gervasio, colorado y blanco respectivamente) atados al juego de las componendas partidistas y el mensaje condenatorio de la tragedia oriental, inútil, bárbara, renovada en cada guerra civil.</a:t>
            </a:r>
            <a:endParaRPr lang="es-US" dirty="0"/>
          </a:p>
          <a:p>
            <a:r>
              <a:rPr lang="es-ES" dirty="0"/>
              <a:t>La primera se funda en la conducta personal de Don Gumersindo, repudiada por los dirigentes políticos del Partido Colorado y la reacción amarga que ésta provoca en el guerrillero y su familia y el otro caudillo blanco, don Gervasio.</a:t>
            </a:r>
            <a:endParaRPr lang="es-US" dirty="0"/>
          </a:p>
          <a:p>
            <a:r>
              <a:rPr lang="es-ES" dirty="0"/>
              <a:t>Juicio severo contra los </a:t>
            </a:r>
            <a:r>
              <a:rPr lang="es-ES" dirty="0" err="1"/>
              <a:t>dotores</a:t>
            </a:r>
            <a:r>
              <a:rPr lang="es-ES" dirty="0"/>
              <a:t> que atentos a los intereses del partido, han sacrificado sin piedad a este viejo y ciego león. El desencuentro con el tiempo nuevo está marcado en las notas nostálgicas de evocación de la vida bárbara.</a:t>
            </a:r>
            <a:endParaRPr lang="es-US" dirty="0"/>
          </a:p>
          <a:p>
            <a:endParaRPr lang="es-US" dirty="0"/>
          </a:p>
        </p:txBody>
      </p:sp>
    </p:spTree>
    <p:extLst>
      <p:ext uri="{BB962C8B-B14F-4D97-AF65-F5344CB8AC3E}">
        <p14:creationId xmlns:p14="http://schemas.microsoft.com/office/powerpoint/2010/main" val="22905344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US" dirty="0" err="1" smtClean="0"/>
              <a:t>Argumeento</a:t>
            </a:r>
            <a:endParaRPr lang="es-U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/>
              <a:t>Sin embargo, los rumores de otro alzamiento bastan para que se encienda en las entrañas de estos hombres la pasión guerrillera y se olviden rencores y diferencias con los jefes del partido. El destino fatal e inexorable se cumple una vez más, y ante el llamado de la causa, acuden voluntariamente viejos y jóvenes siguiendo la divisa blanca o colorada.</a:t>
            </a:r>
            <a:endParaRPr lang="es-US" dirty="0"/>
          </a:p>
          <a:p>
            <a:r>
              <a:rPr lang="es-ES" dirty="0"/>
              <a:t>La segunda fuerza se refleja en el grito tajante y angustiado de Goya al final de la obra, expresión auténtica del pensamiento pacifista de Herrera.</a:t>
            </a:r>
            <a:endParaRPr lang="es-US" dirty="0"/>
          </a:p>
          <a:p>
            <a:endParaRPr lang="es-US" dirty="0"/>
          </a:p>
          <a:p>
            <a:endParaRPr lang="es-US" dirty="0"/>
          </a:p>
        </p:txBody>
      </p:sp>
    </p:spTree>
    <p:extLst>
      <p:ext uri="{BB962C8B-B14F-4D97-AF65-F5344CB8AC3E}">
        <p14:creationId xmlns:p14="http://schemas.microsoft.com/office/powerpoint/2010/main" val="3769429706"/>
      </p:ext>
    </p:extLst>
  </p:cSld>
  <p:clrMapOvr>
    <a:masterClrMapping/>
  </p:clrMapOvr>
</p:sld>
</file>

<file path=ppt/theme/theme1.xml><?xml version="1.0" encoding="utf-8"?>
<a:theme xmlns:a="http://schemas.openxmlformats.org/drawingml/2006/main" name="Sector">
  <a:themeElements>
    <a:clrScheme name="Sector">
      <a:dk1>
        <a:sysClr val="windowText" lastClr="000000"/>
      </a:dk1>
      <a:lt1>
        <a:sysClr val="window" lastClr="FFFFFF"/>
      </a:lt1>
      <a:dk2>
        <a:srgbClr val="D06F1E"/>
      </a:dk2>
      <a:lt2>
        <a:srgbClr val="F0BE21"/>
      </a:lt2>
      <a:accent1>
        <a:srgbClr val="760603"/>
      </a:accent1>
      <a:accent2>
        <a:srgbClr val="9F761A"/>
      </a:accent2>
      <a:accent3>
        <a:srgbClr val="92A200"/>
      </a:accent3>
      <a:accent4>
        <a:srgbClr val="4AA157"/>
      </a:accent4>
      <a:accent5>
        <a:srgbClr val="46788D"/>
      </a:accent5>
      <a:accent6>
        <a:srgbClr val="A848A8"/>
      </a:accent6>
      <a:hlink>
        <a:srgbClr val="460402"/>
      </a:hlink>
      <a:folHlink>
        <a:srgbClr val="991111"/>
      </a:folHlink>
    </a:clrScheme>
    <a:fontScheme name="Sector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ector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82EB108-EDE6-4B8E-957B-D4A69BF580E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1136</TotalTime>
  <Words>592</Words>
  <Application>Microsoft Office PowerPoint</Application>
  <PresentationFormat>Panorámica</PresentationFormat>
  <Paragraphs>54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3" baseType="lpstr">
      <vt:lpstr>Century Gothic</vt:lpstr>
      <vt:lpstr>Wingdings 3</vt:lpstr>
      <vt:lpstr>Sector</vt:lpstr>
      <vt:lpstr>“El León ciego”, Ernesto Herrera</vt:lpstr>
      <vt:lpstr>Contexto del Siglo XX</vt:lpstr>
      <vt:lpstr>Características literarias</vt:lpstr>
      <vt:lpstr>Temas </vt:lpstr>
      <vt:lpstr>Temas</vt:lpstr>
      <vt:lpstr>Antecedentes</vt:lpstr>
      <vt:lpstr>Obra El León Ciego</vt:lpstr>
      <vt:lpstr>Contexto historico</vt:lpstr>
      <vt:lpstr>Argumento</vt:lpstr>
      <vt:lpstr>Argumeento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“El León ciego”, Ernesto Herrera</dc:title>
  <dc:creator>Gabriela</dc:creator>
  <cp:lastModifiedBy>Gabriela</cp:lastModifiedBy>
  <cp:revision>6</cp:revision>
  <dcterms:created xsi:type="dcterms:W3CDTF">2020-10-27T14:40:59Z</dcterms:created>
  <dcterms:modified xsi:type="dcterms:W3CDTF">2020-10-28T18:26:42Z</dcterms:modified>
</cp:coreProperties>
</file>