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A2FE-1437-42F5-BFB7-2C193AA02EBC}" type="datetimeFigureOut">
              <a:rPr lang="es-ES" smtClean="0"/>
              <a:pPr/>
              <a:t>03/05/2020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EB6C-8831-431D-97C2-ABA8E5CAA3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956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A2FE-1437-42F5-BFB7-2C193AA02EBC}" type="datetimeFigureOut">
              <a:rPr lang="es-ES" smtClean="0"/>
              <a:pPr/>
              <a:t>03/05/2020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EB6C-8831-431D-97C2-ABA8E5CAA3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147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A2FE-1437-42F5-BFB7-2C193AA02EBC}" type="datetimeFigureOut">
              <a:rPr lang="es-ES" smtClean="0"/>
              <a:pPr/>
              <a:t>03/05/2020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EB6C-8831-431D-97C2-ABA8E5CAA39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4607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A2FE-1437-42F5-BFB7-2C193AA02EBC}" type="datetimeFigureOut">
              <a:rPr lang="es-ES" smtClean="0"/>
              <a:pPr/>
              <a:t>03/05/2020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EB6C-8831-431D-97C2-ABA8E5CAA3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1865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A2FE-1437-42F5-BFB7-2C193AA02EBC}" type="datetimeFigureOut">
              <a:rPr lang="es-ES" smtClean="0"/>
              <a:pPr/>
              <a:t>03/05/2020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EB6C-8831-431D-97C2-ABA8E5CAA39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30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A2FE-1437-42F5-BFB7-2C193AA02EBC}" type="datetimeFigureOut">
              <a:rPr lang="es-ES" smtClean="0"/>
              <a:pPr/>
              <a:t>03/05/2020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EB6C-8831-431D-97C2-ABA8E5CAA3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9331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A2FE-1437-42F5-BFB7-2C193AA02EBC}" type="datetimeFigureOut">
              <a:rPr lang="es-ES" smtClean="0"/>
              <a:pPr/>
              <a:t>03/05/2020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EB6C-8831-431D-97C2-ABA8E5CAA3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1668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A2FE-1437-42F5-BFB7-2C193AA02EBC}" type="datetimeFigureOut">
              <a:rPr lang="es-ES" smtClean="0"/>
              <a:pPr/>
              <a:t>03/05/2020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EB6C-8831-431D-97C2-ABA8E5CAA3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138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A2FE-1437-42F5-BFB7-2C193AA02EBC}" type="datetimeFigureOut">
              <a:rPr lang="es-ES" smtClean="0"/>
              <a:pPr/>
              <a:t>03/05/2020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EB6C-8831-431D-97C2-ABA8E5CAA3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16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A2FE-1437-42F5-BFB7-2C193AA02EBC}" type="datetimeFigureOut">
              <a:rPr lang="es-ES" smtClean="0"/>
              <a:pPr/>
              <a:t>03/05/2020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EB6C-8831-431D-97C2-ABA8E5CAA3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868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A2FE-1437-42F5-BFB7-2C193AA02EBC}" type="datetimeFigureOut">
              <a:rPr lang="es-ES" smtClean="0"/>
              <a:pPr/>
              <a:t>03/05/2020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EB6C-8831-431D-97C2-ABA8E5CAA3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19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A2FE-1437-42F5-BFB7-2C193AA02EBC}" type="datetimeFigureOut">
              <a:rPr lang="es-ES" smtClean="0"/>
              <a:pPr/>
              <a:t>03/05/2020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EB6C-8831-431D-97C2-ABA8E5CAA3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295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A2FE-1437-42F5-BFB7-2C193AA02EBC}" type="datetimeFigureOut">
              <a:rPr lang="es-ES" smtClean="0"/>
              <a:pPr/>
              <a:t>03/05/2020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EB6C-8831-431D-97C2-ABA8E5CAA3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711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A2FE-1437-42F5-BFB7-2C193AA02EBC}" type="datetimeFigureOut">
              <a:rPr lang="es-ES" smtClean="0"/>
              <a:pPr/>
              <a:t>03/05/2020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EB6C-8831-431D-97C2-ABA8E5CAA3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93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A2FE-1437-42F5-BFB7-2C193AA02EBC}" type="datetimeFigureOut">
              <a:rPr lang="es-ES" smtClean="0"/>
              <a:pPr/>
              <a:t>03/05/2020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EB6C-8831-431D-97C2-ABA8E5CAA3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756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A2FE-1437-42F5-BFB7-2C193AA02EBC}" type="datetimeFigureOut">
              <a:rPr lang="es-ES" smtClean="0"/>
              <a:pPr/>
              <a:t>03/05/2020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EB6C-8831-431D-97C2-ABA8E5CAA3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7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EA2FE-1437-42F5-BFB7-2C193AA02EBC}" type="datetimeFigureOut">
              <a:rPr lang="es-ES" smtClean="0"/>
              <a:pPr/>
              <a:t>03/05/2020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0A7EB6C-8831-431D-97C2-ABA8E5CAA3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00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sacademic.com/pictures/eswiki/67/Charles_Le_Brun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9" t="9091" r="5878" b="-1"/>
          <a:stretch/>
        </p:blipFill>
        <p:spPr bwMode="auto"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1650" y="1678666"/>
            <a:ext cx="3066142" cy="2369093"/>
          </a:xfrm>
        </p:spPr>
        <p:txBody>
          <a:bodyPr>
            <a:normAutofit/>
          </a:bodyPr>
          <a:lstStyle/>
          <a:p>
            <a:r>
              <a:rPr lang="es-AR" sz="4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Clasicismo Francés</a:t>
            </a:r>
            <a:endParaRPr lang="es-ES" sz="4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8001" y="4050831"/>
            <a:ext cx="3059791" cy="1096901"/>
          </a:xfrm>
        </p:spPr>
        <p:txBody>
          <a:bodyPr>
            <a:normAutofit/>
          </a:bodyPr>
          <a:lstStyle/>
          <a:p>
            <a:r>
              <a:rPr lang="es-AR" sz="1400" b="1"/>
              <a:t>Siglo XVII</a:t>
            </a:r>
            <a:endParaRPr lang="es-ES" sz="14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biografiasyvidas.com/biografia/l/fotos/luis_x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9" r="27040" b="2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A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Contexto Histórico</a:t>
            </a:r>
            <a:br>
              <a:rPr lang="es-A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Siglo XVIII</a:t>
            </a:r>
            <a:endParaRPr lang="es-ES" sz="280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AR" dirty="0"/>
              <a:t>Luis XV</a:t>
            </a:r>
            <a:endParaRPr lang="es-AR"/>
          </a:p>
          <a:p>
            <a:pPr>
              <a:lnSpc>
                <a:spcPct val="90000"/>
              </a:lnSpc>
            </a:pPr>
            <a:r>
              <a:rPr lang="es-AR" dirty="0"/>
              <a:t>Deja los asuntos en manos de otros</a:t>
            </a:r>
            <a:endParaRPr lang="es-AR"/>
          </a:p>
          <a:p>
            <a:pPr>
              <a:lnSpc>
                <a:spcPct val="90000"/>
              </a:lnSpc>
            </a:pPr>
            <a:r>
              <a:rPr lang="es-AR" dirty="0"/>
              <a:t>Rehabilitó la nobleza</a:t>
            </a:r>
            <a:endParaRPr lang="es-AR"/>
          </a:p>
          <a:p>
            <a:pPr>
              <a:lnSpc>
                <a:spcPct val="90000"/>
              </a:lnSpc>
            </a:pPr>
            <a:r>
              <a:rPr lang="es-AR" dirty="0"/>
              <a:t>Estilo de vida frívolo</a:t>
            </a:r>
            <a:endParaRPr lang="es-AR"/>
          </a:p>
          <a:p>
            <a:pPr>
              <a:lnSpc>
                <a:spcPct val="90000"/>
              </a:lnSpc>
            </a:pPr>
            <a:r>
              <a:rPr lang="es-AR" dirty="0"/>
              <a:t>El rey y las autoridades dejan de ser respetados</a:t>
            </a:r>
            <a:endParaRPr lang="es-AR"/>
          </a:p>
          <a:p>
            <a:pPr>
              <a:lnSpc>
                <a:spcPct val="90000"/>
              </a:lnSpc>
            </a:pPr>
            <a:r>
              <a:rPr lang="es-AR" dirty="0"/>
              <a:t>La corte dejó de ser centro lit. e intelectual. Los escritores se agrupan en círculos </a:t>
            </a:r>
            <a:r>
              <a:rPr lang="es-AR" dirty="0" err="1"/>
              <a:t>independ</a:t>
            </a:r>
            <a:endParaRPr lang="es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Síntesis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Borbones: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AR" dirty="0"/>
              <a:t>Enrique IV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AR" dirty="0"/>
              <a:t>Luis XIII (Primer ministro, </a:t>
            </a:r>
            <a:r>
              <a:rPr lang="es-AR" dirty="0" err="1"/>
              <a:t>Richelieu</a:t>
            </a:r>
            <a:r>
              <a:rPr lang="es-AR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AR" dirty="0"/>
              <a:t>Luis XIV (Primer ministro, </a:t>
            </a:r>
            <a:r>
              <a:rPr lang="es-AR" dirty="0" err="1"/>
              <a:t>Mazarino</a:t>
            </a:r>
            <a:r>
              <a:rPr lang="es-AR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endParaRPr lang="es-AR" dirty="0"/>
          </a:p>
          <a:p>
            <a:pPr marL="971550" lvl="1" indent="-514350">
              <a:buNone/>
            </a:pPr>
            <a:r>
              <a:rPr lang="es-AR" dirty="0"/>
              <a:t>Se consolidó definitivamente la realeza en Francia</a:t>
            </a:r>
          </a:p>
          <a:p>
            <a:pPr marL="971550" lvl="1" indent="-514350">
              <a:buNone/>
            </a:pPr>
            <a:r>
              <a:rPr lang="es-AR" dirty="0"/>
              <a:t>Potencia dominante de Europa</a:t>
            </a: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0242" name="Picture 2" descr="https://www.caracteristicas.co/wp-content/uploads/2016/06/Annibale_Carracci_-_The_Choice_of_Heracles-min-e14925453023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9075"/>
            <a:ext cx="3857625" cy="349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es-A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Clasicismo</a:t>
            </a:r>
            <a:endParaRPr lang="es-E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AR" sz="1600" dirty="0">
                <a:solidFill>
                  <a:schemeClr val="bg1"/>
                </a:solidFill>
              </a:rPr>
              <a:t>Movimiento del pensamiento francés</a:t>
            </a:r>
          </a:p>
          <a:p>
            <a:pPr>
              <a:lnSpc>
                <a:spcPct val="90000"/>
              </a:lnSpc>
            </a:pPr>
            <a:r>
              <a:rPr lang="es-AR" sz="1600" dirty="0">
                <a:solidFill>
                  <a:schemeClr val="bg1"/>
                </a:solidFill>
              </a:rPr>
              <a:t>Equilibrio entre la razón, la imaginación y la emotividad</a:t>
            </a:r>
          </a:p>
          <a:p>
            <a:pPr>
              <a:lnSpc>
                <a:spcPct val="90000"/>
              </a:lnSpc>
            </a:pPr>
            <a:r>
              <a:rPr lang="es-AR" sz="1600" dirty="0">
                <a:solidFill>
                  <a:schemeClr val="bg1"/>
                </a:solidFill>
              </a:rPr>
              <a:t>Consecuencia del humanismo renacentista</a:t>
            </a:r>
          </a:p>
          <a:p>
            <a:pPr>
              <a:lnSpc>
                <a:spcPct val="90000"/>
              </a:lnSpc>
            </a:pPr>
            <a:r>
              <a:rPr lang="es-AR" sz="1600" dirty="0">
                <a:solidFill>
                  <a:schemeClr val="bg1"/>
                </a:solidFill>
              </a:rPr>
              <a:t>Humanismo: los individuos son seres racionales que poseen  la capacidad para hallar la verdad y practicar el bien</a:t>
            </a:r>
          </a:p>
          <a:p>
            <a:pPr>
              <a:lnSpc>
                <a:spcPct val="90000"/>
              </a:lnSpc>
            </a:pPr>
            <a:r>
              <a:rPr lang="es-AR" sz="1600" dirty="0">
                <a:solidFill>
                  <a:schemeClr val="bg1"/>
                </a:solidFill>
              </a:rPr>
              <a:t>Racionalismo</a:t>
            </a:r>
          </a:p>
          <a:p>
            <a:pPr>
              <a:lnSpc>
                <a:spcPct val="90000"/>
              </a:lnSpc>
            </a:pPr>
            <a:r>
              <a:rPr lang="es-AR" sz="1600" dirty="0">
                <a:solidFill>
                  <a:schemeClr val="bg1"/>
                </a:solidFill>
              </a:rPr>
              <a:t>Apoyo de la corte real</a:t>
            </a:r>
            <a:endParaRPr lang="es-E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Clasicismo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  <a:p>
            <a:r>
              <a:rPr lang="es-AR" dirty="0"/>
              <a:t>Liberar a la razón de la religión</a:t>
            </a:r>
          </a:p>
          <a:p>
            <a:r>
              <a:rPr lang="es-AR" dirty="0"/>
              <a:t>Establecer los derechos naturales y los deberes civiles de las personas</a:t>
            </a:r>
          </a:p>
          <a:p>
            <a:r>
              <a:rPr lang="es-AR" dirty="0"/>
              <a:t>Alianza entre el absolutismo y el humanismo</a:t>
            </a:r>
          </a:p>
          <a:p>
            <a:r>
              <a:rPr lang="es-AR" dirty="0"/>
              <a:t>Teatro: estrictas normas de composición</a:t>
            </a:r>
          </a:p>
          <a:p>
            <a:r>
              <a:rPr lang="es-AR" dirty="0"/>
              <a:t>Unidades dramáticos</a:t>
            </a: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salones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/>
              <a:t>Enrique IV</a:t>
            </a:r>
          </a:p>
          <a:p>
            <a:r>
              <a:rPr lang="es-AR" dirty="0"/>
              <a:t>1620/1645 – Siglo XVII y XVIII</a:t>
            </a:r>
          </a:p>
          <a:p>
            <a:r>
              <a:rPr lang="es-AR" dirty="0"/>
              <a:t>Círculos aristocráticos de la ciudad</a:t>
            </a:r>
          </a:p>
          <a:p>
            <a:r>
              <a:rPr lang="es-AR" dirty="0"/>
              <a:t>Escritores entran en la vida mundana</a:t>
            </a:r>
          </a:p>
          <a:p>
            <a:r>
              <a:rPr lang="es-AR" dirty="0"/>
              <a:t>Literatura. Leían. Escribían en colaboración</a:t>
            </a:r>
          </a:p>
          <a:p>
            <a:r>
              <a:rPr lang="es-AR" dirty="0"/>
              <a:t>Reacción a la rudeza de costumbres y falta de refinamiento de la corte</a:t>
            </a:r>
          </a:p>
          <a:p>
            <a:r>
              <a:rPr lang="es-AR" dirty="0"/>
              <a:t>Juegos de salón. Disfraces. Bromas ingeniosas</a:t>
            </a:r>
            <a:endParaRPr lang="es-ES" dirty="0"/>
          </a:p>
        </p:txBody>
      </p:sp>
      <p:pic>
        <p:nvPicPr>
          <p:cNvPr id="11266" name="Picture 2" descr="Clasicis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636" y="548680"/>
            <a:ext cx="400044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preciosismo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Refinamiento intelectual</a:t>
            </a:r>
          </a:p>
          <a:p>
            <a:r>
              <a:rPr lang="es-AR" dirty="0"/>
              <a:t>Depuración del gusto</a:t>
            </a:r>
          </a:p>
          <a:p>
            <a:r>
              <a:rPr lang="es-AR" dirty="0"/>
              <a:t>Preciosas</a:t>
            </a:r>
            <a:endParaRPr lang="es-ES" dirty="0"/>
          </a:p>
        </p:txBody>
      </p:sp>
      <p:pic>
        <p:nvPicPr>
          <p:cNvPr id="12290" name="Picture 2" descr="http://www.alcompasdelahistoria.esy.es/tema_6/Al_compas_de_la_historia._El_Clasicismo/La_musica_en_el_clasicismo_files/shapeimage_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60088"/>
            <a:ext cx="6696744" cy="338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ouis XIII et le cardinal de Richelieu - AbcFranca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379"/>
          <a:stretch/>
        </p:blipFill>
        <p:spPr bwMode="auto"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Academia Francesa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000" y="2348880"/>
            <a:ext cx="3703960" cy="37444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AR" sz="1600" dirty="0"/>
              <a:t>1635 – </a:t>
            </a:r>
            <a:r>
              <a:rPr lang="es-AR" sz="1600" dirty="0" err="1"/>
              <a:t>Richelieu</a:t>
            </a:r>
            <a:endParaRPr lang="es-AR" sz="1600" dirty="0"/>
          </a:p>
          <a:p>
            <a:pPr>
              <a:lnSpc>
                <a:spcPct val="90000"/>
              </a:lnSpc>
            </a:pPr>
            <a:r>
              <a:rPr lang="es-AR" sz="1600" dirty="0"/>
              <a:t>Establecer criterios exactos en cuanto a lo bello</a:t>
            </a:r>
          </a:p>
          <a:p>
            <a:pPr>
              <a:lnSpc>
                <a:spcPct val="90000"/>
              </a:lnSpc>
            </a:pPr>
            <a:r>
              <a:rPr lang="es-AR" sz="1600" dirty="0"/>
              <a:t>Temas y estilo</a:t>
            </a:r>
          </a:p>
          <a:p>
            <a:pPr>
              <a:lnSpc>
                <a:spcPct val="90000"/>
              </a:lnSpc>
            </a:pPr>
            <a:r>
              <a:rPr lang="es-AR" sz="1600" dirty="0"/>
              <a:t>Las normas estéticas con sello de ley de Estado</a:t>
            </a:r>
          </a:p>
          <a:p>
            <a:pPr>
              <a:lnSpc>
                <a:spcPct val="90000"/>
              </a:lnSpc>
            </a:pPr>
            <a:r>
              <a:rPr lang="es-AR" sz="1600" dirty="0"/>
              <a:t>Redactan un diccionario y una gramática</a:t>
            </a:r>
          </a:p>
          <a:p>
            <a:pPr>
              <a:lnSpc>
                <a:spcPct val="90000"/>
              </a:lnSpc>
            </a:pPr>
            <a:r>
              <a:rPr lang="es-AR" sz="1600" dirty="0"/>
              <a:t>Gran arte nacional y noble lenguaje</a:t>
            </a:r>
          </a:p>
          <a:p>
            <a:pPr>
              <a:lnSpc>
                <a:spcPct val="90000"/>
              </a:lnSpc>
            </a:pPr>
            <a:r>
              <a:rPr lang="es-AR" sz="1600" dirty="0"/>
              <a:t>Nada podía escribirse sin sanción de la Academia</a:t>
            </a:r>
            <a:endParaRPr lang="es-E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jansenismo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err="1"/>
              <a:t>Jansenio</a:t>
            </a:r>
            <a:r>
              <a:rPr lang="es-AR" dirty="0"/>
              <a:t>: el hombre viene predestinado para el bien o para el mal, según naciera o no con la gracia de Dios</a:t>
            </a:r>
          </a:p>
          <a:p>
            <a:r>
              <a:rPr lang="es-AR" dirty="0"/>
              <a:t>El libre albedrío es impotente</a:t>
            </a:r>
          </a:p>
          <a:p>
            <a:r>
              <a:rPr lang="es-AR" dirty="0"/>
              <a:t>Moral severa. Contracción  al deber</a:t>
            </a:r>
          </a:p>
          <a:p>
            <a:r>
              <a:rPr lang="es-AR" dirty="0"/>
              <a:t>Corrupción dada por el pecado original</a:t>
            </a:r>
          </a:p>
          <a:p>
            <a:r>
              <a:rPr lang="es-AR" dirty="0"/>
              <a:t>Teatro: ocasión de pecado</a:t>
            </a:r>
          </a:p>
          <a:p>
            <a:r>
              <a:rPr lang="es-AR" dirty="0"/>
              <a:t>Contrario a los jesuitas. Moral indulgente</a:t>
            </a:r>
            <a:endParaRPr lang="es-ES" dirty="0"/>
          </a:p>
        </p:txBody>
      </p:sp>
      <p:pic>
        <p:nvPicPr>
          <p:cNvPr id="14338" name="Picture 2" descr="https://upload.wikimedia.org/wikipedia/commons/thumb/5/5f/Augustinus.jpg/220px-Augustin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18896"/>
            <a:ext cx="2383532" cy="385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5362" name="Picture 2" descr="rene descartes Archivos - Frase Famo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3857625" cy="389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es-A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Descartes (1596/1650)</a:t>
            </a:r>
            <a:endParaRPr lang="es-E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5315" y="2204864"/>
            <a:ext cx="3274125" cy="339583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AR" sz="1400" dirty="0">
                <a:solidFill>
                  <a:schemeClr val="bg1"/>
                </a:solidFill>
              </a:rPr>
              <a:t>Pensamiento cartesiano</a:t>
            </a:r>
          </a:p>
          <a:p>
            <a:pPr>
              <a:lnSpc>
                <a:spcPct val="90000"/>
              </a:lnSpc>
            </a:pPr>
            <a:r>
              <a:rPr lang="es-AR" sz="1400" dirty="0">
                <a:solidFill>
                  <a:schemeClr val="bg1"/>
                </a:solidFill>
              </a:rPr>
              <a:t>Racionalismo</a:t>
            </a:r>
          </a:p>
          <a:p>
            <a:pPr>
              <a:lnSpc>
                <a:spcPct val="90000"/>
              </a:lnSpc>
            </a:pPr>
            <a:r>
              <a:rPr lang="es-AR" sz="1400" dirty="0">
                <a:solidFill>
                  <a:schemeClr val="bg1"/>
                </a:solidFill>
              </a:rPr>
              <a:t>Discurso del Método (1637)</a:t>
            </a:r>
          </a:p>
          <a:p>
            <a:pPr>
              <a:lnSpc>
                <a:spcPct val="90000"/>
              </a:lnSpc>
            </a:pPr>
            <a:r>
              <a:rPr lang="es-AR" sz="1400" dirty="0">
                <a:solidFill>
                  <a:schemeClr val="bg1"/>
                </a:solidFill>
              </a:rPr>
              <a:t>Método para que el espíritu llegue a la verdad</a:t>
            </a:r>
          </a:p>
          <a:p>
            <a:pPr>
              <a:lnSpc>
                <a:spcPct val="90000"/>
              </a:lnSpc>
            </a:pPr>
            <a:r>
              <a:rPr lang="es-AR" sz="1400" dirty="0">
                <a:solidFill>
                  <a:schemeClr val="bg1"/>
                </a:solidFill>
              </a:rPr>
              <a:t>Moral: dominar las pasiones, corregir los excesos, la razón, libertad verdadera</a:t>
            </a:r>
          </a:p>
          <a:p>
            <a:pPr>
              <a:lnSpc>
                <a:spcPct val="90000"/>
              </a:lnSpc>
            </a:pPr>
            <a:r>
              <a:rPr lang="es-AR" sz="1400" dirty="0">
                <a:solidFill>
                  <a:schemeClr val="bg1"/>
                </a:solidFill>
              </a:rPr>
              <a:t>Existencia de Dios a través de la razón</a:t>
            </a:r>
          </a:p>
          <a:p>
            <a:pPr>
              <a:lnSpc>
                <a:spcPct val="90000"/>
              </a:lnSpc>
            </a:pPr>
            <a:r>
              <a:rPr lang="es-AR" sz="1400" dirty="0">
                <a:solidFill>
                  <a:schemeClr val="bg1"/>
                </a:solidFill>
              </a:rPr>
              <a:t>Razón: guía del hombre en sus relaciones con el mundo y con Dios.  De la razón no podemos dudar.</a:t>
            </a:r>
          </a:p>
          <a:p>
            <a:pPr>
              <a:lnSpc>
                <a:spcPct val="90000"/>
              </a:lnSpc>
            </a:pPr>
            <a:r>
              <a:rPr lang="es-AR" sz="1400" dirty="0">
                <a:solidFill>
                  <a:schemeClr val="bg1"/>
                </a:solidFill>
              </a:rPr>
              <a:t>La razón se impone en el arte</a:t>
            </a:r>
            <a:endParaRPr lang="es-E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n clave de 5 - El clasicismo - 01/04/17, En clave de 5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7" r="37936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Principios clásicos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AR" dirty="0"/>
              <a:t>Imitación de la naturaleza. Mímesis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/>
              <a:t>Verosimilitud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/>
              <a:t>Separación de géneros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/>
              <a:t>Regla de las 3 unidades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/>
              <a:t>Instruir y deleitar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/>
              <a:t>Catarsis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/>
              <a:t>Decoro</a:t>
            </a:r>
          </a:p>
          <a:p>
            <a:pPr marL="514350" indent="-514350">
              <a:buFont typeface="+mj-lt"/>
              <a:buAutoNum type="arabicPeriod"/>
            </a:pPr>
            <a:r>
              <a:rPr lang="es-AR" dirty="0"/>
              <a:t>Elocución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050" name="Picture 2" descr="Francisco I de Francia, el &amp;#39;eterno&amp;#39; enemigo de Carlos, Re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385762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5314" y="643467"/>
            <a:ext cx="5650861" cy="913325"/>
          </a:xfrm>
        </p:spPr>
        <p:txBody>
          <a:bodyPr anchor="ctr">
            <a:normAutofit/>
          </a:bodyPr>
          <a:lstStyle/>
          <a:p>
            <a:r>
              <a:rPr lang="es-A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Contexto Histórico</a:t>
            </a:r>
            <a:endParaRPr lang="es-E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5315" y="1628800"/>
            <a:ext cx="3274125" cy="432048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AR" dirty="0">
                <a:solidFill>
                  <a:schemeClr val="bg1"/>
                </a:solidFill>
              </a:rPr>
              <a:t>Francia del siglo XVI:</a:t>
            </a:r>
          </a:p>
          <a:p>
            <a:pPr lvl="1">
              <a:lnSpc>
                <a:spcPct val="90000"/>
              </a:lnSpc>
            </a:pPr>
            <a:r>
              <a:rPr lang="es-AR" sz="1800" dirty="0">
                <a:solidFill>
                  <a:schemeClr val="bg1"/>
                </a:solidFill>
              </a:rPr>
              <a:t>El poder real había logrado quebrantar a los señores feudales</a:t>
            </a:r>
          </a:p>
          <a:p>
            <a:pPr lvl="1">
              <a:lnSpc>
                <a:spcPct val="90000"/>
              </a:lnSpc>
            </a:pPr>
            <a:r>
              <a:rPr lang="es-AR" sz="1800" dirty="0">
                <a:solidFill>
                  <a:schemeClr val="bg1"/>
                </a:solidFill>
              </a:rPr>
              <a:t>Francisco I. Inicia el absolutismo</a:t>
            </a:r>
          </a:p>
          <a:p>
            <a:pPr lvl="1">
              <a:lnSpc>
                <a:spcPct val="90000"/>
              </a:lnSpc>
            </a:pPr>
            <a:r>
              <a:rPr lang="es-AR" sz="1800" dirty="0">
                <a:solidFill>
                  <a:schemeClr val="bg1"/>
                </a:solidFill>
              </a:rPr>
              <a:t>Firma con el Papa León X. El rey se convierte en Jefe de la Iglesia Francesa</a:t>
            </a:r>
          </a:p>
          <a:p>
            <a:pPr lvl="1">
              <a:lnSpc>
                <a:spcPct val="90000"/>
              </a:lnSpc>
            </a:pPr>
            <a:r>
              <a:rPr lang="es-AR" sz="1800" dirty="0">
                <a:solidFill>
                  <a:schemeClr val="bg1"/>
                </a:solidFill>
              </a:rPr>
              <a:t>El clero sometido al poder real</a:t>
            </a:r>
            <a:endParaRPr lang="es-E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Arquitectura del siglo XVI del castillo de Chenonceau en el Valle Loira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5" r="27805" b="2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Principios del Decoro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s-AR" sz="1400"/>
              <a:t>Desterrar de escena cualquier acto violento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s-AR" sz="1400"/>
              <a:t>No dar bofetón para lances de honor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s-AR" sz="1400"/>
              <a:t>No batirse a duelo en escena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s-AR" sz="1400"/>
              <a:t>Morir entre bastidores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s-AR" sz="1400"/>
              <a:t>No mostrar cómo se mata ni cómo se muere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s-AR" sz="1400"/>
              <a:t>Ningún ademán brusco. Sin efusión ni vehemencia. Estatuas parlantes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s-AR" sz="1400"/>
              <a:t>La moral estricta debe regir el comportamiento de los personajes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s-AR" sz="140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s-ES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rte y MÃºsica en Villavieja: INTERESANTE MAPA CONCEPTUAL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9" r="24980" b="1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Principios del Decoro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r>
              <a:rPr lang="es-AR" dirty="0"/>
              <a:t>Prescindir de adulterios</a:t>
            </a:r>
          </a:p>
          <a:p>
            <a:r>
              <a:rPr lang="es-AR" dirty="0"/>
              <a:t>El desorden pasional es castigado con la locura o la muerte</a:t>
            </a:r>
          </a:p>
          <a:p>
            <a:r>
              <a:rPr lang="es-AR" dirty="0"/>
              <a:t>El suicidio y el incesto se toleran como resortes de la desmesura trágica</a:t>
            </a:r>
          </a:p>
          <a:p>
            <a:r>
              <a:rPr lang="es-AR" dirty="0"/>
              <a:t>Lenguaje: verso alejandrino. Exclusión de lo pintoresco o popular</a:t>
            </a:r>
            <a:endParaRPr lang="es-E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upload.wikimedia.org/wikipedia/commons/thumb/6/6a/TNP_villeurbanne.jpg/1280px-TNP_villeurban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1" r="16241"/>
          <a:stretch/>
        </p:blipFill>
        <p:spPr bwMode="auto"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teatro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r>
              <a:rPr lang="es-AR" dirty="0"/>
              <a:t>Surgimiento del Teatro Nacional Francés con la formación del Estado Nacional</a:t>
            </a:r>
          </a:p>
          <a:p>
            <a:r>
              <a:rPr lang="es-AR" dirty="0"/>
              <a:t>Séneca</a:t>
            </a:r>
          </a:p>
          <a:p>
            <a:r>
              <a:rPr lang="es-AR" dirty="0"/>
              <a:t>El teatro se liberó de lo religioso, misterioso y </a:t>
            </a:r>
            <a:r>
              <a:rPr lang="es-AR" dirty="0" err="1"/>
              <a:t>argum</a:t>
            </a:r>
            <a:r>
              <a:rPr lang="es-AR" dirty="0"/>
              <a:t>. indignos</a:t>
            </a:r>
          </a:p>
          <a:p>
            <a:r>
              <a:rPr lang="es-AR" dirty="0"/>
              <a:t>Misterio y farsa: productos de la barbarie</a:t>
            </a:r>
            <a:endParaRPr lang="es-E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salas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Juegos de pelota</a:t>
            </a:r>
          </a:p>
          <a:p>
            <a:r>
              <a:rPr lang="es-AR" dirty="0"/>
              <a:t>Patios de forma rectangular</a:t>
            </a:r>
          </a:p>
          <a:p>
            <a:r>
              <a:rPr lang="es-AR" dirty="0"/>
              <a:t>Público miraba de pie</a:t>
            </a:r>
          </a:p>
          <a:p>
            <a:r>
              <a:rPr lang="es-AR" dirty="0"/>
              <a:t>Decorado múltiple a decorado único</a:t>
            </a:r>
          </a:p>
          <a:p>
            <a:r>
              <a:rPr lang="es-AR" dirty="0"/>
              <a:t>1640 – Las mujeres empezaron a ir al teatro</a:t>
            </a:r>
          </a:p>
          <a:p>
            <a:r>
              <a:rPr lang="es-AR" dirty="0"/>
              <a:t>París: 200 salas</a:t>
            </a:r>
          </a:p>
          <a:p>
            <a:r>
              <a:rPr lang="es-AR" dirty="0"/>
              <a:t>Espectadores ruidosos</a:t>
            </a:r>
            <a:endParaRPr lang="es-ES" dirty="0"/>
          </a:p>
        </p:txBody>
      </p:sp>
      <p:pic>
        <p:nvPicPr>
          <p:cNvPr id="20482" name="Picture 2" descr="La comedia Francesa pin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93096"/>
            <a:ext cx="35052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3556" name="Picture 4" descr="https://upload.wikimedia.org/wikipedia/commons/thumb/e/e9/P1200707_Paris_III_rue_Volta_n37_rwk.jpg/1024px-P1200707_Paris_III_rue_Volta_n37_rw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95193"/>
            <a:ext cx="3857625" cy="365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es-AR" sz="3300">
                <a:solidFill>
                  <a:schemeClr val="bg1"/>
                </a:solidFill>
              </a:rPr>
              <a:t>Teatro siglo XVII en Francia</a:t>
            </a:r>
            <a:endParaRPr lang="es-ES" sz="330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AR" sz="1500">
                <a:solidFill>
                  <a:schemeClr val="bg1"/>
                </a:solidFill>
              </a:rPr>
              <a:t>Hotel de Borgoña</a:t>
            </a:r>
          </a:p>
          <a:p>
            <a:pPr>
              <a:lnSpc>
                <a:spcPct val="90000"/>
              </a:lnSpc>
            </a:pPr>
            <a:r>
              <a:rPr lang="es-AR" sz="1500">
                <a:solidFill>
                  <a:schemeClr val="bg1"/>
                </a:solidFill>
              </a:rPr>
              <a:t>Teatro de Marais</a:t>
            </a:r>
          </a:p>
          <a:p>
            <a:pPr>
              <a:lnSpc>
                <a:spcPct val="90000"/>
              </a:lnSpc>
            </a:pPr>
            <a:r>
              <a:rPr lang="es-AR" sz="1500">
                <a:solidFill>
                  <a:schemeClr val="bg1"/>
                </a:solidFill>
              </a:rPr>
              <a:t>Aparecen las actrices</a:t>
            </a:r>
          </a:p>
          <a:p>
            <a:pPr>
              <a:lnSpc>
                <a:spcPct val="90000"/>
              </a:lnSpc>
            </a:pPr>
            <a:r>
              <a:rPr lang="es-AR" sz="1500">
                <a:solidFill>
                  <a:schemeClr val="bg1"/>
                </a:solidFill>
              </a:rPr>
              <a:t>Monopolio teatral</a:t>
            </a:r>
          </a:p>
          <a:p>
            <a:pPr>
              <a:lnSpc>
                <a:spcPct val="90000"/>
              </a:lnSpc>
            </a:pPr>
            <a:r>
              <a:rPr lang="es-AR" sz="1500">
                <a:solidFill>
                  <a:schemeClr val="bg1"/>
                </a:solidFill>
              </a:rPr>
              <a:t>Espectáculos de feria. Propagandistas. Los celosos</a:t>
            </a:r>
          </a:p>
          <a:p>
            <a:pPr>
              <a:lnSpc>
                <a:spcPct val="90000"/>
              </a:lnSpc>
            </a:pPr>
            <a:r>
              <a:rPr lang="es-AR" sz="1500">
                <a:solidFill>
                  <a:schemeClr val="bg1"/>
                </a:solidFill>
              </a:rPr>
              <a:t>Representaciones eruditas en academias y salones</a:t>
            </a:r>
          </a:p>
          <a:p>
            <a:pPr>
              <a:lnSpc>
                <a:spcPct val="90000"/>
              </a:lnSpc>
            </a:pPr>
            <a:r>
              <a:rPr lang="es-AR" sz="1500">
                <a:solidFill>
                  <a:schemeClr val="bg1"/>
                </a:solidFill>
              </a:rPr>
              <a:t>1680 – Creación de la Comedia Francesa, creada por Luis XIV</a:t>
            </a:r>
            <a:endParaRPr lang="es-ES" sz="15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es-AR">
                <a:solidFill>
                  <a:schemeClr val="bg1"/>
                </a:solidFill>
              </a:rPr>
              <a:t>Hotel de Borgoña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rmAutofit/>
          </a:bodyPr>
          <a:lstStyle/>
          <a:p>
            <a:r>
              <a:rPr lang="es-AR" sz="1700">
                <a:solidFill>
                  <a:schemeClr val="bg1"/>
                </a:solidFill>
              </a:rPr>
              <a:t>Combatido por la Iglesia</a:t>
            </a:r>
          </a:p>
          <a:p>
            <a:r>
              <a:rPr lang="es-AR" sz="1700">
                <a:solidFill>
                  <a:schemeClr val="bg1"/>
                </a:solidFill>
              </a:rPr>
              <a:t>Monopolio de representaciones públicas</a:t>
            </a:r>
          </a:p>
          <a:p>
            <a:r>
              <a:rPr lang="es-AR" sz="1700">
                <a:solidFill>
                  <a:schemeClr val="bg1"/>
                </a:solidFill>
              </a:rPr>
              <a:t>Teatro de feria</a:t>
            </a:r>
          </a:p>
          <a:p>
            <a:r>
              <a:rPr lang="es-AR" sz="1700">
                <a:solidFill>
                  <a:schemeClr val="bg1"/>
                </a:solidFill>
              </a:rPr>
              <a:t>Sala de juego de pelota</a:t>
            </a:r>
          </a:p>
          <a:p>
            <a:r>
              <a:rPr lang="es-AR" sz="1700">
                <a:solidFill>
                  <a:schemeClr val="bg1"/>
                </a:solidFill>
              </a:rPr>
              <a:t>Galería y frente escenario</a:t>
            </a:r>
          </a:p>
          <a:p>
            <a:r>
              <a:rPr lang="es-AR" sz="1700">
                <a:solidFill>
                  <a:schemeClr val="bg1"/>
                </a:solidFill>
              </a:rPr>
              <a:t>Prólogo del actor para apaciguar al público</a:t>
            </a:r>
            <a:endParaRPr lang="es-ES" sz="1700">
              <a:solidFill>
                <a:schemeClr val="bg1"/>
              </a:solidFill>
            </a:endParaRPr>
          </a:p>
        </p:txBody>
      </p:sp>
      <p:pic>
        <p:nvPicPr>
          <p:cNvPr id="24580" name="Picture 4" descr="https://upload.wikimedia.org/wikipedia/commons/thumb/f/f3/Abraham_Bosse%2C_Actors_at_the_Hotel_de_Bourgogne_2%2C_ca._1633%E2%80%9334.jpg/310px-Abraham_Bosse%2C_Actors_at_the_Hotel_de_Bourgogne_2%2C_ca._1633%E2%80%93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258" y="2276872"/>
            <a:ext cx="295275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El espectáculo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Estrenos cada 3 o 4 días</a:t>
            </a:r>
          </a:p>
          <a:p>
            <a:r>
              <a:rPr lang="es-AR" dirty="0"/>
              <a:t>Entreactos: orquesta con violines, flauta y tambor</a:t>
            </a:r>
          </a:p>
          <a:p>
            <a:r>
              <a:rPr lang="es-AR" dirty="0"/>
              <a:t>Final: canción alegre</a:t>
            </a:r>
          </a:p>
          <a:p>
            <a:r>
              <a:rPr lang="es-AR" dirty="0"/>
              <a:t>Actrices</a:t>
            </a:r>
            <a:endParaRPr lang="es-ES" dirty="0"/>
          </a:p>
        </p:txBody>
      </p:sp>
      <p:pic>
        <p:nvPicPr>
          <p:cNvPr id="22530" name="Picture 2" descr="âCelos y agraviosâ: Un clÃ¡sico del teatro con sabor cuban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44437"/>
            <a:ext cx="5947420" cy="33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Teatro de feria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Farsantes de feria</a:t>
            </a:r>
          </a:p>
          <a:p>
            <a:r>
              <a:rPr lang="es-AR" dirty="0"/>
              <a:t>Improvisadores</a:t>
            </a:r>
          </a:p>
          <a:p>
            <a:r>
              <a:rPr lang="es-AR" dirty="0"/>
              <a:t>Comedia </a:t>
            </a:r>
            <a:r>
              <a:rPr lang="es-AR" dirty="0" err="1"/>
              <a:t>dellarte</a:t>
            </a:r>
            <a:endParaRPr lang="es-AR" dirty="0"/>
          </a:p>
          <a:p>
            <a:r>
              <a:rPr lang="es-AR" dirty="0"/>
              <a:t>Farsas/</a:t>
            </a:r>
            <a:r>
              <a:rPr lang="es-AR" dirty="0" err="1"/>
              <a:t>lazzi</a:t>
            </a:r>
            <a:endParaRPr lang="es-AR" dirty="0"/>
          </a:p>
          <a:p>
            <a:r>
              <a:rPr lang="es-AR" dirty="0" err="1"/>
              <a:t>Tabarín</a:t>
            </a:r>
            <a:r>
              <a:rPr lang="es-AR" dirty="0"/>
              <a:t> </a:t>
            </a:r>
          </a:p>
          <a:p>
            <a:r>
              <a:rPr lang="es-AR" dirty="0"/>
              <a:t>Trío </a:t>
            </a:r>
            <a:r>
              <a:rPr lang="es-AR"/>
              <a:t>de cómicos</a:t>
            </a:r>
            <a:endParaRPr lang="es-ES"/>
          </a:p>
        </p:txBody>
      </p:sp>
      <p:pic>
        <p:nvPicPr>
          <p:cNvPr id="21506" name="Picture 2" descr="Jansenismo y progres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898" y="3573015"/>
            <a:ext cx="6275767" cy="330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upload.wikimedia.org/wikipedia/commons/thumb/f/fe/Marguerite_de_Navarre_-_Project_Gutenberg_eText_17705.jpg/220px-Marguerite_de_Navarre_-_Project_Gutenberg_eText_177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92" b="1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Contexto Histórico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07172" y="2276872"/>
            <a:ext cx="4193220" cy="3764490"/>
          </a:xfrm>
        </p:spPr>
        <p:txBody>
          <a:bodyPr>
            <a:normAutofit/>
          </a:bodyPr>
          <a:lstStyle/>
          <a:p>
            <a:r>
              <a:rPr lang="es-AR" dirty="0"/>
              <a:t>Movimiento artístico: Renacimiento</a:t>
            </a:r>
          </a:p>
          <a:p>
            <a:r>
              <a:rPr lang="es-AR" dirty="0"/>
              <a:t>Influencia italiana</a:t>
            </a:r>
          </a:p>
          <a:p>
            <a:r>
              <a:rPr lang="es-AR" dirty="0"/>
              <a:t>Movimiento humanista</a:t>
            </a:r>
          </a:p>
          <a:p>
            <a:r>
              <a:rPr lang="es-AR" dirty="0"/>
              <a:t>Arte clásico</a:t>
            </a:r>
          </a:p>
          <a:p>
            <a:r>
              <a:rPr lang="es-AR" dirty="0"/>
              <a:t>1529: </a:t>
            </a:r>
            <a:r>
              <a:rPr lang="es-AR" dirty="0" err="1"/>
              <a:t>College</a:t>
            </a:r>
            <a:r>
              <a:rPr lang="es-AR" dirty="0"/>
              <a:t> de France. Tendencia científica</a:t>
            </a:r>
          </a:p>
          <a:p>
            <a:r>
              <a:rPr lang="es-AR" dirty="0"/>
              <a:t>Círculo de Margarita </a:t>
            </a:r>
            <a:r>
              <a:rPr lang="es-AR" dirty="0" err="1"/>
              <a:t>Angulena</a:t>
            </a:r>
            <a:r>
              <a:rPr lang="es-AR" dirty="0"/>
              <a:t>: sabios y poetas (humanismo)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onarquÃ­as Europeas siglos XVI y XVI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4" r="23399"/>
          <a:stretch/>
        </p:blipFill>
        <p:spPr bwMode="auto">
          <a:xfrm>
            <a:off x="19" y="-1"/>
            <a:ext cx="4418913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Contexto Histórico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07172" y="2160589"/>
            <a:ext cx="4265228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AR" sz="1500" dirty="0"/>
              <a:t>Librar a la razón de la tutela religiosa</a:t>
            </a:r>
          </a:p>
          <a:p>
            <a:pPr>
              <a:lnSpc>
                <a:spcPct val="90000"/>
              </a:lnSpc>
            </a:pPr>
            <a:r>
              <a:rPr lang="es-AR" sz="1500" dirty="0"/>
              <a:t>Rey: portador de la razón y encarnación de la nueva norma social</a:t>
            </a:r>
          </a:p>
          <a:p>
            <a:pPr>
              <a:lnSpc>
                <a:spcPct val="90000"/>
              </a:lnSpc>
            </a:pPr>
            <a:r>
              <a:rPr lang="es-AR" sz="1500" dirty="0"/>
              <a:t>Alianza entre el absolutismo y el movimiento humanista</a:t>
            </a:r>
          </a:p>
          <a:p>
            <a:pPr>
              <a:lnSpc>
                <a:spcPct val="90000"/>
              </a:lnSpc>
            </a:pPr>
            <a:r>
              <a:rPr lang="es-AR" sz="1500" dirty="0"/>
              <a:t>Cultura nacional se lograría por imitación de los antiguos</a:t>
            </a:r>
          </a:p>
          <a:p>
            <a:pPr>
              <a:lnSpc>
                <a:spcPct val="90000"/>
              </a:lnSpc>
            </a:pPr>
            <a:r>
              <a:rPr lang="es-AR" sz="1500" dirty="0"/>
              <a:t>Valor de la obra dada por la estimación de los eruditos</a:t>
            </a:r>
          </a:p>
          <a:p>
            <a:pPr>
              <a:lnSpc>
                <a:spcPct val="90000"/>
              </a:lnSpc>
            </a:pPr>
            <a:r>
              <a:rPr lang="es-AR" sz="1500" dirty="0"/>
              <a:t>Arte sin bases populares, limitado a estrecho circulo de gustos aristocráticos</a:t>
            </a:r>
            <a:endParaRPr lang="es-E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ANCIA DEL SIGLO XV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5" r="6720"/>
          <a:stretch/>
        </p:blipFill>
        <p:spPr bwMode="auto"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7999" y="609600"/>
            <a:ext cx="4928097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A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Contexto Histórico</a:t>
            </a:r>
            <a:br>
              <a:rPr lang="es-A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Siglo XVI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000" y="1772816"/>
            <a:ext cx="3487936" cy="460851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AR" sz="1600" dirty="0"/>
              <a:t>Enrique IV  (1589/1610)</a:t>
            </a:r>
          </a:p>
          <a:p>
            <a:pPr>
              <a:lnSpc>
                <a:spcPct val="90000"/>
              </a:lnSpc>
            </a:pPr>
            <a:r>
              <a:rPr lang="es-AR" sz="1600" dirty="0"/>
              <a:t>Surge Teatro Nacional Francés</a:t>
            </a:r>
          </a:p>
          <a:p>
            <a:pPr>
              <a:lnSpc>
                <a:spcPct val="90000"/>
              </a:lnSpc>
            </a:pPr>
            <a:r>
              <a:rPr lang="es-AR" sz="1600" dirty="0"/>
              <a:t>Coincide con la formación del Estado Nacional</a:t>
            </a:r>
          </a:p>
          <a:p>
            <a:pPr>
              <a:lnSpc>
                <a:spcPct val="90000"/>
              </a:lnSpc>
            </a:pPr>
            <a:r>
              <a:rPr lang="es-AR" sz="1600" dirty="0"/>
              <a:t>1598 – Edicto de Nantes. Pone fin a las guerras de religión entre protestantes y católicos en Francia</a:t>
            </a:r>
          </a:p>
          <a:p>
            <a:pPr>
              <a:lnSpc>
                <a:spcPct val="90000"/>
              </a:lnSpc>
            </a:pPr>
            <a:r>
              <a:rPr lang="es-AR" sz="1600" dirty="0"/>
              <a:t>Monarquía absoluta concretada luego por </a:t>
            </a:r>
            <a:r>
              <a:rPr lang="es-AR" sz="1600" dirty="0" err="1"/>
              <a:t>Richelieu</a:t>
            </a:r>
            <a:endParaRPr lang="es-AR" sz="1600" dirty="0"/>
          </a:p>
          <a:p>
            <a:pPr>
              <a:lnSpc>
                <a:spcPct val="90000"/>
              </a:lnSpc>
            </a:pPr>
            <a:r>
              <a:rPr lang="es-AR" sz="1600" dirty="0"/>
              <a:t>Prosperidad económica</a:t>
            </a:r>
          </a:p>
          <a:p>
            <a:pPr>
              <a:lnSpc>
                <a:spcPct val="90000"/>
              </a:lnSpc>
            </a:pPr>
            <a:r>
              <a:rPr lang="es-AR" sz="1600" dirty="0"/>
              <a:t>Poder del rey</a:t>
            </a:r>
          </a:p>
          <a:p>
            <a:pPr>
              <a:lnSpc>
                <a:spcPct val="90000"/>
              </a:lnSpc>
            </a:pPr>
            <a:r>
              <a:rPr lang="es-AR" sz="1600" dirty="0"/>
              <a:t>Disminuye el poder de nobles y burgueses</a:t>
            </a:r>
            <a:endParaRPr lang="es-E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Contexto Histórico</a:t>
            </a:r>
            <a:b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Siglo XVI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Los dos grandes acontecimientos:</a:t>
            </a:r>
          </a:p>
          <a:p>
            <a:endParaRPr lang="es-AR" dirty="0"/>
          </a:p>
          <a:p>
            <a:pPr marL="971550" lvl="1" indent="-514350">
              <a:buFont typeface="+mj-lt"/>
              <a:buAutoNum type="arabicPeriod"/>
            </a:pPr>
            <a:r>
              <a:rPr lang="es-AR" dirty="0"/>
              <a:t>Renacimiento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AR" dirty="0"/>
              <a:t>Reforma religiosa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thumb/6/64/LouisXIII.jpg/800px-LouisXII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A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Contexto Histórico</a:t>
            </a:r>
            <a:br>
              <a:rPr lang="es-A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Siglo XVII</a:t>
            </a:r>
            <a:endParaRPr lang="es-ES" sz="280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07172" y="1988841"/>
            <a:ext cx="4625268" cy="405252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AR" sz="1600" dirty="0"/>
              <a:t>Luis XIII. Cardenal </a:t>
            </a:r>
            <a:r>
              <a:rPr lang="es-AR" sz="1600" dirty="0" err="1"/>
              <a:t>Richelieu</a:t>
            </a:r>
            <a:r>
              <a:rPr lang="es-AR" sz="1600" dirty="0"/>
              <a:t> (1585/1642)</a:t>
            </a:r>
          </a:p>
          <a:p>
            <a:pPr>
              <a:lnSpc>
                <a:spcPct val="90000"/>
              </a:lnSpc>
            </a:pPr>
            <a:r>
              <a:rPr lang="es-AR" sz="1600" dirty="0"/>
              <a:t>Se establece el poder absoluto en Francia</a:t>
            </a:r>
          </a:p>
          <a:p>
            <a:pPr>
              <a:lnSpc>
                <a:spcPct val="90000"/>
              </a:lnSpc>
            </a:pPr>
            <a:r>
              <a:rPr lang="es-AR" sz="1600" dirty="0"/>
              <a:t>Se  propuso:</a:t>
            </a:r>
          </a:p>
          <a:p>
            <a:pPr marL="914400" lvl="1" indent="-514350">
              <a:lnSpc>
                <a:spcPct val="90000"/>
              </a:lnSpc>
              <a:buFont typeface="+mj-lt"/>
              <a:buAutoNum type="arabicPeriod"/>
            </a:pPr>
            <a:r>
              <a:rPr lang="es-AR" dirty="0"/>
              <a:t>Atacar a la nobleza insumisa al Rey (La Fronda), retirándole sus privilegios, cadalso a sus cabecillas</a:t>
            </a:r>
          </a:p>
          <a:p>
            <a:pPr marL="914400" lvl="1" indent="-514350">
              <a:lnSpc>
                <a:spcPct val="90000"/>
              </a:lnSpc>
              <a:buFont typeface="+mj-lt"/>
              <a:buAutoNum type="arabicPeriod"/>
            </a:pPr>
            <a:r>
              <a:rPr lang="es-AR" dirty="0"/>
              <a:t>Perseguir a protestantes</a:t>
            </a:r>
          </a:p>
          <a:p>
            <a:pPr marL="914400" lvl="1" indent="-514350">
              <a:lnSpc>
                <a:spcPct val="90000"/>
              </a:lnSpc>
              <a:buFont typeface="+mj-lt"/>
              <a:buAutoNum type="arabicPeriod"/>
            </a:pPr>
            <a:r>
              <a:rPr lang="es-AR" dirty="0"/>
              <a:t>Enemistarse con los </a:t>
            </a:r>
            <a:r>
              <a:rPr lang="es-AR" dirty="0" err="1"/>
              <a:t>austrias</a:t>
            </a:r>
            <a:endParaRPr lang="es-ES" dirty="0"/>
          </a:p>
          <a:p>
            <a:pPr marL="914400" lvl="1" indent="-514350">
              <a:lnSpc>
                <a:spcPct val="90000"/>
              </a:lnSpc>
              <a:buNone/>
            </a:pPr>
            <a:r>
              <a:rPr lang="es-AR" dirty="0"/>
              <a:t>Los actores empiezan a gozar de consideración económica y reputación moral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ouis XIV of Fran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5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AR" sz="2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Contexto Histórico</a:t>
            </a:r>
            <a:br>
              <a:rPr lang="es-AR" sz="2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Siglo XVII – Luis XIV</a:t>
            </a:r>
            <a:endParaRPr lang="es-ES" sz="230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AR" dirty="0"/>
              <a:t>Luis XIV (1661/1715). El rey sol</a:t>
            </a:r>
            <a:endParaRPr lang="es-AR"/>
          </a:p>
          <a:p>
            <a:pPr>
              <a:lnSpc>
                <a:spcPct val="90000"/>
              </a:lnSpc>
            </a:pPr>
            <a:r>
              <a:rPr lang="es-AR" dirty="0"/>
              <a:t>Un </a:t>
            </a:r>
            <a:r>
              <a:rPr lang="es-AR" dirty="0" err="1"/>
              <a:t>roi</a:t>
            </a:r>
            <a:r>
              <a:rPr lang="es-AR" dirty="0"/>
              <a:t>, une </a:t>
            </a:r>
            <a:r>
              <a:rPr lang="es-AR" dirty="0" err="1"/>
              <a:t>loi</a:t>
            </a:r>
            <a:r>
              <a:rPr lang="es-AR" dirty="0"/>
              <a:t>, une </a:t>
            </a:r>
            <a:r>
              <a:rPr lang="es-AR" dirty="0" err="1"/>
              <a:t>foi</a:t>
            </a:r>
            <a:endParaRPr lang="es-AR"/>
          </a:p>
          <a:p>
            <a:pPr>
              <a:lnSpc>
                <a:spcPct val="90000"/>
              </a:lnSpc>
            </a:pPr>
            <a:r>
              <a:rPr lang="es-AR" dirty="0"/>
              <a:t>Primer ministro: </a:t>
            </a:r>
            <a:r>
              <a:rPr lang="es-AR" dirty="0" err="1"/>
              <a:t>Mazarino</a:t>
            </a:r>
            <a:endParaRPr lang="es-AR"/>
          </a:p>
          <a:p>
            <a:pPr>
              <a:lnSpc>
                <a:spcPct val="90000"/>
              </a:lnSpc>
            </a:pPr>
            <a:r>
              <a:rPr lang="es-AR" dirty="0"/>
              <a:t>Monarquía absoluta</a:t>
            </a:r>
            <a:endParaRPr lang="es-AR"/>
          </a:p>
          <a:p>
            <a:pPr>
              <a:lnSpc>
                <a:spcPct val="90000"/>
              </a:lnSpc>
            </a:pPr>
            <a:r>
              <a:rPr lang="es-AR" dirty="0"/>
              <a:t>Francia desplaza a España</a:t>
            </a:r>
            <a:endParaRPr lang="es-AR"/>
          </a:p>
          <a:p>
            <a:pPr>
              <a:lnSpc>
                <a:spcPct val="90000"/>
              </a:lnSpc>
            </a:pPr>
            <a:r>
              <a:rPr lang="es-AR" dirty="0"/>
              <a:t>Imitan a los Medici. Pompa y refinamiento.</a:t>
            </a:r>
            <a:endParaRPr lang="es-AR"/>
          </a:p>
          <a:p>
            <a:pPr>
              <a:lnSpc>
                <a:spcPct val="90000"/>
              </a:lnSpc>
            </a:pPr>
            <a:r>
              <a:rPr lang="es-AR" dirty="0"/>
              <a:t>París: centro de atracción cultural</a:t>
            </a:r>
            <a:endParaRPr lang="es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8/86/Versailles_Gard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2" r="34879" b="2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AR" sz="2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Contexto Histórico</a:t>
            </a:r>
            <a:br>
              <a:rPr lang="es-AR" sz="2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Siglo XVII – Luis XIV</a:t>
            </a:r>
            <a:endParaRPr lang="es-ES" sz="230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07172" y="1772817"/>
            <a:ext cx="4265228" cy="426854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AR" dirty="0"/>
              <a:t>Rey, atribuciones divinas, sin límites de autoridad</a:t>
            </a:r>
          </a:p>
          <a:p>
            <a:pPr>
              <a:lnSpc>
                <a:spcPct val="90000"/>
              </a:lnSpc>
            </a:pPr>
            <a:r>
              <a:rPr lang="es-AR" dirty="0"/>
              <a:t>Los nobles son aplacados o exiliados</a:t>
            </a:r>
          </a:p>
          <a:p>
            <a:pPr>
              <a:lnSpc>
                <a:spcPct val="90000"/>
              </a:lnSpc>
            </a:pPr>
            <a:r>
              <a:rPr lang="es-AR" dirty="0"/>
              <a:t>Los burgueses acomodados imitan a los nobles</a:t>
            </a:r>
          </a:p>
          <a:p>
            <a:pPr>
              <a:lnSpc>
                <a:spcPct val="90000"/>
              </a:lnSpc>
            </a:pPr>
            <a:r>
              <a:rPr lang="es-AR" dirty="0"/>
              <a:t>Salones y corte: plácida vida social</a:t>
            </a:r>
          </a:p>
          <a:p>
            <a:pPr>
              <a:lnSpc>
                <a:spcPct val="90000"/>
              </a:lnSpc>
            </a:pPr>
            <a:r>
              <a:rPr lang="es-AR" dirty="0"/>
              <a:t>1715- Muere Luis XIV. Francia al borde de la bancarrota</a:t>
            </a:r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ceta">
  <a:themeElements>
    <a:clrScheme name="Naran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</TotalTime>
  <Words>1031</Words>
  <Application>Microsoft Office PowerPoint</Application>
  <PresentationFormat>Presentación en pantalla (4:3)</PresentationFormat>
  <Paragraphs>185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Trebuchet MS</vt:lpstr>
      <vt:lpstr>Wingdings 3</vt:lpstr>
      <vt:lpstr>Faceta</vt:lpstr>
      <vt:lpstr>Clasicismo Francés</vt:lpstr>
      <vt:lpstr>Contexto Histórico</vt:lpstr>
      <vt:lpstr>Contexto Histórico</vt:lpstr>
      <vt:lpstr>Contexto Histórico</vt:lpstr>
      <vt:lpstr>Contexto Histórico Siglo XVI</vt:lpstr>
      <vt:lpstr>Contexto Histórico Siglo XVI</vt:lpstr>
      <vt:lpstr>Contexto Histórico Siglo XVII</vt:lpstr>
      <vt:lpstr>Contexto Histórico Siglo XVII – Luis XIV</vt:lpstr>
      <vt:lpstr>Contexto Histórico Siglo XVII – Luis XIV</vt:lpstr>
      <vt:lpstr>Contexto Histórico Siglo XVIII</vt:lpstr>
      <vt:lpstr>Síntesis</vt:lpstr>
      <vt:lpstr>Clasicismo</vt:lpstr>
      <vt:lpstr>Clasicismo</vt:lpstr>
      <vt:lpstr>Los salones</vt:lpstr>
      <vt:lpstr>El preciosismo</vt:lpstr>
      <vt:lpstr>Academia Francesa</vt:lpstr>
      <vt:lpstr>El jansenismo</vt:lpstr>
      <vt:lpstr>Descartes (1596/1650)</vt:lpstr>
      <vt:lpstr>Principios clásicos</vt:lpstr>
      <vt:lpstr>Principios del Decoro</vt:lpstr>
      <vt:lpstr>Principios del Decoro</vt:lpstr>
      <vt:lpstr>El teatro</vt:lpstr>
      <vt:lpstr>Las salas</vt:lpstr>
      <vt:lpstr>Teatro siglo XVII en Francia</vt:lpstr>
      <vt:lpstr>Hotel de Borgoña</vt:lpstr>
      <vt:lpstr>El espectáculo</vt:lpstr>
      <vt:lpstr>Teatro de feria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Clasicismo Francés</dc:title>
  <dc:creator>Valued Acer Customer</dc:creator>
  <cp:lastModifiedBy>Administrador</cp:lastModifiedBy>
  <cp:revision>20</cp:revision>
  <dcterms:created xsi:type="dcterms:W3CDTF">2010-06-02T18:45:47Z</dcterms:created>
  <dcterms:modified xsi:type="dcterms:W3CDTF">2020-05-03T23:17:01Z</dcterms:modified>
</cp:coreProperties>
</file>