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296" r:id="rId4"/>
    <p:sldId id="291" r:id="rId5"/>
    <p:sldId id="292" r:id="rId6"/>
    <p:sldId id="293" r:id="rId7"/>
    <p:sldId id="294" r:id="rId8"/>
    <p:sldId id="295" r:id="rId9"/>
    <p:sldId id="29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8" r:id="rId20"/>
    <p:sldId id="266" r:id="rId21"/>
    <p:sldId id="267" r:id="rId22"/>
    <p:sldId id="269" r:id="rId23"/>
    <p:sldId id="270" r:id="rId24"/>
    <p:sldId id="271" r:id="rId25"/>
  </p:sldIdLst>
  <p:sldSz cx="12192000" cy="6858000"/>
  <p:notesSz cx="7315200" cy="96012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01CF0C1-2311-4085-864A-35A263FC8C43}">
          <p14:sldIdLst>
            <p14:sldId id="256"/>
            <p14:sldId id="289"/>
            <p14:sldId id="296"/>
            <p14:sldId id="291"/>
            <p14:sldId id="292"/>
            <p14:sldId id="293"/>
            <p14:sldId id="294"/>
            <p14:sldId id="295"/>
            <p14:sldId id="297"/>
          </p14:sldIdLst>
        </p14:section>
        <p14:section name="Sección sin título" id="{B2F86A1B-7812-44F1-B9C6-4A42BEE3CAF6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8"/>
            <p14:sldId id="266"/>
            <p14:sldId id="267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00"/>
    <a:srgbClr val="FFFFFF"/>
    <a:srgbClr val="07B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378" y="-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7515FB8-A03A-4DFF-8C34-17BAF5C63346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C8C7615-AF41-4B37-B89C-178BCA7540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977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87" name="Google Shape;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44" name="Google Shape;2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11" name="Google Shape;2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27" name="Google Shape;2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59" name="Google Shape;25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69" name="Google Shape;26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75" name="Google Shape;27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05" name="Google Shape;1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15" name="Google Shape;1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35" name="Google Shape;13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54" name="Google Shape;1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67" name="Google Shape;1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82" name="Google Shape;18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97" name="Google Shape;1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F1FDD-406F-EAEC-63AC-561ADFC12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DCA6AF-63EA-87ED-3800-CFE912913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1C54C7-F891-C465-5EA8-0B9DFD99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467441-BA38-F91D-92BD-9E440E06D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A54A58-267C-8578-AFE9-0EB1E5C7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256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7E6FA-D94D-95AC-85F4-4DCFB80B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2E8198-B35D-7CDF-852A-A48182F0E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E5422D-1177-CED1-F2FF-724BE1EC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DD06F9-C86F-FC22-BDAB-8F93B823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EB2D74-295A-338A-5BF0-AF8A474B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922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0A2AB0-975D-B4C2-237A-8176940F6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92E727-4EC6-3B14-A00F-F8174A9F4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EBDE82-35BC-8A38-8B51-9F0B2AE6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86D4FC-A3DA-22B8-B09B-38B933C5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F1D52-1475-28A2-8AE0-2F8DB1E2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806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7FD78-E06B-2851-756F-B2CF9C23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E6ABC6-1ED6-E6B8-9773-220236FED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E3F0FD-55D6-48A0-0C72-3B3BB374B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7B117-1EF3-81D7-970F-119C2DAD2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7231B9-B385-A859-F1F8-577F55A0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937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9F1CB1-5B0F-418C-E848-45F2E112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17D98-2846-E6E1-9919-33BD3D89D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21B3CE-42BE-E13B-FAF8-7417C9FF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BD7AB6-1BFD-F654-06C8-4D3B9429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FC3DE9-565C-DCE2-AA17-3AA7A263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685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CA9A2-B1D8-6E8A-4FB6-D90197E2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A33F06-A7EA-980F-4C8C-B4DEA9A8B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BC1CA9-F7F1-D6F3-5E04-C29BDFEA4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C44D82-EFFD-48B0-5D7D-0236EFEA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E96F44-AC02-E82F-C8D6-8C480986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12F4C7-138C-05E1-EBCC-A85BE2CF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83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FE3DE-06F1-37CB-F61E-72E5DCFD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96ADDD-0F11-0078-3712-CF1370FCD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E71CBE-50C5-EE97-9F70-F44B72F5F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28C16D-A46B-12B8-B0BA-CF424AE72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A0509E-9B04-5D39-8A95-2EB762696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E636AD9-9A02-AA05-7927-EB21987C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7DDE32-3B07-3002-5AFB-97372217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C33066-3EB2-6AF8-4582-5D777568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168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8C2F9-1C29-58B0-15B4-238E7BA8A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285BC6-F1D8-1FE9-A4F1-0813C5E3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FC12B5-82B3-4460-87A7-B445DBB51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3A840D-13C7-3761-0482-8EBFDD0A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68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13A060-30AD-0E94-A280-9152551A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D81BDB-DECC-1ABA-A530-BC44ADC75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2D4F97-3718-4894-C761-C6BC124F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48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D022E-2CD6-DA8A-DE54-014A0618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6D10EA-9A6B-597A-9A7F-5945D349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F867B8-93A4-CB4B-105B-5D12486BE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5DDCD8-BCD1-4D8E-B1A9-3F524557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2B19E4-3F4E-2EF5-CABE-4B3DCA69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019D14-09B6-3F4B-AB1E-BA7864BE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285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CBD93-457A-72E8-024E-0ECBC7C6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F64F4A8-73C4-840F-9313-CAEC9FCF6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C9DD93-CAE8-A9D6-E0E5-0C5FA550C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AFFEB2-64D7-5000-5248-3EBEE540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CF01AB-F07A-084C-E3A3-706D629D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469E3F-AE90-1768-5B83-259EC174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16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DA12EE-0F51-B268-93C9-781EEE23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4E350E-4128-A6BC-E4B3-C4400D2F4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5F13CD-C213-0713-2044-06F288511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5FE8A9-4275-4079-BA62-1EF1C54A4162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C8E2F-3381-1AC3-54CB-07CEAC75E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B2E4F-F424-5B97-31C4-EAA583318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6BA5EB-D59A-4EC5-BE43-C40CCCEF0E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411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ED3C6EF-188C-67D6-BDBA-FC8B83E4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367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114" y="0"/>
            <a:ext cx="121915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 descr="https://lh7-rt.googleusercontent.com/slidesz/AGV_vUcjkAb23qQ7mSnrqbSSbyhiafERjjoktLjbRtIKKjONxwfLCqAgbCUUj7e_CLpOm1OhIYlMbh6gVFdDMErhJBxSpJiKW8fUpQqfWr7W_hJA8nRfjOq3dp6N6aM3nymEAfilDWQBuWUZsVsKO91zY5U=s2048?key=VU1Y2EL5Elxn6Wn27-Q1SOI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538" y="1381125"/>
            <a:ext cx="7143750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55841951-A18E-7FB5-889E-CDC1174E8A52}"/>
              </a:ext>
            </a:extLst>
          </p:cNvPr>
          <p:cNvSpPr txBox="1"/>
          <p:nvPr/>
        </p:nvSpPr>
        <p:spPr>
          <a:xfrm>
            <a:off x="6096000" y="5194133"/>
            <a:ext cx="4522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Arimo"/>
              </a:rPr>
              <a:t>Dra. Laura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Arimo"/>
              </a:rPr>
              <a:t>Braconi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cs typeface="Calibri"/>
              <a:sym typeface="Calibri"/>
            </a:endParaRPr>
          </a:p>
          <a:p>
            <a:pPr algn="r"/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Ctdor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. Julio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Contrera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Calibri"/>
                <a:cs typeface="Calibri"/>
                <a:sym typeface="Calibri"/>
              </a:rPr>
              <a:t>Lic. Gabriel Olmedo</a:t>
            </a:r>
            <a:endParaRPr sz="6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Calibri"/>
                <a:cs typeface="Calibri"/>
                <a:sym typeface="Calibri"/>
              </a:rPr>
              <a:t>DI Laura Torres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6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937816" y="1310792"/>
            <a:ext cx="609600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Objetivo general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Generar un espacio de deliberación, participación y toma de decisiones directas para la comunidad de la Facultad de Artes y Diseño, permitiéndoles influir en la asignación de una parte del presupuesto institucional mediante la presentación, evaluación y votación de proyectos que promuevan un impacto positivo en la facultad.</a:t>
            </a:r>
            <a:endParaRPr sz="2000" dirty="0"/>
          </a:p>
        </p:txBody>
      </p:sp>
      <p:sp>
        <p:nvSpPr>
          <p:cNvPr id="101" name="Google Shape;101;p6"/>
          <p:cNvSpPr txBox="1"/>
          <p:nvPr/>
        </p:nvSpPr>
        <p:spPr>
          <a:xfrm>
            <a:off x="7835778" y="58867"/>
            <a:ext cx="3508663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¿Quiénes pueden participar? </a:t>
            </a:r>
            <a:r>
              <a:rPr lang="es-ES" b="0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estudiantes, egresados, docentes y no docentes de la FAD.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¿Cuál es el origen de los fondos? </a:t>
            </a:r>
            <a:r>
              <a:rPr lang="es-ES" b="0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Eliminación de compra de papel higiénico.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¿Cuánto es el Presupuesto Total? </a:t>
            </a:r>
            <a:r>
              <a:rPr lang="es-ES" b="0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$7.000.000</a:t>
            </a:r>
            <a:endParaRPr b="0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Líneas estratégicas: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Mejora en los procesos de enseñanza y aprendizaje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Bienestar, derechos humanos y géneros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Producciones artísticas, creativas y culturales e innovación y desarrollo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s-ES" b="1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Sostenibilidad</a:t>
            </a:r>
            <a:r>
              <a:rPr lang="es-ES" b="0" i="0" u="none" strike="noStrike" cap="none" dirty="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b="0" i="0" u="none" strike="noStrike" cap="none" dirty="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2" name="Google Shape;102;p6"/>
          <p:cNvSpPr txBox="1"/>
          <p:nvPr/>
        </p:nvSpPr>
        <p:spPr>
          <a:xfrm>
            <a:off x="260369" y="3986748"/>
            <a:ext cx="4003963" cy="29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Tipos de proyectos 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ALTO IMPACTO 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+ de una carrera y/o + de un claustro 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IMPACTO ÚNICO 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una carrera y/o un claustro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114" y="0"/>
            <a:ext cx="121915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/>
          <p:nvPr/>
        </p:nvSpPr>
        <p:spPr>
          <a:xfrm>
            <a:off x="443345" y="568036"/>
            <a:ext cx="5056910" cy="4017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4"/>
          <p:cNvSpPr/>
          <p:nvPr/>
        </p:nvSpPr>
        <p:spPr>
          <a:xfrm>
            <a:off x="2230582" y="1147740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rgbClr val="F2970F"/>
                </a:solidFill>
                <a:latin typeface="Arimo"/>
                <a:ea typeface="Arimo"/>
                <a:cs typeface="Arimo"/>
                <a:sym typeface="Arimo"/>
              </a:rPr>
              <a:t>47 </a:t>
            </a:r>
            <a:r>
              <a:rPr lang="es-ES" sz="2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Proyectos y </a:t>
            </a:r>
            <a:r>
              <a:rPr lang="es-ES" sz="2400" b="1" i="0" u="none" strike="noStrike" cap="none">
                <a:solidFill>
                  <a:srgbClr val="F2970F"/>
                </a:solidFill>
                <a:latin typeface="Arimo"/>
                <a:ea typeface="Arimo"/>
                <a:cs typeface="Arimo"/>
                <a:sym typeface="Arimo"/>
              </a:rPr>
              <a:t>225</a:t>
            </a:r>
            <a:r>
              <a:rPr lang="es-ES" sz="2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proyectistas</a:t>
            </a: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0" name="Google Shape;110;p24"/>
          <p:cNvSpPr/>
          <p:nvPr/>
        </p:nvSpPr>
        <p:spPr>
          <a:xfrm>
            <a:off x="818861" y="569708"/>
            <a:ext cx="31838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Proyectos presentados </a:t>
            </a:r>
            <a:endParaRPr sz="2000" b="1" i="0" u="none" strike="noStrike" cap="none">
              <a:solidFill>
                <a:srgbClr val="00B0F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11" name="Google Shape;111;p24" descr="https://lh7-rt.googleusercontent.com/slidesz/AGV_vUfoRXmVzGSiBnME67ycReRZKJLi46CHT8xJNKfGP3F4aLnGgLnEyhAEWcJox1utJYQDdOq7x1BD6u0vv6a5q-kRdhh1yI3Nux7YIL3B8E4VBLB_BJp7PUH4r8Mi-LlM-no1S9eT8V_zuLZyOkMH7vQ=s2048?key=VU1Y2EL5Elxn6Wn27-Q1SOI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54099"/>
            <a:ext cx="6324357" cy="28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 descr="https://lh7-rt.googleusercontent.com/slidesz/AGV_vUdOZRGIAzYmcuS2iNSpD8U16thbNcRtGIHFrgmp0vfW3QJ619eoirppYxzwLiZKjEt06heUpTIf1izqqW6hYz1sRZeLRCF1jVrDdl9xnz--awtAFcKiu4nMrEybc4bisHW1zTekZ4tfkXDGbIgyZTI=s2048?key=VU1Y2EL5Elxn6Wn27-Q1SOI1"/>
          <p:cNvPicPr preferRelativeResize="0"/>
          <p:nvPr/>
        </p:nvPicPr>
        <p:blipFill rotWithShape="1">
          <a:blip r:embed="rId5">
            <a:alphaModFix/>
          </a:blip>
          <a:srcRect r="4918"/>
          <a:stretch/>
        </p:blipFill>
        <p:spPr>
          <a:xfrm>
            <a:off x="6255201" y="2140244"/>
            <a:ext cx="5784399" cy="285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228" y="0"/>
            <a:ext cx="121915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5"/>
          <p:cNvSpPr/>
          <p:nvPr/>
        </p:nvSpPr>
        <p:spPr>
          <a:xfrm>
            <a:off x="443345" y="568036"/>
            <a:ext cx="5056910" cy="4017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5"/>
          <p:cNvSpPr/>
          <p:nvPr/>
        </p:nvSpPr>
        <p:spPr>
          <a:xfrm>
            <a:off x="443345" y="986767"/>
            <a:ext cx="90054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F2970F"/>
                </a:solidFill>
                <a:latin typeface="Arimo"/>
                <a:ea typeface="Arimo"/>
                <a:cs typeface="Arimo"/>
                <a:sym typeface="Arimo"/>
              </a:rPr>
              <a:t>44 </a:t>
            </a:r>
            <a:r>
              <a:rPr lang="es-ES" sz="2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Proyectos para votar y </a:t>
            </a:r>
            <a:r>
              <a:rPr lang="es-ES" sz="2400" b="1" i="0" u="none" strike="noStrike" cap="none">
                <a:solidFill>
                  <a:srgbClr val="F2970F"/>
                </a:solidFill>
                <a:latin typeface="Arimo"/>
                <a:ea typeface="Arimo"/>
                <a:cs typeface="Arimo"/>
                <a:sym typeface="Arimo"/>
              </a:rPr>
              <a:t>709</a:t>
            </a:r>
            <a:r>
              <a:rPr lang="es-ES" sz="2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votos emitidos</a:t>
            </a: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s-ES" sz="2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0" name="Google Shape;120;p25"/>
          <p:cNvSpPr/>
          <p:nvPr/>
        </p:nvSpPr>
        <p:spPr>
          <a:xfrm>
            <a:off x="818861" y="569708"/>
            <a:ext cx="3653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Resultados de la votación </a:t>
            </a:r>
            <a:endParaRPr sz="2000" b="1" i="0" u="none" strike="noStrike" cap="none">
              <a:solidFill>
                <a:srgbClr val="00B0F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1" name="Google Shape;121;p25"/>
          <p:cNvSpPr/>
          <p:nvPr/>
        </p:nvSpPr>
        <p:spPr>
          <a:xfrm>
            <a:off x="443345" y="1860290"/>
            <a:ext cx="44888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CAPACITACIONES EN TÉCNICAS Y OFICIOS PARA ESTUDIANTES DE LA FAD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(127 votos)</a:t>
            </a:r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443345" y="2729209"/>
            <a:ext cx="6400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APERTURA DE LA SALA DE IMPRESIONES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(87 votos)</a:t>
            </a:r>
            <a:endParaRPr dirty="0"/>
          </a:p>
        </p:txBody>
      </p:sp>
      <p:sp>
        <p:nvSpPr>
          <p:cNvPr id="123" name="Google Shape;123;p25"/>
          <p:cNvSpPr/>
          <p:nvPr/>
        </p:nvSpPr>
        <p:spPr>
          <a:xfrm>
            <a:off x="443345" y="3351967"/>
            <a:ext cx="44888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ARMADO DE TALLER DE VESTUARIO Y CARACTERIZACIÓN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(79 votos)</a:t>
            </a:r>
            <a:endParaRPr dirty="0"/>
          </a:p>
        </p:txBody>
      </p:sp>
      <p:sp>
        <p:nvSpPr>
          <p:cNvPr id="124" name="Google Shape;124;p25"/>
          <p:cNvSpPr/>
          <p:nvPr/>
        </p:nvSpPr>
        <p:spPr>
          <a:xfrm>
            <a:off x="399189" y="4220886"/>
            <a:ext cx="48239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ESPACIO RECREACIÓN Y TIEMPO LIBRE “LA BIBLIOTECA DE TODOS”</a:t>
            </a:r>
            <a:br>
              <a:rPr lang="es-ES" sz="1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(75 votos)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5" name="Google Shape;125;p25"/>
          <p:cNvSpPr/>
          <p:nvPr/>
        </p:nvSpPr>
        <p:spPr>
          <a:xfrm>
            <a:off x="1047128" y="1497895"/>
            <a:ext cx="18277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ALTO IMPACTO </a:t>
            </a:r>
            <a:endParaRPr/>
          </a:p>
        </p:txBody>
      </p:sp>
      <p:sp>
        <p:nvSpPr>
          <p:cNvPr id="126" name="Google Shape;126;p25"/>
          <p:cNvSpPr/>
          <p:nvPr/>
        </p:nvSpPr>
        <p:spPr>
          <a:xfrm>
            <a:off x="6439636" y="1521736"/>
            <a:ext cx="190789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IMPACTO ÚNICO</a:t>
            </a:r>
            <a:endParaRPr sz="1600" b="1" i="0" u="none" strike="noStrike" cap="none">
              <a:solidFill>
                <a:srgbClr val="00B0F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7" name="Google Shape;127;p25"/>
          <p:cNvSpPr/>
          <p:nvPr/>
        </p:nvSpPr>
        <p:spPr>
          <a:xfrm>
            <a:off x="5757299" y="1916913"/>
            <a:ext cx="5451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TRANSFORMANDO IDEAS EN REALIDAD: TERMOFORMADORA PARA LA FAD-UNCUYO</a:t>
            </a:r>
            <a:br>
              <a:rPr lang="es-ES" sz="1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1" u="none" strike="noStrike" cap="none" dirty="0">
                <a:solidFill>
                  <a:schemeClr val="bg1">
                    <a:lumMod val="65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(73 votos)</a:t>
            </a:r>
            <a:endParaRPr sz="1400" b="1" i="0" u="none" strike="noStrike" cap="none" dirty="0">
              <a:solidFill>
                <a:schemeClr val="bg1">
                  <a:lumMod val="65000"/>
                </a:schemeClr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8" name="Google Shape;128;p25"/>
          <p:cNvSpPr/>
          <p:nvPr/>
        </p:nvSpPr>
        <p:spPr>
          <a:xfrm>
            <a:off x="5738881" y="2681351"/>
            <a:ext cx="505381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REPARACIÓN Y NORMALIZACIÓN DE EQUIPAMIENTO DEL AULA TEATRO - CAE</a:t>
            </a:r>
            <a:b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1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(71 votos)</a:t>
            </a:r>
            <a:endParaRPr sz="14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9" name="Google Shape;129;p25"/>
          <p:cNvSpPr/>
          <p:nvPr/>
        </p:nvSpPr>
        <p:spPr>
          <a:xfrm>
            <a:off x="5733663" y="5169513"/>
            <a:ext cx="5059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REFRACTARIOS COLADOS CON CSI: DISEÑO DE SOPORTES MODULARES DE ALTA TEMPERATURA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1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(56 votos)</a:t>
            </a:r>
            <a:endParaRPr sz="1400" b="1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0" name="Google Shape;130;p25"/>
          <p:cNvSpPr/>
          <p:nvPr/>
        </p:nvSpPr>
        <p:spPr>
          <a:xfrm>
            <a:off x="5757299" y="5984245"/>
            <a:ext cx="5059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“EXPERIMENTAÇÕES AUDIOVISUAIS EM CONTEXTO INTERCULTURAL” WORKSHOP DE ANIMACIÓN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1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(48 votos)</a:t>
            </a:r>
            <a:endParaRPr sz="1400" b="1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5757299" y="3573328"/>
            <a:ext cx="5059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ACONDICIONAMIENTO Y EQUIPAMIENTO DEL AULA TALLER DE DISEÑO ESCENOGRÁFICO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s-ES" sz="1400" b="1" i="1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(68 votos)</a:t>
            </a:r>
            <a:endParaRPr sz="1400" b="1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5757299" y="4311992"/>
            <a:ext cx="505902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REPARACIÓN DE INSTRUMENTOS DE PERCUSIÓN PARA ESTUDIO Y ACTIVIDADES INTERCÁTEDRAS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1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(64 votos)</a:t>
            </a:r>
            <a:endParaRPr dirty="0"/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7550938" y="2897888"/>
            <a:ext cx="4571562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 inscribieron </a:t>
            </a:r>
            <a:r>
              <a:rPr lang="es-ES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más</a:t>
            </a: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de 120 estudiantes en menos de 24 </a:t>
            </a:r>
            <a:r>
              <a:rPr lang="es-ES" b="1" i="0" u="none" strike="noStrike" cap="non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hs</a:t>
            </a: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Participaron del curso estudiantes de los 5 grupos de carreras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 realizaron 4 encuentros teóricos y prácticos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 compraron máscaras para soldadura, electrodos y materiales de seguridad personal que quedan para el Taller de productos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Finalizaron el curso 26 estudiantes  </a:t>
            </a: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686979" y="456414"/>
            <a:ext cx="44888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CAPACITACIONES EN TÉCNICAS Y OFICIOS PARA ESTUDIANTES DE LA FAD </a:t>
            </a: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938" y="272291"/>
            <a:ext cx="4531975" cy="254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703" y="1178883"/>
            <a:ext cx="2458796" cy="327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4068" y="1096564"/>
            <a:ext cx="2825226" cy="376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63732" y="3685309"/>
            <a:ext cx="2327320" cy="310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571" y="3551463"/>
            <a:ext cx="2143499" cy="2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9">
            <a:alphaModFix/>
          </a:blip>
          <a:srcRect l="22677" t="27175" b="14832"/>
          <a:stretch/>
        </p:blipFill>
        <p:spPr>
          <a:xfrm>
            <a:off x="4997004" y="2120950"/>
            <a:ext cx="2406057" cy="240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74175" y="4356203"/>
            <a:ext cx="2624046" cy="1968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7929908" y="3465903"/>
            <a:ext cx="3508663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 consensuo el trabajo con las dos agrupaciones estudiantiles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Diseño de un sistema de pedidos anticipados de manera digital para retirar en la sala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SzPts val="1400"/>
            </a:pPr>
            <a:r>
              <a:rPr lang="es-ES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 realizaron 529 pedidos de 272 personas</a:t>
            </a:r>
            <a:endParaRPr b="1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32FB6F-5BC3-573E-5BC6-ADEA3DEAE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2" y="1480059"/>
            <a:ext cx="7452785" cy="4197014"/>
          </a:xfrm>
          <a:prstGeom prst="rect">
            <a:avLst/>
          </a:prstGeom>
        </p:spPr>
      </p:pic>
      <p:sp>
        <p:nvSpPr>
          <p:cNvPr id="162" name="Google Shape;162;p27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7"/>
          <p:cNvSpPr/>
          <p:nvPr/>
        </p:nvSpPr>
        <p:spPr>
          <a:xfrm>
            <a:off x="538886" y="272291"/>
            <a:ext cx="6400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APERTURA DE LA SALA DE IMPRESIONES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1400" b="1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1229" y="114140"/>
            <a:ext cx="2542690" cy="3390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7399107" y="368598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7861575" y="3032129"/>
            <a:ext cx="3865405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SzPts val="1400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Para este proyecto se compró:</a:t>
            </a:r>
          </a:p>
          <a:p>
            <a:pPr>
              <a:buSzPts val="1400"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Máquina de coser </a:t>
            </a:r>
            <a:r>
              <a:rPr lang="es-ES" sz="2000" dirty="0" err="1">
                <a:solidFill>
                  <a:srgbClr val="FFFFFF"/>
                </a:solidFill>
                <a:latin typeface="Arimo"/>
                <a:ea typeface="Arimo"/>
                <a:cs typeface="Arimo"/>
              </a:rPr>
              <a:t>overlock</a:t>
            </a: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 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Plancha a vapor 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Maniquíes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Maquillajes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Telas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Perchas</a:t>
            </a:r>
            <a:endParaRPr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4" name="Google Shape;174;p28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8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8"/>
          <p:cNvSpPr/>
          <p:nvPr/>
        </p:nvSpPr>
        <p:spPr>
          <a:xfrm>
            <a:off x="638162" y="368598"/>
            <a:ext cx="44888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ARMADO DE TALLER DE VESTUARIO Y CARACTERIZACIÓN</a:t>
            </a:r>
            <a:endParaRPr sz="14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4">
            <a:alphaModFix/>
          </a:blip>
          <a:srcRect b="27305"/>
          <a:stretch/>
        </p:blipFill>
        <p:spPr>
          <a:xfrm>
            <a:off x="7572609" y="368598"/>
            <a:ext cx="4506349" cy="24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5">
            <a:alphaModFix/>
          </a:blip>
          <a:srcRect l="10439" t="6904" r="16215"/>
          <a:stretch/>
        </p:blipFill>
        <p:spPr>
          <a:xfrm>
            <a:off x="268449" y="1034142"/>
            <a:ext cx="2830180" cy="478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que contiene interior, tabla, azul, computadora&#10;&#10;El contenido generado por IA puede ser incorrecto.">
            <a:extLst>
              <a:ext uri="{FF2B5EF4-FFF2-40B4-BE49-F238E27FC236}">
                <a16:creationId xmlns:a16="http://schemas.microsoft.com/office/drawing/2014/main" id="{17109EA2-18D3-F2D1-96BA-37F39D708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t="5792" r="23134" b="1927"/>
          <a:stretch/>
        </p:blipFill>
        <p:spPr>
          <a:xfrm>
            <a:off x="3027801" y="1146276"/>
            <a:ext cx="3530185" cy="3233219"/>
          </a:xfrm>
          <a:prstGeom prst="rect">
            <a:avLst/>
          </a:prstGeom>
        </p:spPr>
      </p:pic>
      <p:pic>
        <p:nvPicPr>
          <p:cNvPr id="3" name="Imagen 2" descr="Imagen que contiene aparato, máquina de coser, caja, tabla&#10;&#10;El contenido generado por IA puede ser incorrecto.">
            <a:extLst>
              <a:ext uri="{FF2B5EF4-FFF2-40B4-BE49-F238E27FC236}">
                <a16:creationId xmlns:a16="http://schemas.microsoft.com/office/drawing/2014/main" id="{26D2D31A-0D47-AEEF-2519-3159421C9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r="5770" b="8817"/>
          <a:stretch/>
        </p:blipFill>
        <p:spPr>
          <a:xfrm>
            <a:off x="2323690" y="3881853"/>
            <a:ext cx="3529434" cy="29506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9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9"/>
          <p:cNvSpPr/>
          <p:nvPr/>
        </p:nvSpPr>
        <p:spPr>
          <a:xfrm>
            <a:off x="578062" y="295445"/>
            <a:ext cx="505381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REPARACIÓN Y NORMALIZACIÓN DE EQUIPAMIENTO DEL AULA TEATRO - CAE</a:t>
            </a:r>
            <a:br>
              <a:rPr lang="es-ES" sz="1400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1400" b="1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4">
            <a:alphaModFix/>
          </a:blip>
          <a:srcRect l="37171" t="24554" r="37171" b="15923"/>
          <a:stretch/>
        </p:blipFill>
        <p:spPr>
          <a:xfrm>
            <a:off x="8307480" y="160338"/>
            <a:ext cx="3018892" cy="393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5">
            <a:alphaModFix/>
          </a:blip>
          <a:srcRect l="41076" t="31227" r="38733" b="34883"/>
          <a:stretch/>
        </p:blipFill>
        <p:spPr>
          <a:xfrm>
            <a:off x="1364051" y="4171058"/>
            <a:ext cx="2627086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6">
            <a:alphaModFix/>
          </a:blip>
          <a:srcRect l="35945" t="22371" r="39749" b="15922"/>
          <a:stretch/>
        </p:blipFill>
        <p:spPr>
          <a:xfrm>
            <a:off x="4764657" y="2468547"/>
            <a:ext cx="2677593" cy="382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que contiene exterior&#10;&#10;El contenido generado por IA puede ser incorrecto.">
            <a:extLst>
              <a:ext uri="{FF2B5EF4-FFF2-40B4-BE49-F238E27FC236}">
                <a16:creationId xmlns:a16="http://schemas.microsoft.com/office/drawing/2014/main" id="{A4A21642-3264-AC4C-68D0-7C9829AE4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5" y="928654"/>
            <a:ext cx="5357922" cy="4018442"/>
          </a:xfrm>
          <a:prstGeom prst="rect">
            <a:avLst/>
          </a:prstGeom>
        </p:spPr>
      </p:pic>
      <p:sp>
        <p:nvSpPr>
          <p:cNvPr id="6" name="Google Shape;173;p28">
            <a:extLst>
              <a:ext uri="{FF2B5EF4-FFF2-40B4-BE49-F238E27FC236}">
                <a16:creationId xmlns:a16="http://schemas.microsoft.com/office/drawing/2014/main" id="{DA7D362F-6A11-7FA6-2765-1B78461CD401}"/>
              </a:ext>
            </a:extLst>
          </p:cNvPr>
          <p:cNvSpPr txBox="1"/>
          <p:nvPr/>
        </p:nvSpPr>
        <p:spPr>
          <a:xfrm>
            <a:off x="7884223" y="4027328"/>
            <a:ext cx="3865405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SzPts val="1400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 proyecto consiste en normalizar el sistema eléctrico del aula teatro.</a:t>
            </a:r>
          </a:p>
          <a:p>
            <a:pPr>
              <a:buSzPts val="1400"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SzPts val="1400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1ra Etapa: Reemplazar la patchera por una con puesta a tierra y colocada en la pared</a:t>
            </a:r>
          </a:p>
          <a:p>
            <a:pPr>
              <a:buSzPts val="1400"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SzPts val="1400"/>
            </a:pPr>
            <a:endParaRPr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7793182" y="2939796"/>
            <a:ext cx="428577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sz="20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SzPts val="1400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Para este proyecto se compró:</a:t>
            </a:r>
          </a:p>
          <a:p>
            <a:pPr>
              <a:buSzPts val="1400"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Sierra caladora eléctrica 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Taladro percutor eléctrico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Pistola de calor 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Una engrampadora/clavadora 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 err="1">
                <a:solidFill>
                  <a:srgbClr val="FFFFFF"/>
                </a:solidFill>
                <a:latin typeface="Arimo"/>
                <a:ea typeface="Arimo"/>
                <a:cs typeface="Arimo"/>
              </a:rPr>
              <a:t>Segelín</a:t>
            </a: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Compresor  </a:t>
            </a:r>
          </a:p>
          <a:p>
            <a:pPr marL="285750" indent="-285750"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Set para pintar.</a:t>
            </a:r>
            <a:endParaRPr lang="es-ES" sz="20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04" name="Google Shape;204;p30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572844" y="295445"/>
            <a:ext cx="5059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ACONDICIONAMIENTO Y EQUIPAMIENTO DEL AULA TALLER DE DISEÑO ESCENOGRÁFICO</a:t>
            </a:r>
            <a:b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14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 rotWithShape="1">
          <a:blip r:embed="rId4">
            <a:alphaModFix/>
          </a:blip>
          <a:srcRect b="27305"/>
          <a:stretch/>
        </p:blipFill>
        <p:spPr>
          <a:xfrm>
            <a:off x="7572609" y="368598"/>
            <a:ext cx="4506349" cy="24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742" y="1374306"/>
            <a:ext cx="4764258" cy="487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3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7608593" y="3384248"/>
            <a:ext cx="4513907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se repararon numerosos instrumentos de percusión utilizados en la carrera de música popular 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Parches de </a:t>
            </a:r>
            <a:r>
              <a:rPr lang="es-ES" sz="2000" dirty="0" err="1">
                <a:solidFill>
                  <a:srgbClr val="FFFFFF"/>
                </a:solidFill>
                <a:latin typeface="Arimo"/>
                <a:ea typeface="Arimo"/>
                <a:cs typeface="Arimo"/>
              </a:rPr>
              <a:t>yembe</a:t>
            </a: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, candombe y caja </a:t>
            </a:r>
            <a:r>
              <a:rPr lang="es-ES" sz="2000" dirty="0" err="1">
                <a:solidFill>
                  <a:srgbClr val="FFFFFF"/>
                </a:solidFill>
                <a:latin typeface="Arimo"/>
                <a:ea typeface="Arimo"/>
                <a:cs typeface="Arimo"/>
              </a:rPr>
              <a:t>chayera</a:t>
            </a: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Bombos </a:t>
            </a:r>
            <a:r>
              <a:rPr lang="es-ES" sz="2000" dirty="0" err="1">
                <a:solidFill>
                  <a:srgbClr val="FFFFFF"/>
                </a:solidFill>
                <a:latin typeface="Arimo"/>
                <a:ea typeface="Arimo"/>
                <a:cs typeface="Arimo"/>
              </a:rPr>
              <a:t>legueros</a:t>
            </a: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 y Piano de Candombe.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4 Asientos protectores.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Macetero de Conga.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51" name="Google Shape;251;p33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3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3"/>
          <p:cNvSpPr/>
          <p:nvPr/>
        </p:nvSpPr>
        <p:spPr>
          <a:xfrm>
            <a:off x="757613" y="319522"/>
            <a:ext cx="50590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REPARACIÓN DE INSTRUMENTOS DE PERCUSIÓN PARA ESTUDIO Y ACTIVIDADES INTERCÁTEDRAS</a:t>
            </a:r>
            <a:endParaRPr/>
          </a:p>
        </p:txBody>
      </p:sp>
      <p:pic>
        <p:nvPicPr>
          <p:cNvPr id="254" name="Google Shape;25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00" y="1048124"/>
            <a:ext cx="4075339" cy="305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5511" y="319522"/>
            <a:ext cx="4376429" cy="328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9183" y="3654438"/>
            <a:ext cx="4129059" cy="3096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0D1B6-B291-A757-934B-0DC16C1F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5D038816-0EE3-CE9C-6715-142FF6DFF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AA2397-D49D-366E-3485-DFFCB304178D}"/>
              </a:ext>
            </a:extLst>
          </p:cNvPr>
          <p:cNvSpPr txBox="1"/>
          <p:nvPr/>
        </p:nvSpPr>
        <p:spPr>
          <a:xfrm>
            <a:off x="5958890" y="1917239"/>
            <a:ext cx="5697561" cy="15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kumimoji="0" lang="es-MX" sz="4000" b="1" i="0" u="none" strike="noStrike" kern="1200" cap="all" spc="3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FFFFFF"/>
                </a:highlight>
                <a:uLnTx/>
                <a:uFillTx/>
                <a:latin typeface="Montserrat" pitchFamily="2" charset="0"/>
                <a:ea typeface="+mn-ea"/>
                <a:cs typeface="+mn-cs"/>
              </a:rPr>
              <a:t>Acceso a la presentación</a:t>
            </a:r>
            <a:endParaRPr kumimoji="0" lang="en-US" sz="4000" b="1" i="0" u="none" strike="noStrike" kern="1200" cap="all" spc="30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22CE754D-27C7-D23B-1C2E-50D0072CD8E8}"/>
              </a:ext>
            </a:extLst>
          </p:cNvPr>
          <p:cNvSpPr txBox="1"/>
          <p:nvPr/>
        </p:nvSpPr>
        <p:spPr>
          <a:xfrm>
            <a:off x="6546571" y="5138779"/>
            <a:ext cx="4522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Arimo"/>
              </a:rPr>
              <a:t>Dra. Laura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Arimo"/>
              </a:rPr>
              <a:t>Braconi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cs typeface="Calibri"/>
              <a:sym typeface="Calibri"/>
            </a:endParaRPr>
          </a:p>
          <a:p>
            <a:pPr algn="r"/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Ctdor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. Julio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Contrera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Calibri"/>
                <a:cs typeface="Calibri"/>
                <a:sym typeface="Calibri"/>
              </a:rPr>
              <a:t>Lic. Gabriel Olmedo</a:t>
            </a:r>
            <a:endParaRPr sz="6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Calibri"/>
                <a:cs typeface="Calibri"/>
                <a:sym typeface="Calibri"/>
              </a:rPr>
              <a:t>DI Laura Torres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 descr="Código QR&#10;&#10;El contenido generado por IA puede ser incorrecto.">
            <a:extLst>
              <a:ext uri="{FF2B5EF4-FFF2-40B4-BE49-F238E27FC236}">
                <a16:creationId xmlns:a16="http://schemas.microsoft.com/office/drawing/2014/main" id="{DB5971A2-5940-2388-7222-44EA5E637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9" y="193905"/>
            <a:ext cx="5697561" cy="57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1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7680989" y="4021819"/>
            <a:ext cx="4186445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El proyecto consistió en desarrollar soportes refractarios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sz="20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2000" dirty="0">
                <a:solidFill>
                  <a:srgbClr val="FFFFFF"/>
                </a:solidFill>
                <a:latin typeface="Arimo"/>
                <a:ea typeface="Arimo"/>
                <a:cs typeface="Arimo"/>
              </a:rPr>
              <a:t>Para ello se compraron e instalaron dos programadores que permitieran diseñar los soportes</a:t>
            </a:r>
            <a:endParaRPr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1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778899" y="294344"/>
            <a:ext cx="5059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REFRACTARIOS COLADOS CON CSI: DISEÑO DE SOPORTES MODULARES DE ALTA TEMPERATURA</a:t>
            </a:r>
            <a:b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14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886" y="1128308"/>
            <a:ext cx="4111625" cy="308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989" y="160338"/>
            <a:ext cx="2775857" cy="370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6147" y="3765248"/>
            <a:ext cx="4064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 rotWithShape="1">
          <a:blip r:embed="rId7">
            <a:alphaModFix/>
          </a:blip>
          <a:srcRect l="37058" t="24157" r="37395" b="17064"/>
          <a:stretch/>
        </p:blipFill>
        <p:spPr>
          <a:xfrm>
            <a:off x="4802784" y="2161612"/>
            <a:ext cx="2542464" cy="3289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2"/>
          <p:cNvSpPr/>
          <p:nvPr/>
        </p:nvSpPr>
        <p:spPr>
          <a:xfrm>
            <a:off x="7442649" y="-3809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2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7526929" y="3005305"/>
            <a:ext cx="4595571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 workshop fue dictado por el Doc. </a:t>
            </a:r>
            <a:r>
              <a:rPr lang="es-ES" b="0" i="0" u="none" strike="noStrike" cap="non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Maurício</a:t>
            </a:r>
            <a:r>
              <a:rPr lang="es-ES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Silva Gino: Profesor del Departamento de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strike="noStrike" cap="non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Fotografia</a:t>
            </a:r>
            <a:r>
              <a:rPr lang="es-ES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e Cinema - Escola de </a:t>
            </a:r>
            <a:r>
              <a:rPr lang="es-ES" b="0" i="0" u="none" strike="noStrike" cap="non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Belas</a:t>
            </a:r>
            <a:r>
              <a:rPr lang="es-ES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Artes da UFMG (Universidad Federal de Minas Gerais)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Participaron 24 estudiantes de las carreras de Artes Visuales y Diseño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 realizaron acuerdos institucionales entre las unidades académicas intervinientes referidos a carreras de posgrado </a:t>
            </a:r>
            <a:endParaRPr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4" name="Google Shape;234;p32"/>
          <p:cNvSpPr/>
          <p:nvPr/>
        </p:nvSpPr>
        <p:spPr>
          <a:xfrm>
            <a:off x="3948545" y="5569527"/>
            <a:ext cx="3366655" cy="108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2" descr="blob:https://web.whatsapp.com/808eb610-2e23-41ad-9e56-d37dba4783d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2"/>
          <p:cNvSpPr/>
          <p:nvPr/>
        </p:nvSpPr>
        <p:spPr>
          <a:xfrm>
            <a:off x="572844" y="368598"/>
            <a:ext cx="50590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“EXPERIMENTAÇÕES AUDIOVISUAIS EM CONTEXTO INTERCULTURAL” WORKSHOP DE ANIMACIÓN</a:t>
            </a:r>
            <a:br>
              <a:rPr lang="es-ES" sz="14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14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 rotWithShape="1">
          <a:blip r:embed="rId4">
            <a:alphaModFix/>
          </a:blip>
          <a:srcRect t="27476"/>
          <a:stretch/>
        </p:blipFill>
        <p:spPr>
          <a:xfrm>
            <a:off x="655277" y="1132590"/>
            <a:ext cx="2695298" cy="347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9704" y="3466767"/>
            <a:ext cx="4304683" cy="241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1372" y="1225986"/>
            <a:ext cx="3101429" cy="232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995" y="4038151"/>
            <a:ext cx="3700130" cy="277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 rotWithShape="1">
          <a:blip r:embed="rId8">
            <a:alphaModFix/>
          </a:blip>
          <a:srcRect l="28023" t="34871" r="25905" b="23661"/>
          <a:stretch/>
        </p:blipFill>
        <p:spPr>
          <a:xfrm>
            <a:off x="7617125" y="737930"/>
            <a:ext cx="4399602" cy="2226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 l="38646"/>
          <a:stretch/>
        </p:blipFill>
        <p:spPr>
          <a:xfrm>
            <a:off x="-38100" y="-44752"/>
            <a:ext cx="7479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>
            <a:off x="7427742" y="0"/>
            <a:ext cx="4764258" cy="6858000"/>
          </a:xfrm>
          <a:prstGeom prst="rect">
            <a:avLst/>
          </a:prstGeom>
          <a:solidFill>
            <a:srgbClr val="E16E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4"/>
          <p:cNvSpPr/>
          <p:nvPr/>
        </p:nvSpPr>
        <p:spPr>
          <a:xfrm>
            <a:off x="7427742" y="-84256"/>
            <a:ext cx="4679851" cy="7026511"/>
          </a:xfrm>
          <a:prstGeom prst="rect">
            <a:avLst/>
          </a:prstGeom>
          <a:gradFill>
            <a:gsLst>
              <a:gs pos="0">
                <a:srgbClr val="000000">
                  <a:alpha val="10588"/>
                </a:srgbClr>
              </a:gs>
              <a:gs pos="25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-23151" y="114140"/>
            <a:ext cx="1124074" cy="120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4"/>
          <p:cNvSpPr/>
          <p:nvPr/>
        </p:nvSpPr>
        <p:spPr>
          <a:xfrm>
            <a:off x="630723" y="1214946"/>
            <a:ext cx="6096000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4000" b="1" i="0" u="none" strike="noStrike" cap="none" dirty="0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Usina de voces  </a:t>
            </a:r>
            <a:endParaRPr sz="4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0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Aquellos proyectos que no cumplieron con los requisitos de forma o no fueron seleccionados pasarán a integrar una “USINA DE VOCES” con el fin de recibir asesoramiento sobre cómo llevar a cabo la propuesta.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8095726" y="2153664"/>
            <a:ext cx="387386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3200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COCINA DEL EDIFICIO DE TALLERES </a:t>
            </a:r>
            <a:endParaRPr sz="3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3200" b="1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AULA HÍBRIDA </a:t>
            </a:r>
            <a:endParaRPr sz="3200" b="1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114" y="0"/>
            <a:ext cx="121915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5" descr="https://lh7-rt.googleusercontent.com/slidesz/AGV_vUfbeRiKLHs-vKutfBtrBheSopLh1Q9v9H6Z8V8bp6tkfwf4cB8uo7YeHstxMVg9y2iY6FdbpRnrFBamsE_Hg0pdwxDes60U_pymtgv-NSg8Q28kzYgLW5S4VfMve6n9wKSpDSfNSHFq1EolXMh-vOE=s2048?key=VU1Y2EL5Elxn6Wn27-Q1SOI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642258"/>
            <a:ext cx="9496425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114" y="0"/>
            <a:ext cx="121915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6"/>
          <p:cNvSpPr/>
          <p:nvPr/>
        </p:nvSpPr>
        <p:spPr>
          <a:xfrm>
            <a:off x="2716278" y="1606255"/>
            <a:ext cx="6759444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u="none" strike="noStrike" cap="none" dirty="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¡Muchas Gracias por </a:t>
            </a:r>
            <a:r>
              <a:rPr lang="es-ES" sz="6000" b="1" i="0" u="none" strike="noStrike" cap="none" dirty="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Participar</a:t>
            </a:r>
            <a:r>
              <a:rPr lang="es-ES" sz="6000" b="0" i="0" u="none" strike="noStrike" cap="none" dirty="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!</a:t>
            </a:r>
            <a:endParaRPr sz="6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4400" b="0" i="0" u="none" strike="noStrike" cap="none" dirty="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</a:br>
            <a:endParaRPr sz="4400" b="0" i="0" u="none" strike="noStrike" cap="none" dirty="0">
              <a:solidFill>
                <a:srgbClr val="7F7F7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3222171" y="5087714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rgbClr val="595959"/>
                </a:solidFill>
                <a:latin typeface="Arimo"/>
                <a:ea typeface="Arimo"/>
                <a:cs typeface="Arimo"/>
                <a:sym typeface="Arimo"/>
              </a:rPr>
              <a:t>Contacto:</a:t>
            </a:r>
            <a:endParaRPr sz="20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rgbClr val="FF0101"/>
                </a:solidFill>
                <a:latin typeface="Arimo"/>
                <a:ea typeface="Arimo"/>
                <a:cs typeface="Arimo"/>
                <a:sym typeface="Arimo"/>
              </a:rPr>
              <a:t>    </a:t>
            </a:r>
            <a:r>
              <a:rPr lang="es-ES" sz="2000" b="1" i="0" u="none" strike="noStrike" cap="none">
                <a:solidFill>
                  <a:srgbClr val="00B0F0"/>
                </a:solidFill>
                <a:latin typeface="Arimo"/>
                <a:ea typeface="Arimo"/>
                <a:cs typeface="Arimo"/>
                <a:sym typeface="Arimo"/>
              </a:rPr>
              <a:t>lafaddecide@gm.fad.uncu.edu.ar</a:t>
            </a:r>
            <a:endParaRPr sz="2000" b="0" i="0" u="none" strike="noStrike" cap="none">
              <a:solidFill>
                <a:srgbClr val="00B0F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0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</a:br>
            <a:endParaRPr sz="20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4B7A3-2BFF-ACBD-9045-E387C753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12267BD9-B812-BDCA-052D-788CD4C05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54A6A13-D02C-136D-9F15-F6F55427CD21}"/>
              </a:ext>
            </a:extLst>
          </p:cNvPr>
          <p:cNvSpPr txBox="1"/>
          <p:nvPr/>
        </p:nvSpPr>
        <p:spPr>
          <a:xfrm>
            <a:off x="1480246" y="1148204"/>
            <a:ext cx="9231507" cy="101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kumimoji="0" lang="es-MX" sz="5400" b="1" i="0" u="none" strike="noStrike" kern="1200" cap="all" spc="3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FFFFFF"/>
                </a:highlight>
                <a:uLnTx/>
                <a:uFillTx/>
                <a:latin typeface="Montserrat" pitchFamily="2" charset="0"/>
                <a:ea typeface="+mn-ea"/>
                <a:cs typeface="+mn-cs"/>
              </a:rPr>
              <a:t>LA FAD SE CUIDA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E593A6B1-6FBC-ACEB-FED3-6886065CA2B2}"/>
              </a:ext>
            </a:extLst>
          </p:cNvPr>
          <p:cNvSpPr txBox="1"/>
          <p:nvPr/>
        </p:nvSpPr>
        <p:spPr>
          <a:xfrm>
            <a:off x="6546571" y="5138779"/>
            <a:ext cx="4522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Arimo"/>
              </a:rPr>
              <a:t>Dra. Laura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Arimo"/>
              </a:rPr>
              <a:t>Braconi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cs typeface="Calibri"/>
              <a:sym typeface="Calibri"/>
            </a:endParaRPr>
          </a:p>
          <a:p>
            <a:pPr algn="r"/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Ctdor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. Julio </a:t>
            </a:r>
            <a:r>
              <a:rPr lang="es-E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cs typeface="Calibri"/>
                <a:sym typeface="Calibri"/>
              </a:rPr>
              <a:t>Contrera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Calibri"/>
                <a:cs typeface="Calibri"/>
                <a:sym typeface="Calibri"/>
              </a:rPr>
              <a:t>Lic. Gabriel Olmedo</a:t>
            </a:r>
            <a:endParaRPr sz="6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Calibri"/>
                <a:cs typeface="Calibri"/>
                <a:sym typeface="Calibri"/>
              </a:rPr>
              <a:t>DI Laura Torres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0D424B-7A35-7264-0663-E1B85DC259C5}"/>
              </a:ext>
            </a:extLst>
          </p:cNvPr>
          <p:cNvSpPr txBox="1"/>
          <p:nvPr/>
        </p:nvSpPr>
        <p:spPr>
          <a:xfrm>
            <a:off x="1480246" y="2700774"/>
            <a:ext cx="9231507" cy="213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La Formulación del Programa.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Limitaciones Previstas.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Acciones Realizadas en la Primera Etapa.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Acciones Realizadas en la Segunda Etapa.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Resultados Obtenidos.</a:t>
            </a:r>
          </a:p>
        </p:txBody>
      </p:sp>
    </p:spTree>
    <p:extLst>
      <p:ext uri="{BB962C8B-B14F-4D97-AF65-F5344CB8AC3E}">
        <p14:creationId xmlns:p14="http://schemas.microsoft.com/office/powerpoint/2010/main" val="4550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4086-5CE2-B60A-E82C-BFDFB10DB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4D14B849-C0C9-E89E-95A3-B5CCC9CE4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008EC6-D70B-3817-D583-293DC8CDC9B6}"/>
              </a:ext>
            </a:extLst>
          </p:cNvPr>
          <p:cNvSpPr txBox="1"/>
          <p:nvPr/>
        </p:nvSpPr>
        <p:spPr>
          <a:xfrm>
            <a:off x="1480246" y="1148204"/>
            <a:ext cx="9231507" cy="101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lang="es-MX" sz="5400" b="1" cap="all" spc="3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Montserrat" pitchFamily="2" charset="0"/>
              </a:rPr>
              <a:t>FORMULACIÓN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5CFC01-95D1-EC73-AEFD-7821D84673BF}"/>
              </a:ext>
            </a:extLst>
          </p:cNvPr>
          <p:cNvSpPr txBox="1"/>
          <p:nvPr/>
        </p:nvSpPr>
        <p:spPr>
          <a:xfrm>
            <a:off x="117987" y="2262186"/>
            <a:ext cx="10950784" cy="3447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En febrero y marzo 2023 tuvimos </a:t>
            </a:r>
            <a:r>
              <a:rPr lang="es-MX" sz="2000" b="1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un robo en cada Edificio</a:t>
            </a: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endParaRPr lang="es-MX" sz="2000" dirty="0">
              <a:solidFill>
                <a:prstClr val="black"/>
              </a:solidFill>
              <a:latin typeface="Montserrat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ES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Si bien </a:t>
            </a:r>
            <a:r>
              <a:rPr lang="es-ES" sz="2000" u="sng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no podemos eliminar por completo todos los hechos delictivos</a:t>
            </a:r>
            <a:r>
              <a:rPr lang="es-ES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, podemos aspira a disminuirlos gradualmente.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endParaRPr lang="es-MX" sz="2000" dirty="0">
              <a:solidFill>
                <a:prstClr val="black"/>
              </a:solidFill>
              <a:latin typeface="Montserrat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Para elaborar el plan </a:t>
            </a:r>
            <a:r>
              <a:rPr lang="es-MX" sz="2000" b="1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participaron</a:t>
            </a:r>
            <a:r>
              <a:rPr lang="es-MX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0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Auditor de Seguridad de la UNCUYO, la policía, la empresa de seguridad, la empresa de alarmas, la Dirección de Telecomunicaciones y Seguridad Informática UNCUYO, los Jefes de Edificio y el Director de Mantenimiento y Servicio de la FAD.</a:t>
            </a:r>
            <a:endParaRPr lang="es-MX" sz="2000" dirty="0">
              <a:solidFill>
                <a:prstClr val="black"/>
              </a:solidFill>
              <a:latin typeface="Montserrat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2F1D6-0ECF-B0D5-E123-723BB0B7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89262C85-68C1-175D-4EB1-D13A7987B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4911B3B-7F3B-D288-D0C4-8A36CC3D5972}"/>
              </a:ext>
            </a:extLst>
          </p:cNvPr>
          <p:cNvSpPr txBox="1"/>
          <p:nvPr/>
        </p:nvSpPr>
        <p:spPr>
          <a:xfrm>
            <a:off x="1480246" y="1148204"/>
            <a:ext cx="9231507" cy="101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lang="es-MX" sz="5400" b="1" cap="all" spc="3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Montserrat" pitchFamily="2" charset="0"/>
              </a:rPr>
              <a:t>Limitaciones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3E5E67-6F9B-E5BC-0A1B-4F9C29A3152F}"/>
              </a:ext>
            </a:extLst>
          </p:cNvPr>
          <p:cNvSpPr txBox="1"/>
          <p:nvPr/>
        </p:nvSpPr>
        <p:spPr>
          <a:xfrm>
            <a:off x="880819" y="2420619"/>
            <a:ext cx="8484407" cy="285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ES" sz="24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La seguridad no es competencia de la FAD.</a:t>
            </a:r>
          </a:p>
          <a:p>
            <a:pPr marR="0" lvl="1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tabLst>
                <a:tab pos="914400" algn="l"/>
              </a:tabLst>
              <a:defRPr/>
            </a:pPr>
            <a:endParaRPr lang="es-ES" sz="2400" dirty="0">
              <a:solidFill>
                <a:prstClr val="black"/>
              </a:solidFill>
              <a:latin typeface="Montserrat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ES" sz="24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Presupuestaria.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endParaRPr lang="es-MX" sz="2400" dirty="0">
              <a:solidFill>
                <a:prstClr val="black"/>
              </a:solidFill>
              <a:latin typeface="Montserrat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ES" sz="2400" dirty="0">
                <a:solidFill>
                  <a:prstClr val="black"/>
                </a:solidFill>
                <a:latin typeface="Montserrat "/>
                <a:ea typeface="Times New Roman" panose="02020603050405020304" pitchFamily="18" charset="0"/>
                <a:cs typeface="Times New Roman" panose="02020603050405020304" pitchFamily="18" charset="0"/>
              </a:rPr>
              <a:t>Tiempo necesario para su planificación, ejecución y evaluación.</a:t>
            </a:r>
            <a:endParaRPr lang="es-MX" sz="2400" dirty="0">
              <a:solidFill>
                <a:prstClr val="black"/>
              </a:solidFill>
              <a:latin typeface="Montserrat 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FEB5F-826E-1BEE-F38D-FA5D8F898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745F05BA-ACB4-3771-EC2A-7702861B3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EB81D4-3B95-9529-E391-41BA64D6B848}"/>
              </a:ext>
            </a:extLst>
          </p:cNvPr>
          <p:cNvSpPr txBox="1"/>
          <p:nvPr/>
        </p:nvSpPr>
        <p:spPr>
          <a:xfrm>
            <a:off x="90509" y="176810"/>
            <a:ext cx="10210308" cy="101136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lang="es-MX" sz="5400" b="1" cap="all" spc="300" dirty="0">
                <a:solidFill>
                  <a:srgbClr val="EF7D00"/>
                </a:solidFill>
                <a:highlight>
                  <a:srgbClr val="FFFFFF"/>
                </a:highlight>
                <a:latin typeface="Montserrat" pitchFamily="2" charset="0"/>
              </a:rPr>
              <a:t>Primera etapa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rgbClr val="EF7D00"/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8" name="Imagen 7" descr="Imagen que contiene interior, con baldosas, azulejo, tabla&#10;&#10;El contenido generado por IA puede ser incorrecto.">
            <a:extLst>
              <a:ext uri="{FF2B5EF4-FFF2-40B4-BE49-F238E27FC236}">
                <a16:creationId xmlns:a16="http://schemas.microsoft.com/office/drawing/2014/main" id="{7FDFD92B-C0B3-73E9-1C60-21F384031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r="15108"/>
          <a:stretch/>
        </p:blipFill>
        <p:spPr>
          <a:xfrm>
            <a:off x="91737" y="1075497"/>
            <a:ext cx="2067231" cy="3600000"/>
          </a:xfrm>
          <a:prstGeom prst="rect">
            <a:avLst/>
          </a:prstGeom>
        </p:spPr>
      </p:pic>
      <p:pic>
        <p:nvPicPr>
          <p:cNvPr id="14" name="Imagen 13" descr="Texto&#10;&#10;El contenido generado por IA puede ser incorrecto.">
            <a:extLst>
              <a:ext uri="{FF2B5EF4-FFF2-40B4-BE49-F238E27FC236}">
                <a16:creationId xmlns:a16="http://schemas.microsoft.com/office/drawing/2014/main" id="{7FD4AE68-2ED2-38AA-448F-E001172B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42" y="1248611"/>
            <a:ext cx="5027201" cy="3043172"/>
          </a:xfrm>
          <a:prstGeom prst="rect">
            <a:avLst/>
          </a:prstGeom>
        </p:spPr>
      </p:pic>
      <p:pic>
        <p:nvPicPr>
          <p:cNvPr id="18" name="Imagen 17" descr="Una mesa de madera&#10;&#10;El contenido generado por IA puede ser incorrecto.">
            <a:extLst>
              <a:ext uri="{FF2B5EF4-FFF2-40B4-BE49-F238E27FC236}">
                <a16:creationId xmlns:a16="http://schemas.microsoft.com/office/drawing/2014/main" id="{5A959629-ABC6-C766-6145-EA612044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30144" r="19468" b="31825"/>
          <a:stretch/>
        </p:blipFill>
        <p:spPr>
          <a:xfrm>
            <a:off x="7956226" y="4203947"/>
            <a:ext cx="3265602" cy="2444905"/>
          </a:xfrm>
          <a:prstGeom prst="rect">
            <a:avLst/>
          </a:prstGeom>
        </p:spPr>
      </p:pic>
      <p:pic>
        <p:nvPicPr>
          <p:cNvPr id="12" name="Imagen 11" descr="Imagen que contiene firmar, tabla, parada&#10;&#10;El contenido generado por IA puede ser incorrecto.">
            <a:extLst>
              <a:ext uri="{FF2B5EF4-FFF2-40B4-BE49-F238E27FC236}">
                <a16:creationId xmlns:a16="http://schemas.microsoft.com/office/drawing/2014/main" id="{6B6A6EFA-D460-E268-403F-71DECEC72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"/>
          <a:stretch/>
        </p:blipFill>
        <p:spPr>
          <a:xfrm>
            <a:off x="3613824" y="1055911"/>
            <a:ext cx="2131916" cy="3428571"/>
          </a:xfrm>
          <a:prstGeom prst="rect">
            <a:avLst/>
          </a:prstGeom>
        </p:spPr>
      </p:pic>
      <p:pic>
        <p:nvPicPr>
          <p:cNvPr id="6" name="Imagen 5" descr="Vista de una calle en la noche&#10;&#10;El contenido generado por IA puede ser incorrecto.">
            <a:extLst>
              <a:ext uri="{FF2B5EF4-FFF2-40B4-BE49-F238E27FC236}">
                <a16:creationId xmlns:a16="http://schemas.microsoft.com/office/drawing/2014/main" id="{B7DD2ECC-F58F-E238-8FD7-4106E25B9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b="-2005"/>
          <a:stretch/>
        </p:blipFill>
        <p:spPr>
          <a:xfrm>
            <a:off x="1546593" y="2547527"/>
            <a:ext cx="2257144" cy="3672000"/>
          </a:xfrm>
          <a:prstGeom prst="rect">
            <a:avLst/>
          </a:prstGeom>
        </p:spPr>
      </p:pic>
      <p:pic>
        <p:nvPicPr>
          <p:cNvPr id="16" name="Imagen 15" descr="Imagen que contiene interior, techo, edificio, cuarto&#10;&#10;El contenido generado por IA puede ser incorrecto.">
            <a:extLst>
              <a:ext uri="{FF2B5EF4-FFF2-40B4-BE49-F238E27FC236}">
                <a16:creationId xmlns:a16="http://schemas.microsoft.com/office/drawing/2014/main" id="{E51CDF37-9FE0-A896-5DDA-CF3720D3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8" t="59936" r="33908" b="11842"/>
          <a:stretch/>
        </p:blipFill>
        <p:spPr>
          <a:xfrm>
            <a:off x="5507928" y="3429000"/>
            <a:ext cx="2700860" cy="321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41D3-A69E-B466-B4FE-B9D6A33F2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A3F1F66F-D7F7-6568-29A2-077060B8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A730FB-B2AF-0C63-16AB-C7113B7E6D04}"/>
              </a:ext>
            </a:extLst>
          </p:cNvPr>
          <p:cNvSpPr txBox="1"/>
          <p:nvPr/>
        </p:nvSpPr>
        <p:spPr>
          <a:xfrm>
            <a:off x="179000" y="88405"/>
            <a:ext cx="10210308" cy="101136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lang="es-MX" sz="5400" b="1" cap="all" spc="300" dirty="0">
                <a:solidFill>
                  <a:srgbClr val="EF7D00"/>
                </a:solidFill>
                <a:highlight>
                  <a:srgbClr val="FFFFFF"/>
                </a:highlight>
                <a:latin typeface="Montserrat" pitchFamily="2" charset="0"/>
              </a:rPr>
              <a:t>Segunda etapa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rgbClr val="EF7D00"/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7BACB8B7-B378-E51F-2A34-5F2FAA47F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0" y="1143974"/>
            <a:ext cx="10844730" cy="56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31FBE-F750-5EA9-4399-AE4D04452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73EC00A0-C9A7-0253-B09D-5CAB41345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9944BB-D604-EB83-CA81-BEBE75233C7D}"/>
              </a:ext>
            </a:extLst>
          </p:cNvPr>
          <p:cNvSpPr txBox="1"/>
          <p:nvPr/>
        </p:nvSpPr>
        <p:spPr>
          <a:xfrm>
            <a:off x="179000" y="88405"/>
            <a:ext cx="10210308" cy="101136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lang="es-MX" sz="5400" b="1" cap="all" spc="300" dirty="0">
                <a:solidFill>
                  <a:srgbClr val="EF7D00"/>
                </a:solidFill>
                <a:highlight>
                  <a:srgbClr val="FFFFFF"/>
                </a:highlight>
                <a:latin typeface="Montserrat" pitchFamily="2" charset="0"/>
              </a:rPr>
              <a:t>Segunda etapa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rgbClr val="EF7D00"/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8" name="Imagen 7" descr="Edificio con letrero en frente de un pared&#10;&#10;El contenido generado por IA puede ser incorrecto.">
            <a:extLst>
              <a:ext uri="{FF2B5EF4-FFF2-40B4-BE49-F238E27FC236}">
                <a16:creationId xmlns:a16="http://schemas.microsoft.com/office/drawing/2014/main" id="{AB5EC1DD-C669-1133-E24F-DC57E747C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0" y="2346644"/>
            <a:ext cx="3149199" cy="4198932"/>
          </a:xfrm>
          <a:prstGeom prst="rect">
            <a:avLst/>
          </a:prstGeom>
        </p:spPr>
      </p:pic>
      <p:pic>
        <p:nvPicPr>
          <p:cNvPr id="12" name="Imagen 11" descr="Imagen que contiene edificio, interior, cuarto, tabla&#10;&#10;El contenido generado por IA puede ser incorrecto.">
            <a:extLst>
              <a:ext uri="{FF2B5EF4-FFF2-40B4-BE49-F238E27FC236}">
                <a16:creationId xmlns:a16="http://schemas.microsoft.com/office/drawing/2014/main" id="{8B0181E9-761A-3C51-1986-097648FF3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8240" y="205885"/>
            <a:ext cx="1483376" cy="3296390"/>
          </a:xfrm>
          <a:prstGeom prst="rect">
            <a:avLst/>
          </a:prstGeom>
        </p:spPr>
      </p:pic>
      <p:pic>
        <p:nvPicPr>
          <p:cNvPr id="16" name="Imagen 15" descr="Una puerta de vidrio&#10;&#10;El contenido generado por IA puede ser incorrecto.">
            <a:extLst>
              <a:ext uri="{FF2B5EF4-FFF2-40B4-BE49-F238E27FC236}">
                <a16:creationId xmlns:a16="http://schemas.microsoft.com/office/drawing/2014/main" id="{BC85841D-C546-88B7-6915-8F3014AE2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49" y="2714854"/>
            <a:ext cx="5185306" cy="3888980"/>
          </a:xfrm>
          <a:prstGeom prst="rect">
            <a:avLst/>
          </a:prstGeom>
        </p:spPr>
      </p:pic>
      <p:pic>
        <p:nvPicPr>
          <p:cNvPr id="18" name="Imagen 17" descr="Una jaula de cristal&#10;&#10;El contenido generado por IA puede ser incorrecto.">
            <a:extLst>
              <a:ext uri="{FF2B5EF4-FFF2-40B4-BE49-F238E27FC236}">
                <a16:creationId xmlns:a16="http://schemas.microsoft.com/office/drawing/2014/main" id="{0C931DD2-A8A5-E61A-B341-B9FA20751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8" y="1188177"/>
            <a:ext cx="1983391" cy="2644521"/>
          </a:xfrm>
          <a:prstGeom prst="rect">
            <a:avLst/>
          </a:prstGeom>
        </p:spPr>
      </p:pic>
      <p:pic>
        <p:nvPicPr>
          <p:cNvPr id="10" name="Imagen 9" descr="Una calle de noche&#10;&#10;El contenido generado por IA puede ser incorrecto.">
            <a:extLst>
              <a:ext uri="{FF2B5EF4-FFF2-40B4-BE49-F238E27FC236}">
                <a16:creationId xmlns:a16="http://schemas.microsoft.com/office/drawing/2014/main" id="{D91ABE8D-4A67-62DA-8771-0541E89FC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6"/>
          <a:stretch/>
        </p:blipFill>
        <p:spPr>
          <a:xfrm>
            <a:off x="2037292" y="1092218"/>
            <a:ext cx="2547444" cy="2508852"/>
          </a:xfrm>
          <a:prstGeom prst="rect">
            <a:avLst/>
          </a:prstGeom>
        </p:spPr>
      </p:pic>
      <p:pic>
        <p:nvPicPr>
          <p:cNvPr id="6" name="Imagen 5" descr="Un edificio de ladrillo&#10;&#10;El contenido generado por IA puede ser incorrecto.">
            <a:extLst>
              <a:ext uri="{FF2B5EF4-FFF2-40B4-BE49-F238E27FC236}">
                <a16:creationId xmlns:a16="http://schemas.microsoft.com/office/drawing/2014/main" id="{6E5D92F5-C9D0-ECEE-FA54-7E9ECEF7B5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2597"/>
          <a:stretch/>
        </p:blipFill>
        <p:spPr>
          <a:xfrm>
            <a:off x="396130" y="3177952"/>
            <a:ext cx="2693732" cy="3591643"/>
          </a:xfrm>
          <a:prstGeom prst="rect">
            <a:avLst/>
          </a:prstGeom>
        </p:spPr>
      </p:pic>
      <p:pic>
        <p:nvPicPr>
          <p:cNvPr id="14" name="Imagen 13" descr="Imagen que contiene interior, estructuras metálicas, cerradura, pequeño&#10;&#10;El contenido generado por IA puede ser incorrecto.">
            <a:extLst>
              <a:ext uri="{FF2B5EF4-FFF2-40B4-BE49-F238E27FC236}">
                <a16:creationId xmlns:a16="http://schemas.microsoft.com/office/drawing/2014/main" id="{E9BE96DB-EAB6-5011-95AD-A6FB1F4A7F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/>
          <a:stretch/>
        </p:blipFill>
        <p:spPr>
          <a:xfrm>
            <a:off x="56966" y="1158620"/>
            <a:ext cx="1731248" cy="25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A1FB-99A7-15AB-C4F1-AB506F1DF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2A1F7440-CF27-7A6B-2D39-22A88C53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" y="0"/>
            <a:ext cx="121915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B691B9-9957-6195-826B-68162D0BF274}"/>
              </a:ext>
            </a:extLst>
          </p:cNvPr>
          <p:cNvSpPr txBox="1"/>
          <p:nvPr/>
        </p:nvSpPr>
        <p:spPr>
          <a:xfrm>
            <a:off x="278347" y="1080660"/>
            <a:ext cx="11296923" cy="101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Pct val="87000"/>
              <a:buFontTx/>
              <a:buNone/>
              <a:tabLst/>
              <a:defRPr/>
            </a:pPr>
            <a:r>
              <a:rPr lang="es-MX" sz="5400" b="1" cap="all" spc="3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Montserrat" pitchFamily="2" charset="0"/>
              </a:rPr>
              <a:t>Resultados Obtenidos</a:t>
            </a:r>
            <a:endParaRPr kumimoji="0" lang="en-US" sz="5400" b="1" i="0" u="none" strike="noStrike" kern="1200" cap="all" spc="30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67ACEE-771F-1B8B-0453-961F3C495060}"/>
              </a:ext>
            </a:extLst>
          </p:cNvPr>
          <p:cNvSpPr txBox="1"/>
          <p:nvPr/>
        </p:nvSpPr>
        <p:spPr>
          <a:xfrm>
            <a:off x="880817" y="2548913"/>
            <a:ext cx="10091981" cy="3041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ES" sz="2400" dirty="0">
                <a:solidFill>
                  <a:prstClr val="black"/>
                </a:solidFill>
                <a:latin typeface="Montserrat "/>
                <a:cs typeface="Times New Roman" panose="02020603050405020304" pitchFamily="18" charset="0"/>
              </a:rPr>
              <a:t>Tras la finalización de la </a:t>
            </a:r>
            <a:r>
              <a:rPr lang="es-ES" sz="2400" b="1" dirty="0">
                <a:solidFill>
                  <a:srgbClr val="EF7D00"/>
                </a:solidFill>
                <a:latin typeface="Montserrat "/>
                <a:cs typeface="Times New Roman" panose="02020603050405020304" pitchFamily="18" charset="0"/>
              </a:rPr>
              <a:t>primera etapa </a:t>
            </a:r>
            <a:r>
              <a:rPr lang="es-ES" sz="2400" dirty="0">
                <a:solidFill>
                  <a:prstClr val="black"/>
                </a:solidFill>
                <a:latin typeface="Montserrat "/>
                <a:cs typeface="Times New Roman" panose="02020603050405020304" pitchFamily="18" charset="0"/>
              </a:rPr>
              <a:t>(junio 2024), no se registraron siniestros durante el horario de funcionamiento habitual de los edificios.</a:t>
            </a:r>
          </a:p>
          <a:p>
            <a:pPr marR="0" lvl="1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7D00"/>
              </a:buClr>
              <a:buSzPct val="100000"/>
              <a:tabLst>
                <a:tab pos="914400" algn="l"/>
              </a:tabLst>
              <a:defRPr/>
            </a:pPr>
            <a:endParaRPr lang="es-ES" sz="2400" dirty="0">
              <a:solidFill>
                <a:prstClr val="black"/>
              </a:solidFill>
              <a:latin typeface="Montserrat 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Clr>
                <a:srgbClr val="EF7D00"/>
              </a:buClr>
              <a:buSzPct val="100000"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lang="es-ES" sz="2400" dirty="0">
                <a:solidFill>
                  <a:prstClr val="black"/>
                </a:solidFill>
                <a:latin typeface="Montserrat "/>
                <a:cs typeface="Times New Roman" panose="02020603050405020304" pitchFamily="18" charset="0"/>
              </a:rPr>
              <a:t>Luego de la implementación de la </a:t>
            </a:r>
            <a:r>
              <a:rPr lang="es-ES" sz="2400" b="1" dirty="0">
                <a:solidFill>
                  <a:srgbClr val="EF7D00"/>
                </a:solidFill>
                <a:latin typeface="Montserrat "/>
                <a:cs typeface="Times New Roman" panose="02020603050405020304" pitchFamily="18" charset="0"/>
              </a:rPr>
              <a:t>segunda etapa </a:t>
            </a:r>
            <a:r>
              <a:rPr lang="es-ES" sz="2400" dirty="0">
                <a:solidFill>
                  <a:prstClr val="black"/>
                </a:solidFill>
                <a:latin typeface="Montserrat "/>
                <a:cs typeface="Times New Roman" panose="02020603050405020304" pitchFamily="18" charset="0"/>
              </a:rPr>
              <a:t>(diciembre 2024), se produjo un único incidente en horario nocturno.</a:t>
            </a:r>
            <a:endParaRPr lang="es-MX" sz="2400" dirty="0">
              <a:solidFill>
                <a:prstClr val="black"/>
              </a:solidFill>
              <a:latin typeface="Montserrat 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969</Words>
  <Application>Microsoft Office PowerPoint</Application>
  <PresentationFormat>Panorámica</PresentationFormat>
  <Paragraphs>160</Paragraphs>
  <Slides>24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Arimo</vt:lpstr>
      <vt:lpstr>Berlin Sans FB</vt:lpstr>
      <vt:lpstr>Calibri</vt:lpstr>
      <vt:lpstr>Montserrat</vt:lpstr>
      <vt:lpstr>Montserrat </vt:lpstr>
      <vt:lpstr>Noto Sans Symbols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Esteban Fernandez</dc:creator>
  <cp:lastModifiedBy>Gabriel Mario Olmedo Sosa</cp:lastModifiedBy>
  <cp:revision>31</cp:revision>
  <cp:lastPrinted>2025-03-21T00:44:43Z</cp:lastPrinted>
  <dcterms:created xsi:type="dcterms:W3CDTF">2025-03-13T12:00:59Z</dcterms:created>
  <dcterms:modified xsi:type="dcterms:W3CDTF">2025-03-21T02:15:26Z</dcterms:modified>
</cp:coreProperties>
</file>