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6" r:id="rId5"/>
    <p:sldId id="277" r:id="rId6"/>
    <p:sldId id="264" r:id="rId7"/>
    <p:sldId id="265" r:id="rId8"/>
    <p:sldId id="266" r:id="rId9"/>
    <p:sldId id="268" r:id="rId10"/>
    <p:sldId id="274" r:id="rId11"/>
    <p:sldId id="275" r:id="rId12"/>
    <p:sldId id="273" r:id="rId13"/>
    <p:sldId id="269" r:id="rId14"/>
    <p:sldId id="270" r:id="rId15"/>
    <p:sldId id="271" r:id="rId16"/>
    <p:sldId id="278" r:id="rId17"/>
    <p:sldId id="279" r:id="rId18"/>
    <p:sldId id="267" r:id="rId19"/>
    <p:sldId id="260" r:id="rId20"/>
    <p:sldId id="261" r:id="rId21"/>
    <p:sldId id="280" r:id="rId22"/>
    <p:sldId id="262" r:id="rId23"/>
    <p:sldId id="263" r:id="rId24"/>
    <p:sldId id="282" r:id="rId25"/>
    <p:sldId id="272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C3564F-A4FD-44A6-AD52-8018901837D4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877374-B3D8-4008-A79D-1DBC07004E2A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48191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564F-A4FD-44A6-AD52-8018901837D4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7374-B3D8-4008-A79D-1DBC07004E2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841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564F-A4FD-44A6-AD52-8018901837D4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7374-B3D8-4008-A79D-1DBC07004E2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747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564F-A4FD-44A6-AD52-8018901837D4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7374-B3D8-4008-A79D-1DBC07004E2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33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C3564F-A4FD-44A6-AD52-8018901837D4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877374-B3D8-4008-A79D-1DBC07004E2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29972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564F-A4FD-44A6-AD52-8018901837D4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7374-B3D8-4008-A79D-1DBC07004E2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093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564F-A4FD-44A6-AD52-8018901837D4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7374-B3D8-4008-A79D-1DBC07004E2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65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564F-A4FD-44A6-AD52-8018901837D4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7374-B3D8-4008-A79D-1DBC07004E2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925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564F-A4FD-44A6-AD52-8018901837D4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7374-B3D8-4008-A79D-1DBC07004E2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474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C3564F-A4FD-44A6-AD52-8018901837D4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877374-B3D8-4008-A79D-1DBC07004E2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80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C3564F-A4FD-44A6-AD52-8018901837D4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877374-B3D8-4008-A79D-1DBC07004E2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197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48C3564F-A4FD-44A6-AD52-8018901837D4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C2877374-B3D8-4008-A79D-1DBC07004E2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666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4221" r="18343"/>
          <a:stretch/>
        </p:blipFill>
        <p:spPr>
          <a:xfrm>
            <a:off x="5663235" y="10"/>
            <a:ext cx="3478382" cy="685799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AutoShape 2" descr="Authors Behind the Writing Quotes: Anton Chekhov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Authors Behind the Writing Quotes: Anton Chekhov"/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08890" y="1480930"/>
            <a:ext cx="4258662" cy="3254321"/>
          </a:xfrm>
        </p:spPr>
        <p:txBody>
          <a:bodyPr>
            <a:normAutofit/>
          </a:bodyPr>
          <a:lstStyle/>
          <a:p>
            <a:pPr algn="l"/>
            <a:r>
              <a:rPr lang="es-AR" sz="5700"/>
              <a:t>Anton Chejov</a:t>
            </a:r>
            <a:endParaRPr lang="es-ES" sz="570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08892" y="4804850"/>
            <a:ext cx="4258660" cy="108623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s-AR" dirty="0"/>
              <a:t>1860/1904</a:t>
            </a:r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17" r="1" b="41368"/>
          <a:stretch/>
        </p:blipFill>
        <p:spPr>
          <a:xfrm>
            <a:off x="20" y="10"/>
            <a:ext cx="9141468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C46CD03-D076-40A3-9AA4-2B7BB288B16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3" y="0"/>
            <a:ext cx="9143999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 title="Side bar">
            <a:extLst>
              <a:ext uri="{FF2B5EF4-FFF2-40B4-BE49-F238E27FC236}">
                <a16:creationId xmlns:a16="http://schemas.microsoft.com/office/drawing/2014/main" id="{88D28697-83F7-4C09-A9B2-6CAA5885562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/>
          </a:bodyPr>
          <a:lstStyle/>
          <a:p>
            <a:r>
              <a:rPr lang="es-AR"/>
              <a:t>Su estilo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28700" y="2286000"/>
            <a:ext cx="7200900" cy="3581400"/>
          </a:xfrm>
        </p:spPr>
        <p:txBody>
          <a:bodyPr>
            <a:normAutofit/>
          </a:bodyPr>
          <a:lstStyle/>
          <a:p>
            <a:r>
              <a:rPr lang="es-AR"/>
              <a:t>Dramas de escasa acción, cargados de silencios, diálogos escuetos, carentes de suspenso. Finales imprevistos</a:t>
            </a:r>
          </a:p>
          <a:p>
            <a:r>
              <a:rPr lang="es-AR"/>
              <a:t>Ricos en atmósfera</a:t>
            </a:r>
          </a:p>
          <a:p>
            <a:r>
              <a:rPr lang="es-AR"/>
              <a:t>Estados de ánimo y matices psicológicos</a:t>
            </a:r>
          </a:p>
          <a:p>
            <a:r>
              <a:rPr lang="es-AR"/>
              <a:t>Individuos frustrados, agotados por la vulgaridad de la vida cotidiana, fracasados por sus intentos de elevarse espiritualmente o alcanzar plenitud afectiva</a:t>
            </a:r>
            <a:endParaRPr lang="es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17" r="1" b="41368"/>
          <a:stretch/>
        </p:blipFill>
        <p:spPr>
          <a:xfrm>
            <a:off x="20" y="10"/>
            <a:ext cx="9141468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C46CD03-D076-40A3-9AA4-2B7BB288B16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3" y="0"/>
            <a:ext cx="9143999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title="Side bar">
            <a:extLst>
              <a:ext uri="{FF2B5EF4-FFF2-40B4-BE49-F238E27FC236}">
                <a16:creationId xmlns:a16="http://schemas.microsoft.com/office/drawing/2014/main" id="{88D28697-83F7-4C09-A9B2-6CAA5885562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/>
          </a:bodyPr>
          <a:lstStyle/>
          <a:p>
            <a:r>
              <a:rPr lang="es-AR" dirty="0"/>
              <a:t>Su estilo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28700" y="2286000"/>
            <a:ext cx="7200900" cy="3581400"/>
          </a:xfrm>
        </p:spPr>
        <p:txBody>
          <a:bodyPr>
            <a:normAutofit/>
          </a:bodyPr>
          <a:lstStyle/>
          <a:p>
            <a:r>
              <a:rPr lang="es-AR" dirty="0"/>
              <a:t>Ritmos y pausas de la vida misma, con su monotonía y reiteraciones</a:t>
            </a:r>
          </a:p>
          <a:p>
            <a:r>
              <a:rPr lang="es-AR" dirty="0"/>
              <a:t>Carga de significaciones y sentidos ocultos</a:t>
            </a:r>
          </a:p>
          <a:p>
            <a:r>
              <a:rPr lang="es-AR" dirty="0"/>
              <a:t>Realismo impresionista, acontecimientos y conflicto presentado en pinceladas breves que configuran un cuadro social e individual perfecto</a:t>
            </a:r>
          </a:p>
          <a:p>
            <a:r>
              <a:rPr lang="es-AR" dirty="0"/>
              <a:t>Simbolismo y realismo</a:t>
            </a:r>
          </a:p>
          <a:p>
            <a:r>
              <a:rPr lang="es-AR" dirty="0"/>
              <a:t>Abundancia localista. Culto a lo trivial</a:t>
            </a: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17" r="1" b="41368"/>
          <a:stretch/>
        </p:blipFill>
        <p:spPr>
          <a:xfrm>
            <a:off x="20" y="10"/>
            <a:ext cx="9141468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C46CD03-D076-40A3-9AA4-2B7BB288B16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3" y="0"/>
            <a:ext cx="9143999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title="Side bar">
            <a:extLst>
              <a:ext uri="{FF2B5EF4-FFF2-40B4-BE49-F238E27FC236}">
                <a16:creationId xmlns:a16="http://schemas.microsoft.com/office/drawing/2014/main" id="{88D28697-83F7-4C09-A9B2-6CAA5885562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/>
          </a:bodyPr>
          <a:lstStyle/>
          <a:p>
            <a:r>
              <a:rPr lang="es-AR" dirty="0"/>
              <a:t>Su estilo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28700" y="2286000"/>
            <a:ext cx="7200900" cy="3581400"/>
          </a:xfrm>
        </p:spPr>
        <p:txBody>
          <a:bodyPr>
            <a:normAutofit/>
          </a:bodyPr>
          <a:lstStyle/>
          <a:p>
            <a:r>
              <a:rPr lang="es-AR" dirty="0"/>
              <a:t>La tragedia de las trivialidades.</a:t>
            </a:r>
          </a:p>
          <a:p>
            <a:r>
              <a:rPr lang="es-AR" dirty="0"/>
              <a:t>Tragedia sin sangre</a:t>
            </a:r>
          </a:p>
          <a:p>
            <a:r>
              <a:rPr lang="es-AR" dirty="0"/>
              <a:t>“la tragedia de las trivialidades de la vida, pero en esas trivialidades hay un patetismo tan </a:t>
            </a:r>
            <a:r>
              <a:rPr lang="es-AR" dirty="0" err="1"/>
              <a:t>desgarrante</a:t>
            </a:r>
            <a:r>
              <a:rPr lang="es-AR" dirty="0"/>
              <a:t> como el de una muerte heroica” Gorki</a:t>
            </a:r>
          </a:p>
          <a:p>
            <a:r>
              <a:rPr lang="es-AR" dirty="0"/>
              <a:t>Hay ternura en los personajes del viejo orden ruso, aunque estén vencidos y completamente liquidados como clase</a:t>
            </a:r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El diálogo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/>
              <a:t>“Los hombres comen, duermen, fuman y dicen banalidades y sin embargo se destruyen”</a:t>
            </a:r>
          </a:p>
          <a:p>
            <a:r>
              <a:rPr lang="es-AR" dirty="0"/>
              <a:t>El diálogo parece desarrollarse sin objeto alguno, pero es revelador de las características de sus personajes, de sus motivaciones, sus odios y pasiones</a:t>
            </a:r>
          </a:p>
          <a:p>
            <a:r>
              <a:rPr lang="es-AR" dirty="0"/>
              <a:t>Velo de los acontecimientos que bullen en profundidad</a:t>
            </a: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El diálogo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Las obras se despliegan en un crescendo</a:t>
            </a:r>
          </a:p>
          <a:p>
            <a:r>
              <a:rPr lang="es-AR" dirty="0"/>
              <a:t>Comienzan plácidas y serenas y se complejizan hacia el </a:t>
            </a:r>
            <a:r>
              <a:rPr lang="es-AR" dirty="0" err="1"/>
              <a:t>climax</a:t>
            </a:r>
            <a:r>
              <a:rPr lang="es-AR" dirty="0"/>
              <a:t> final</a:t>
            </a:r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Sus personajes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No son arquetipos de héroes ni villanos</a:t>
            </a:r>
          </a:p>
          <a:p>
            <a:r>
              <a:rPr lang="es-AR" dirty="0"/>
              <a:t>Seres capaces de amar, odiar, sufrir, gozar</a:t>
            </a:r>
          </a:p>
          <a:p>
            <a:r>
              <a:rPr lang="es-AR" dirty="0"/>
              <a:t>Figuras rutinarias, monótonas</a:t>
            </a:r>
          </a:p>
          <a:p>
            <a:r>
              <a:rPr lang="es-AR" dirty="0"/>
              <a:t>“En la vida la gente no se suicida, no se ahorca, no se enamora ni dice cosas geniales a cada minuto. Pasa la mayor parte del tiempo comiendo, bebiendo,  o diciendo tonterías. La vida en escena debe ser lo que es en realidad”</a:t>
            </a:r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AR" dirty="0"/>
              <a:t> La gaviota (1896)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/>
              <a:t>Primera puesta un fracaso</a:t>
            </a:r>
          </a:p>
          <a:p>
            <a:r>
              <a:rPr lang="es-AR" dirty="0"/>
              <a:t>Teatro de Arte de Moscú (1898)</a:t>
            </a:r>
          </a:p>
          <a:p>
            <a:r>
              <a:rPr lang="es-AR" dirty="0"/>
              <a:t>Emblema del teatro</a:t>
            </a:r>
          </a:p>
          <a:p>
            <a:r>
              <a:rPr lang="es-AR" dirty="0"/>
              <a:t>Después éxito de todas sus obras</a:t>
            </a:r>
          </a:p>
          <a:p>
            <a:r>
              <a:rPr lang="es-AR" dirty="0"/>
              <a:t>Ritmo y pausas de la vida misma, con toda su monotonía y sus reiteraciones, pero también con su carga de significaciones y sentidos ocultos.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La gaviota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Nueva forma de puesta en escena y actuación</a:t>
            </a:r>
            <a:endParaRPr lang="es-ES" dirty="0"/>
          </a:p>
          <a:p>
            <a:r>
              <a:rPr lang="es-AR" dirty="0"/>
              <a:t>Supresión del apuntador</a:t>
            </a:r>
          </a:p>
          <a:p>
            <a:r>
              <a:rPr lang="es-AR" dirty="0"/>
              <a:t>Telón de derecha a </a:t>
            </a:r>
            <a:r>
              <a:rPr lang="es-AR" dirty="0" err="1"/>
              <a:t>izquiera</a:t>
            </a:r>
            <a:endParaRPr lang="es-AR" dirty="0"/>
          </a:p>
          <a:p>
            <a:r>
              <a:rPr lang="es-AR" dirty="0"/>
              <a:t>No a la caricatura</a:t>
            </a:r>
          </a:p>
          <a:p>
            <a:r>
              <a:rPr lang="es-AR" dirty="0"/>
              <a:t>Chejov al actor: “encarnar el personaje como en la vida misma, pero no sé como se hace”</a:t>
            </a:r>
          </a:p>
          <a:p>
            <a:r>
              <a:rPr lang="es-AR" dirty="0"/>
              <a:t>Generar en escena la vida misma</a:t>
            </a:r>
            <a:endParaRPr lang="es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La gaviota (1896)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Tedio del campo</a:t>
            </a:r>
          </a:p>
          <a:p>
            <a:r>
              <a:rPr lang="es-AR" dirty="0"/>
              <a:t>Se idealiza la vida de la ciudad</a:t>
            </a:r>
          </a:p>
          <a:p>
            <a:r>
              <a:rPr lang="es-AR" dirty="0"/>
              <a:t>Símbolo de la gaviota</a:t>
            </a:r>
          </a:p>
          <a:p>
            <a:r>
              <a:rPr lang="es-AR" dirty="0"/>
              <a:t>Denota vidas ociosas</a:t>
            </a:r>
          </a:p>
          <a:p>
            <a:r>
              <a:rPr lang="es-AR" dirty="0"/>
              <a:t>Frustración de los deseos amorosos y artísticos</a:t>
            </a:r>
          </a:p>
          <a:p>
            <a:r>
              <a:rPr lang="es-AR" dirty="0"/>
              <a:t>Panorama general de la vida rusa, clase alta de la época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La gaviota (1896)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/>
              <a:t>Conductas pasivas, dejadez, superficialidad</a:t>
            </a:r>
          </a:p>
          <a:p>
            <a:r>
              <a:rPr lang="es-AR" dirty="0"/>
              <a:t>Falta de voluntad</a:t>
            </a:r>
          </a:p>
          <a:p>
            <a:r>
              <a:rPr lang="es-AR" dirty="0"/>
              <a:t>Debaten temas como el amor, la felicidad, el arte mientras se dicen trivialidades</a:t>
            </a:r>
          </a:p>
          <a:p>
            <a:r>
              <a:rPr lang="es-AR" dirty="0"/>
              <a:t>Vidas parasitarias</a:t>
            </a:r>
          </a:p>
          <a:p>
            <a:r>
              <a:rPr lang="es-AR" dirty="0"/>
              <a:t>Lenguaje trivial. En los puntos suspensivos está el drama</a:t>
            </a:r>
          </a:p>
          <a:p>
            <a:r>
              <a:rPr lang="es-AR" dirty="0"/>
              <a:t>Revelar estados de ánimo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/>
              <a:t>Anton</a:t>
            </a:r>
            <a:r>
              <a:rPr lang="es-AR" dirty="0"/>
              <a:t> Chejov (1860/1904)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/>
              <a:t>Hijo de un tendero</a:t>
            </a:r>
          </a:p>
          <a:p>
            <a:r>
              <a:rPr lang="es-AR" dirty="0"/>
              <a:t>Nieto de un siervo que compró su libertad</a:t>
            </a:r>
          </a:p>
          <a:p>
            <a:r>
              <a:rPr lang="es-AR" dirty="0"/>
              <a:t>Medicina</a:t>
            </a:r>
          </a:p>
          <a:p>
            <a:r>
              <a:rPr lang="es-AR" dirty="0"/>
              <a:t>Relatos humorísticos y cuentos cortos</a:t>
            </a:r>
          </a:p>
          <a:p>
            <a:r>
              <a:rPr lang="es-AR" dirty="0"/>
              <a:t>1887 – enferma de tuberculosis</a:t>
            </a:r>
          </a:p>
          <a:p>
            <a:r>
              <a:rPr lang="es-AR" dirty="0"/>
              <a:t>Estreno de La gaviota. Teatro de Arte de Moscú</a:t>
            </a:r>
          </a:p>
          <a:p>
            <a:r>
              <a:rPr lang="es-AR" dirty="0"/>
              <a:t>1901. Matrimonio con Olga </a:t>
            </a:r>
            <a:r>
              <a:rPr lang="es-AR" dirty="0" err="1"/>
              <a:t>Knipper</a:t>
            </a:r>
            <a:endParaRPr lang="es-AR" dirty="0"/>
          </a:p>
          <a:p>
            <a:r>
              <a:rPr lang="es-AR" dirty="0"/>
              <a:t>Sentido del deber. Obligación con la familia y la sociedad</a:t>
            </a:r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La trama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Se centra en los conflictos románticos y artísticos entre cuatro personajes:</a:t>
            </a:r>
          </a:p>
          <a:p>
            <a:r>
              <a:rPr lang="es-AR" dirty="0"/>
              <a:t>La ingenua Nina</a:t>
            </a:r>
          </a:p>
          <a:p>
            <a:r>
              <a:rPr lang="es-AR" dirty="0"/>
              <a:t>La anteriormente gloriosa actriz Irina </a:t>
            </a:r>
            <a:r>
              <a:rPr lang="es-AR" dirty="0" err="1"/>
              <a:t>Arkadina</a:t>
            </a:r>
            <a:endParaRPr lang="es-AR" dirty="0"/>
          </a:p>
          <a:p>
            <a:r>
              <a:rPr lang="es-AR" dirty="0"/>
              <a:t>Su hijo, el experimental dramaturgo </a:t>
            </a:r>
            <a:r>
              <a:rPr lang="es-AR" dirty="0" err="1"/>
              <a:t>Treplev</a:t>
            </a:r>
            <a:endParaRPr lang="es-AR" dirty="0"/>
          </a:p>
          <a:p>
            <a:r>
              <a:rPr lang="es-AR" dirty="0"/>
              <a:t>El famoso escritor </a:t>
            </a:r>
            <a:r>
              <a:rPr lang="es-AR" dirty="0" err="1"/>
              <a:t>Trigorin</a:t>
            </a:r>
            <a:endParaRPr lang="es-E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personajes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Personajes marcados por la derrota</a:t>
            </a:r>
          </a:p>
          <a:p>
            <a:r>
              <a:rPr lang="es-AR" dirty="0"/>
              <a:t>Sus dramas manifiestan la imposibilidad del hombre moderno de llevar a cabo sus deseos y de tolerar la desidia, la inercia moral y la falta de responsabilidad</a:t>
            </a:r>
          </a:p>
          <a:p>
            <a:r>
              <a:rPr lang="es-AR" dirty="0"/>
              <a:t>Amores contrariados</a:t>
            </a:r>
          </a:p>
          <a:p>
            <a:r>
              <a:rPr lang="es-AR" dirty="0"/>
              <a:t>Personajes que se aburren en la finca del frustrado </a:t>
            </a:r>
            <a:r>
              <a:rPr lang="es-AR" dirty="0" err="1"/>
              <a:t>Sorin</a:t>
            </a:r>
            <a:r>
              <a:rPr lang="es-AR" dirty="0"/>
              <a:t> que languidece en el campo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Los personajes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 err="1"/>
              <a:t>Treplev</a:t>
            </a:r>
            <a:r>
              <a:rPr lang="es-AR" dirty="0"/>
              <a:t>. Autor teatral preso del derrotismo, no sabiendo asumir su fracaso se suicida. Apasionado y sin experiencia. Ama a Nina</a:t>
            </a:r>
          </a:p>
          <a:p>
            <a:r>
              <a:rPr lang="es-AR" dirty="0"/>
              <a:t>Madre: Actriz que vive del pasado y no comprende a su hijo. Egoísta y superficial Pagada de sí misma. Ama a </a:t>
            </a:r>
            <a:r>
              <a:rPr lang="es-AR" dirty="0" err="1"/>
              <a:t>Trigorin</a:t>
            </a:r>
            <a:endParaRPr lang="es-AR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Los personajes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Nina: Cándida muchacha que tras ser seducida es abandonada por su galán</a:t>
            </a:r>
          </a:p>
          <a:p>
            <a:r>
              <a:rPr lang="es-AR" dirty="0" err="1"/>
              <a:t>Trigorin</a:t>
            </a:r>
            <a:r>
              <a:rPr lang="es-AR" dirty="0"/>
              <a:t>: Aburrido sesentón que trata de hacer lo que no hizo de joven; escritor laureado que no acaba de ser feliz. El mismo Chejov. Indolente. Se deja querer. Se deja seducir por la juventud de Nina.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símbolo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La gaviota es un ave de mar o lagos. Nina sentada al inicio al lado del lago</a:t>
            </a:r>
          </a:p>
          <a:p>
            <a:r>
              <a:rPr lang="es-AR" dirty="0"/>
              <a:t>Gaviota muerta por </a:t>
            </a:r>
            <a:r>
              <a:rPr lang="es-AR" dirty="0" err="1"/>
              <a:t>Treplev</a:t>
            </a:r>
            <a:r>
              <a:rPr lang="es-AR" dirty="0"/>
              <a:t>: anticipa el destino de Nina junto a </a:t>
            </a:r>
            <a:r>
              <a:rPr lang="es-AR" dirty="0" err="1"/>
              <a:t>Trigorin</a:t>
            </a:r>
            <a:r>
              <a:rPr lang="es-AR" dirty="0"/>
              <a:t> y también anuncia su propia muerte.</a:t>
            </a:r>
            <a:endParaRPr lang="es-AR"/>
          </a:p>
          <a:p>
            <a:endParaRPr lang="es-E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Los otros personajes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 err="1"/>
              <a:t>Masha</a:t>
            </a:r>
            <a:r>
              <a:rPr lang="es-AR" dirty="0"/>
              <a:t> es la mujer insatisfecha, incapaz de lograr su felicidad se somete a una vida sin amor</a:t>
            </a:r>
          </a:p>
          <a:p>
            <a:r>
              <a:rPr lang="es-AR" dirty="0" err="1"/>
              <a:t>Sorin</a:t>
            </a:r>
            <a:r>
              <a:rPr lang="es-AR" dirty="0"/>
              <a:t>, ansía realizar en su vejez lo que no pudo hacer de joven</a:t>
            </a:r>
          </a:p>
          <a:p>
            <a:r>
              <a:rPr lang="es-AR" dirty="0" err="1"/>
              <a:t>Dom</a:t>
            </a:r>
            <a:r>
              <a:rPr lang="es-AR" dirty="0"/>
              <a:t> intenta hacer filosofía mientras su vida transita por la indolencia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Personajes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Todos los personajes irán revelando sus verdaderos sentimientos.</a:t>
            </a:r>
          </a:p>
          <a:p>
            <a:r>
              <a:rPr lang="es-AR" dirty="0"/>
              <a:t>Todos se sienten viejos, frustrados, se envidian</a:t>
            </a:r>
          </a:p>
          <a:p>
            <a:r>
              <a:rPr lang="es-AR" dirty="0"/>
              <a:t>No pueden separarse, como la gaviota en su bandada</a:t>
            </a:r>
          </a:p>
          <a:p>
            <a:r>
              <a:rPr lang="es-AR" dirty="0"/>
              <a:t>El odio une más que el amor o la amistad.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title="Side bar">
            <a:extLst>
              <a:ext uri="{FF2B5EF4-FFF2-40B4-BE49-F238E27FC236}">
                <a16:creationId xmlns:a16="http://schemas.microsoft.com/office/drawing/2014/main" id="{A67E2D8A-19BE-48A0-889C-CCAC02348C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77" y="645106"/>
            <a:ext cx="3542229" cy="5247747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92435" y="685800"/>
            <a:ext cx="3845379" cy="1485900"/>
          </a:xfrm>
        </p:spPr>
        <p:txBody>
          <a:bodyPr>
            <a:normAutofit/>
          </a:bodyPr>
          <a:lstStyle/>
          <a:p>
            <a:r>
              <a:rPr lang="es-AR" dirty="0"/>
              <a:t>Obras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92435" y="2286000"/>
            <a:ext cx="3845379" cy="3581400"/>
          </a:xfrm>
        </p:spPr>
        <p:txBody>
          <a:bodyPr>
            <a:normAutofit/>
          </a:bodyPr>
          <a:lstStyle/>
          <a:p>
            <a:r>
              <a:rPr lang="es-AR" dirty="0"/>
              <a:t>1896 – La gaviota</a:t>
            </a:r>
          </a:p>
          <a:p>
            <a:r>
              <a:rPr lang="es-AR" dirty="0"/>
              <a:t>1897 – Tío Vania</a:t>
            </a:r>
          </a:p>
          <a:p>
            <a:r>
              <a:rPr lang="es-AR" dirty="0"/>
              <a:t>1901- Las tres hermanas</a:t>
            </a:r>
          </a:p>
          <a:p>
            <a:r>
              <a:rPr lang="es-AR" dirty="0"/>
              <a:t>1904 – El jardín de los cerezos</a:t>
            </a:r>
          </a:p>
          <a:p>
            <a:r>
              <a:rPr lang="es-AR" dirty="0"/>
              <a:t>Sobre el daño que hace el tabaco. El oso. Pedido de mano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1D8973-EAA9-459A-AF59-BBB4233D6C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title="Side bar">
            <a:extLst>
              <a:ext uri="{FF2B5EF4-FFF2-40B4-BE49-F238E27FC236}">
                <a16:creationId xmlns:a16="http://schemas.microsoft.com/office/drawing/2014/main" id="{FBEA8A33-C0D0-416D-8359-724B8828C7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774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8857" r="42595"/>
          <a:stretch/>
        </p:blipFill>
        <p:spPr>
          <a:xfrm>
            <a:off x="5709195" y="10"/>
            <a:ext cx="3434804" cy="685799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557" y="685800"/>
            <a:ext cx="4345106" cy="1485900"/>
          </a:xfrm>
        </p:spPr>
        <p:txBody>
          <a:bodyPr>
            <a:normAutofit/>
          </a:bodyPr>
          <a:lstStyle/>
          <a:p>
            <a:r>
              <a:rPr lang="es-AR" dirty="0"/>
              <a:t>Contexto histórico social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8557" y="2286000"/>
            <a:ext cx="4345106" cy="3581400"/>
          </a:xfrm>
        </p:spPr>
        <p:txBody>
          <a:bodyPr>
            <a:normAutofit/>
          </a:bodyPr>
          <a:lstStyle/>
          <a:p>
            <a:r>
              <a:rPr lang="es-AR" sz="1700"/>
              <a:t>Siglo XIX. Los sucesivos gobiernos imperiales no pueden detener la marea revolucionaria.</a:t>
            </a:r>
          </a:p>
          <a:p>
            <a:r>
              <a:rPr lang="es-AR" sz="1700"/>
              <a:t>Alejandro I- apertura europea</a:t>
            </a:r>
          </a:p>
          <a:p>
            <a:r>
              <a:rPr lang="es-AR" sz="1700"/>
              <a:t>Nicolás I- política represiva</a:t>
            </a:r>
          </a:p>
          <a:p>
            <a:r>
              <a:rPr lang="es-AR" sz="1700"/>
              <a:t>Alejandro II- libera a los siervos. Asesinado</a:t>
            </a:r>
          </a:p>
          <a:p>
            <a:r>
              <a:rPr lang="es-AR" sz="1700"/>
              <a:t>Alejandro III- endurecimiento en lo político y social. No hace concesiones a las capas populares. Persigue despiadadamente a las minorías étnicas.</a:t>
            </a:r>
          </a:p>
          <a:p>
            <a:pPr>
              <a:buNone/>
            </a:pPr>
            <a:endParaRPr lang="es-AR" sz="1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title="Side bar">
            <a:extLst>
              <a:ext uri="{FF2B5EF4-FFF2-40B4-BE49-F238E27FC236}">
                <a16:creationId xmlns:a16="http://schemas.microsoft.com/office/drawing/2014/main" id="{A67E2D8A-19BE-48A0-889C-CCAC02348C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21" y="1715224"/>
            <a:ext cx="4041092" cy="394602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92435" y="685800"/>
            <a:ext cx="3845379" cy="1485900"/>
          </a:xfrm>
        </p:spPr>
        <p:txBody>
          <a:bodyPr>
            <a:normAutofit/>
          </a:bodyPr>
          <a:lstStyle/>
          <a:p>
            <a:r>
              <a:rPr lang="es-AR" dirty="0"/>
              <a:t>Contexto político social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92435" y="2286000"/>
            <a:ext cx="3845379" cy="3581400"/>
          </a:xfrm>
        </p:spPr>
        <p:txBody>
          <a:bodyPr>
            <a:normAutofit/>
          </a:bodyPr>
          <a:lstStyle/>
          <a:p>
            <a:r>
              <a:rPr lang="es-AR" dirty="0"/>
              <a:t>Grupos revolucionarios: socialistas </a:t>
            </a:r>
            <a:r>
              <a:rPr lang="es-AR" dirty="0" err="1"/>
              <a:t>utçopicos</a:t>
            </a:r>
            <a:endParaRPr lang="es-AR" dirty="0"/>
          </a:p>
          <a:p>
            <a:r>
              <a:rPr lang="es-AR" dirty="0"/>
              <a:t>Movimientos marxistas representan el proletariado</a:t>
            </a:r>
          </a:p>
          <a:p>
            <a:r>
              <a:rPr lang="es-AR" dirty="0"/>
              <a:t>Masas campesinas</a:t>
            </a:r>
          </a:p>
          <a:p>
            <a:r>
              <a:rPr lang="es-AR" dirty="0"/>
              <a:t>Creciente industrialización</a:t>
            </a:r>
          </a:p>
          <a:p>
            <a:r>
              <a:rPr lang="es-AR" dirty="0"/>
              <a:t>Nicolás II- el último zar. Torpeza e insensibilidad</a:t>
            </a:r>
          </a:p>
          <a:p>
            <a:r>
              <a:rPr lang="es-AR" dirty="0"/>
              <a:t>1905- 1ª revolución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28"/>
          <a:stretch/>
        </p:blipFill>
        <p:spPr>
          <a:xfrm>
            <a:off x="20" y="10"/>
            <a:ext cx="9141468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C46CD03-D076-40A3-9AA4-2B7BB288B16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3" y="0"/>
            <a:ext cx="9143999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title="Side bar">
            <a:extLst>
              <a:ext uri="{FF2B5EF4-FFF2-40B4-BE49-F238E27FC236}">
                <a16:creationId xmlns:a16="http://schemas.microsoft.com/office/drawing/2014/main" id="{88D28697-83F7-4C09-A9B2-6CAA5885562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/>
          </a:bodyPr>
          <a:lstStyle/>
          <a:p>
            <a:r>
              <a:rPr lang="es-AR" dirty="0"/>
              <a:t>La época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28700" y="2286000"/>
            <a:ext cx="7200900" cy="3581400"/>
          </a:xfrm>
        </p:spPr>
        <p:txBody>
          <a:bodyPr>
            <a:normAutofit/>
          </a:bodyPr>
          <a:lstStyle/>
          <a:p>
            <a:r>
              <a:rPr lang="es-AR" dirty="0"/>
              <a:t>Rusia de la segunda mitad del siglo XIX, convulsionada por la agitación político-social que daría vida a la revolución, tomaba conciencia de su historia nacional de la mano de un grupo de intelectuales liderados por Tolstoi, </a:t>
            </a:r>
            <a:r>
              <a:rPr lang="es-AR" dirty="0" err="1"/>
              <a:t>Dostoievsky</a:t>
            </a:r>
            <a:r>
              <a:rPr lang="es-AR" dirty="0"/>
              <a:t>, Chejov.</a:t>
            </a:r>
          </a:p>
          <a:p>
            <a:r>
              <a:rPr lang="es-AR" dirty="0"/>
              <a:t>Cambio profundo que iba a quebrar el sistema tradicional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28"/>
          <a:stretch/>
        </p:blipFill>
        <p:spPr>
          <a:xfrm>
            <a:off x="20" y="10"/>
            <a:ext cx="9141468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C46CD03-D076-40A3-9AA4-2B7BB288B16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3" y="0"/>
            <a:ext cx="9143999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title="Side bar">
            <a:extLst>
              <a:ext uri="{FF2B5EF4-FFF2-40B4-BE49-F238E27FC236}">
                <a16:creationId xmlns:a16="http://schemas.microsoft.com/office/drawing/2014/main" id="{88D28697-83F7-4C09-A9B2-6CAA5885562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/>
          </a:bodyPr>
          <a:lstStyle/>
          <a:p>
            <a:r>
              <a:rPr lang="es-AR" dirty="0"/>
              <a:t>La época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28700" y="2286000"/>
            <a:ext cx="7200900" cy="3581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dirty="0"/>
              <a:t>1861- Abolición de la servidumbre (</a:t>
            </a:r>
            <a:r>
              <a:rPr lang="es-AR" dirty="0" err="1"/>
              <a:t>mujiks</a:t>
            </a:r>
            <a:r>
              <a:rPr lang="es-AR" dirty="0"/>
              <a:t>)</a:t>
            </a:r>
          </a:p>
          <a:p>
            <a:pPr>
              <a:buNone/>
            </a:pPr>
            <a:r>
              <a:rPr lang="es-AR" dirty="0"/>
              <a:t>Nuevo modo de vida regido por el trabajo y el sacrificio</a:t>
            </a:r>
          </a:p>
          <a:p>
            <a:pPr>
              <a:buNone/>
            </a:pPr>
            <a:r>
              <a:rPr lang="es-AR" dirty="0"/>
              <a:t>Se quiebran las rígidas estructuras de la nobleza</a:t>
            </a:r>
          </a:p>
          <a:p>
            <a:pPr>
              <a:buNone/>
            </a:pPr>
            <a:r>
              <a:rPr lang="es-AR" dirty="0"/>
              <a:t>Chejov comprendió la inminencia de un cambio en la sociedad rusa y en su obra saludó la llegada de la revolución</a:t>
            </a:r>
          </a:p>
          <a:p>
            <a:pPr>
              <a:buNone/>
            </a:pPr>
            <a:r>
              <a:rPr lang="es-AR" dirty="0"/>
              <a:t>Deseaba ver el fin de esa vida parasitaria, decadente e inútil de la nobleza rusa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title="Side bar">
            <a:extLst>
              <a:ext uri="{FF2B5EF4-FFF2-40B4-BE49-F238E27FC236}">
                <a16:creationId xmlns:a16="http://schemas.microsoft.com/office/drawing/2014/main" id="{BEC9E7FA-3295-45ED-8253-D23F9E44E1D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70" y="1637677"/>
            <a:ext cx="4887799" cy="32626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95500" y="685800"/>
            <a:ext cx="2742314" cy="1485900"/>
          </a:xfrm>
        </p:spPr>
        <p:txBody>
          <a:bodyPr>
            <a:normAutofit/>
          </a:bodyPr>
          <a:lstStyle/>
          <a:p>
            <a:r>
              <a:rPr lang="es-AR" dirty="0"/>
              <a:t>Su estilo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95500" y="2286000"/>
            <a:ext cx="2742314" cy="3581400"/>
          </a:xfrm>
        </p:spPr>
        <p:txBody>
          <a:bodyPr>
            <a:normAutofit/>
          </a:bodyPr>
          <a:lstStyle/>
          <a:p>
            <a:r>
              <a:rPr lang="es-AR" sz="1700"/>
              <a:t>Mostrar las cosas como son, bajo la plácida sensación de lo cotidiano, lo banal</a:t>
            </a:r>
          </a:p>
          <a:p>
            <a:r>
              <a:rPr lang="es-AR" sz="1700"/>
              <a:t>La acción se reduce al mínimo</a:t>
            </a:r>
          </a:p>
          <a:p>
            <a:r>
              <a:rPr lang="es-AR" sz="1700"/>
              <a:t>No hay golpes de efecto</a:t>
            </a:r>
          </a:p>
          <a:p>
            <a:r>
              <a:rPr lang="es-AR" sz="1700"/>
              <a:t>La trama se entreteje en diálogos cotidianos, aparentemente desprovistos de significado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17" r="1" b="41368"/>
          <a:stretch/>
        </p:blipFill>
        <p:spPr>
          <a:xfrm>
            <a:off x="20" y="10"/>
            <a:ext cx="9141468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C46CD03-D076-40A3-9AA4-2B7BB288B16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3" y="0"/>
            <a:ext cx="9143999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 title="Side bar">
            <a:extLst>
              <a:ext uri="{FF2B5EF4-FFF2-40B4-BE49-F238E27FC236}">
                <a16:creationId xmlns:a16="http://schemas.microsoft.com/office/drawing/2014/main" id="{88D28697-83F7-4C09-A9B2-6CAA5885562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/>
          </a:bodyPr>
          <a:lstStyle/>
          <a:p>
            <a:r>
              <a:rPr lang="es-AR"/>
              <a:t>Su estilo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28700" y="2286000"/>
            <a:ext cx="7200900" cy="3581400"/>
          </a:xfrm>
        </p:spPr>
        <p:txBody>
          <a:bodyPr>
            <a:normAutofit/>
          </a:bodyPr>
          <a:lstStyle/>
          <a:p>
            <a:r>
              <a:rPr lang="es-AR"/>
              <a:t>Presenta los problemas</a:t>
            </a:r>
          </a:p>
          <a:p>
            <a:r>
              <a:rPr lang="es-AR"/>
              <a:t>Deja librado al espectador posibles soluciones</a:t>
            </a:r>
          </a:p>
          <a:p>
            <a:r>
              <a:rPr lang="es-AR"/>
              <a:t>Casas de provincia</a:t>
            </a:r>
          </a:p>
          <a:p>
            <a:r>
              <a:rPr lang="es-AR"/>
              <a:t>Personajes sometidos al aburrimiento y la monotonía</a:t>
            </a:r>
          </a:p>
          <a:p>
            <a:r>
              <a:rPr lang="es-AR"/>
              <a:t>Clase aristocrática sin motivaciones</a:t>
            </a:r>
          </a:p>
          <a:p>
            <a:r>
              <a:rPr lang="es-AR"/>
              <a:t>Tristeza, melancolía, hastío, angustia de lo cotidiano</a:t>
            </a:r>
          </a:p>
          <a:p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Naran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181</TotalTime>
  <Words>1186</Words>
  <Application>Microsoft Office PowerPoint</Application>
  <PresentationFormat>Presentación en pantalla (4:3)</PresentationFormat>
  <Paragraphs>135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8" baseType="lpstr">
      <vt:lpstr>Franklin Gothic Book</vt:lpstr>
      <vt:lpstr>Crop</vt:lpstr>
      <vt:lpstr>Anton Chejov</vt:lpstr>
      <vt:lpstr>Anton Chejov (1860/1904)</vt:lpstr>
      <vt:lpstr>Obras</vt:lpstr>
      <vt:lpstr>Contexto histórico social</vt:lpstr>
      <vt:lpstr>Contexto político social</vt:lpstr>
      <vt:lpstr>La época</vt:lpstr>
      <vt:lpstr>La época</vt:lpstr>
      <vt:lpstr>Su estilo</vt:lpstr>
      <vt:lpstr>Su estilo</vt:lpstr>
      <vt:lpstr>Su estilo</vt:lpstr>
      <vt:lpstr>Su estilo</vt:lpstr>
      <vt:lpstr>Su estilo</vt:lpstr>
      <vt:lpstr>El diálogo</vt:lpstr>
      <vt:lpstr>El diálogo</vt:lpstr>
      <vt:lpstr>Sus personajes</vt:lpstr>
      <vt:lpstr> La gaviota (1896)</vt:lpstr>
      <vt:lpstr>La gaviota</vt:lpstr>
      <vt:lpstr>La gaviota (1896)</vt:lpstr>
      <vt:lpstr>La gaviota (1896)</vt:lpstr>
      <vt:lpstr>La trama</vt:lpstr>
      <vt:lpstr>personajes</vt:lpstr>
      <vt:lpstr>Los personajes</vt:lpstr>
      <vt:lpstr>Los personajes</vt:lpstr>
      <vt:lpstr>símbolo</vt:lpstr>
      <vt:lpstr>Los otros personajes</vt:lpstr>
      <vt:lpstr>Personajes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Anton Chejov</dc:title>
  <dc:creator>Valued Acer Customer</dc:creator>
  <cp:lastModifiedBy>Gabriela</cp:lastModifiedBy>
  <cp:revision>18</cp:revision>
  <dcterms:created xsi:type="dcterms:W3CDTF">2011-10-23T18:58:26Z</dcterms:created>
  <dcterms:modified xsi:type="dcterms:W3CDTF">2020-10-10T23:03:17Z</dcterms:modified>
</cp:coreProperties>
</file>