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3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7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6E3AC5A-FCC7-443B-81CF-8D7F73371678}" type="datetimeFigureOut">
              <a:rPr lang="es-ES" smtClean="0"/>
              <a:pPr/>
              <a:t>25/05/2019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54CB403-9EEC-44A4-8464-1A113D4AA03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E3AC5A-FCC7-443B-81CF-8D7F73371678}" type="datetimeFigureOut">
              <a:rPr lang="es-ES" smtClean="0"/>
              <a:pPr/>
              <a:t>25/05/2019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4CB403-9EEC-44A4-8464-1A113D4AA03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E3AC5A-FCC7-443B-81CF-8D7F73371678}" type="datetimeFigureOut">
              <a:rPr lang="es-ES" smtClean="0"/>
              <a:pPr/>
              <a:t>25/05/2019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4CB403-9EEC-44A4-8464-1A113D4AA03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E3AC5A-FCC7-443B-81CF-8D7F73371678}" type="datetimeFigureOut">
              <a:rPr lang="es-ES" smtClean="0"/>
              <a:pPr/>
              <a:t>25/05/2019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4CB403-9EEC-44A4-8464-1A113D4AA03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E3AC5A-FCC7-443B-81CF-8D7F73371678}" type="datetimeFigureOut">
              <a:rPr lang="es-ES" smtClean="0"/>
              <a:pPr/>
              <a:t>25/05/2019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4CB403-9EEC-44A4-8464-1A113D4AA03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E3AC5A-FCC7-443B-81CF-8D7F73371678}" type="datetimeFigureOut">
              <a:rPr lang="es-ES" smtClean="0"/>
              <a:pPr/>
              <a:t>25/05/2019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4CB403-9EEC-44A4-8464-1A113D4AA03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E3AC5A-FCC7-443B-81CF-8D7F73371678}" type="datetimeFigureOut">
              <a:rPr lang="es-ES" smtClean="0"/>
              <a:pPr/>
              <a:t>25/05/2019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4CB403-9EEC-44A4-8464-1A113D4AA03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E3AC5A-FCC7-443B-81CF-8D7F73371678}" type="datetimeFigureOut">
              <a:rPr lang="es-ES" smtClean="0"/>
              <a:pPr/>
              <a:t>25/05/2019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4CB403-9EEC-44A4-8464-1A113D4AA03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E3AC5A-FCC7-443B-81CF-8D7F73371678}" type="datetimeFigureOut">
              <a:rPr lang="es-ES" smtClean="0"/>
              <a:pPr/>
              <a:t>25/05/2019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4CB403-9EEC-44A4-8464-1A113D4AA03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6E3AC5A-FCC7-443B-81CF-8D7F73371678}" type="datetimeFigureOut">
              <a:rPr lang="es-ES" smtClean="0"/>
              <a:pPr/>
              <a:t>25/05/2019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4CB403-9EEC-44A4-8464-1A113D4AA03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6E3AC5A-FCC7-443B-81CF-8D7F73371678}" type="datetimeFigureOut">
              <a:rPr lang="es-ES" smtClean="0"/>
              <a:pPr/>
              <a:t>25/05/2019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54CB403-9EEC-44A4-8464-1A113D4AA03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6E3AC5A-FCC7-443B-81CF-8D7F73371678}" type="datetimeFigureOut">
              <a:rPr lang="es-ES" smtClean="0"/>
              <a:pPr/>
              <a:t>25/05/2019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54CB403-9EEC-44A4-8464-1A113D4AA03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err="1" smtClean="0"/>
              <a:t>Molière</a:t>
            </a:r>
            <a:r>
              <a:rPr lang="es-AR" dirty="0" smtClean="0"/>
              <a:t> (1622/1673)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dirty="0" smtClean="0"/>
              <a:t>La comedia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 smtClean="0"/>
          </a:p>
          <a:p>
            <a:endParaRPr lang="es-AR" dirty="0"/>
          </a:p>
          <a:p>
            <a:r>
              <a:rPr lang="es-AR" dirty="0" smtClean="0"/>
              <a:t>De acción</a:t>
            </a:r>
          </a:p>
          <a:p>
            <a:r>
              <a:rPr lang="es-AR" dirty="0" smtClean="0"/>
              <a:t>De caracteres</a:t>
            </a:r>
          </a:p>
          <a:p>
            <a:r>
              <a:rPr lang="es-AR" dirty="0" smtClean="0"/>
              <a:t>Verbal</a:t>
            </a:r>
          </a:p>
          <a:p>
            <a:r>
              <a:rPr lang="es-AR" dirty="0" smtClean="0"/>
              <a:t>De situación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Recursos de comicidad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Severo y exigente con los actores</a:t>
            </a:r>
          </a:p>
          <a:p>
            <a:r>
              <a:rPr lang="es-AR" dirty="0" smtClean="0"/>
              <a:t>Cada gesto estaba estudiado</a:t>
            </a:r>
          </a:p>
          <a:p>
            <a:r>
              <a:rPr lang="es-AR" dirty="0" smtClean="0"/>
              <a:t>Compañía que duró 29 años</a:t>
            </a:r>
          </a:p>
          <a:p>
            <a:r>
              <a:rPr lang="es-AR" dirty="0" smtClean="0"/>
              <a:t>Tipo nuevo de actores</a:t>
            </a:r>
          </a:p>
          <a:p>
            <a:r>
              <a:rPr lang="es-AR" dirty="0" smtClean="0"/>
              <a:t>Criadas pícaras e intrigantes</a:t>
            </a:r>
          </a:p>
          <a:p>
            <a:r>
              <a:rPr lang="es-AR" dirty="0" smtClean="0"/>
              <a:t>Él hacía los papeles de </a:t>
            </a:r>
            <a:r>
              <a:rPr lang="es-AR" dirty="0" err="1" smtClean="0"/>
              <a:t>Mascarille</a:t>
            </a:r>
            <a:r>
              <a:rPr lang="es-AR" dirty="0" smtClean="0"/>
              <a:t>, </a:t>
            </a:r>
            <a:r>
              <a:rPr lang="es-AR" dirty="0" err="1" smtClean="0"/>
              <a:t>Sganarelle</a:t>
            </a:r>
            <a:r>
              <a:rPr lang="es-AR" dirty="0" smtClean="0"/>
              <a:t>, criados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Actuación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Tres versiones</a:t>
            </a:r>
          </a:p>
          <a:p>
            <a:r>
              <a:rPr lang="es-AR" dirty="0" smtClean="0"/>
              <a:t>1ª versión- 1664 -Reunión secreta de la Compañía del Santo Sacramento</a:t>
            </a:r>
          </a:p>
          <a:p>
            <a:r>
              <a:rPr lang="es-AR" dirty="0" smtClean="0"/>
              <a:t>2ª versión- 1667 - El impostor. Se aleja de la comedia. Personaje siniestro</a:t>
            </a:r>
          </a:p>
          <a:p>
            <a:r>
              <a:rPr lang="es-AR" dirty="0" smtClean="0"/>
              <a:t>3ª versión – 1669 - Final forzado: el rey vela sin descanso para asegurar la paz a sus amados súbditos.</a:t>
            </a:r>
          </a:p>
          <a:p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Tartufo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Equilibrados: prima el sentido común, espontaneidad, honradez</a:t>
            </a:r>
          </a:p>
          <a:p>
            <a:r>
              <a:rPr lang="es-AR" dirty="0" smtClean="0"/>
              <a:t> y maniáticos (unidimensionales)</a:t>
            </a:r>
          </a:p>
          <a:p>
            <a:r>
              <a:rPr lang="es-AR" dirty="0" smtClean="0"/>
              <a:t>Familia dividida por dos clanes irreconciliables a causa del falso devoto</a:t>
            </a:r>
          </a:p>
          <a:p>
            <a:r>
              <a:rPr lang="es-AR" dirty="0" smtClean="0"/>
              <a:t>Retarda la entrada de Tartufo. Caracterizado in </a:t>
            </a:r>
            <a:r>
              <a:rPr lang="es-AR" dirty="0" err="1" smtClean="0"/>
              <a:t>absentia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Personajes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Ley de progresión: sucesión de peligros cada vez más graves, causados directa o indirectamente por Tartufo</a:t>
            </a:r>
          </a:p>
          <a:p>
            <a:r>
              <a:rPr lang="es-AR" dirty="0" smtClean="0"/>
              <a:t>De orden sentimental: Tartufo-Mariana-Elmira</a:t>
            </a:r>
          </a:p>
          <a:p>
            <a:r>
              <a:rPr lang="es-AR" dirty="0" smtClean="0"/>
              <a:t>De orden financiero: </a:t>
            </a:r>
            <a:r>
              <a:rPr lang="es-AR" dirty="0" err="1" smtClean="0"/>
              <a:t>Orgón</a:t>
            </a:r>
            <a:r>
              <a:rPr lang="es-AR" dirty="0" smtClean="0"/>
              <a:t> deshereda a su hijo-donación de su fortuna a Tartufo</a:t>
            </a:r>
          </a:p>
          <a:p>
            <a:r>
              <a:rPr lang="es-AR" dirty="0" smtClean="0"/>
              <a:t>De orden político: Tartufo entrega al rey papeles comprometedores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Intriga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AR" dirty="0" smtClean="0"/>
              <a:t>Hipocresía</a:t>
            </a:r>
          </a:p>
          <a:p>
            <a:pPr algn="just"/>
            <a:r>
              <a:rPr lang="es-AR" dirty="0" smtClean="0"/>
              <a:t>Juzgamiento del sentimiento  cristiano</a:t>
            </a:r>
          </a:p>
          <a:p>
            <a:pPr algn="just"/>
            <a:r>
              <a:rPr lang="es-AR" dirty="0" smtClean="0"/>
              <a:t>El hombre, privado de voluntad propia y entregado de lleno a la voluntad de Dios, no es ya responsable</a:t>
            </a:r>
          </a:p>
          <a:p>
            <a:pPr algn="just"/>
            <a:r>
              <a:rPr lang="es-AR" dirty="0" smtClean="0"/>
              <a:t>Tartufo: inquietante y ambiguo. No abandona la máscara ni frente al público (apartes o monólogos). Sensual y codicioso</a:t>
            </a:r>
          </a:p>
          <a:p>
            <a:pPr algn="just"/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Tartufo</a:t>
            </a:r>
            <a:endParaRPr lang="es-E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Los tartufos engañan a los </a:t>
            </a:r>
            <a:r>
              <a:rPr lang="es-AR" dirty="0" err="1" smtClean="0"/>
              <a:t>orgones</a:t>
            </a:r>
            <a:endParaRPr lang="es-AR" dirty="0" smtClean="0"/>
          </a:p>
          <a:p>
            <a:r>
              <a:rPr lang="es-AR" dirty="0" err="1" smtClean="0"/>
              <a:t>Orgón</a:t>
            </a:r>
            <a:r>
              <a:rPr lang="es-AR" dirty="0" smtClean="0"/>
              <a:t> es ingenuo y Tartufo astuto</a:t>
            </a:r>
          </a:p>
          <a:p>
            <a:r>
              <a:rPr lang="es-AR" dirty="0" smtClean="0"/>
              <a:t>Elmira y luego el rey quitan a Tartufo la máscara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Tartufo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AR" dirty="0" smtClean="0"/>
              <a:t>Aristóteles: La comedia es una imitación de hombres de cualidad moral inferior, no de todos sus vicios y defectos, sino de aquellos que son risibles</a:t>
            </a:r>
          </a:p>
          <a:p>
            <a:pPr algn="just"/>
            <a:r>
              <a:rPr lang="es-AR" dirty="0" err="1" smtClean="0"/>
              <a:t>Pavis</a:t>
            </a:r>
            <a:r>
              <a:rPr lang="es-AR" dirty="0" smtClean="0"/>
              <a:t>: se opone a la tragedia. Sus personajes son de condición modesta, el desenlace es feliz y su finalidad es desencadenar la risa</a:t>
            </a:r>
            <a:endParaRPr lang="es-AR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Comedia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AR" dirty="0" smtClean="0"/>
              <a:t>Espectador: complicidad y superioridad</a:t>
            </a:r>
          </a:p>
          <a:p>
            <a:pPr algn="just"/>
            <a:r>
              <a:rPr lang="es-AR" dirty="0" smtClean="0"/>
              <a:t>Estructura: equilibrio/desequilibrio/equilibrio</a:t>
            </a:r>
          </a:p>
          <a:p>
            <a:pPr algn="just"/>
            <a:r>
              <a:rPr lang="es-AR" dirty="0" smtClean="0"/>
              <a:t>Restablecimiento del orden</a:t>
            </a:r>
          </a:p>
          <a:p>
            <a:pPr algn="just"/>
            <a:r>
              <a:rPr lang="es-AR" dirty="0" smtClean="0"/>
              <a:t>Conclusión optimista</a:t>
            </a:r>
          </a:p>
          <a:p>
            <a:pPr algn="just"/>
            <a:r>
              <a:rPr lang="es-AR" dirty="0" err="1" smtClean="0"/>
              <a:t>Molière</a:t>
            </a:r>
            <a:r>
              <a:rPr lang="es-AR" dirty="0" smtClean="0"/>
              <a:t>: la finalidad de la comedia consiste en la representación de los defectos humanos, especialmente los de nuestros contemporáneos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Comedia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AR" dirty="0" smtClean="0"/>
              <a:t>Oposición de la Iglesia</a:t>
            </a:r>
          </a:p>
          <a:p>
            <a:pPr algn="just"/>
            <a:r>
              <a:rPr lang="es-AR" dirty="0" smtClean="0"/>
              <a:t>Teatro como diversión</a:t>
            </a:r>
          </a:p>
          <a:p>
            <a:pPr algn="just"/>
            <a:r>
              <a:rPr lang="es-AR" dirty="0" smtClean="0"/>
              <a:t>Protección del rey</a:t>
            </a:r>
          </a:p>
          <a:p>
            <a:pPr algn="just"/>
            <a:r>
              <a:rPr lang="es-AR" dirty="0" smtClean="0"/>
              <a:t>Compañías ambulantes</a:t>
            </a:r>
          </a:p>
          <a:p>
            <a:pPr algn="just"/>
            <a:r>
              <a:rPr lang="es-AR" dirty="0" smtClean="0"/>
              <a:t>Tablados callejeros</a:t>
            </a:r>
          </a:p>
          <a:p>
            <a:pPr algn="just"/>
            <a:r>
              <a:rPr lang="es-AR" dirty="0" smtClean="0"/>
              <a:t>Hotel de Borgoña. </a:t>
            </a:r>
            <a:endParaRPr lang="es-AR" dirty="0"/>
          </a:p>
          <a:p>
            <a:pPr algn="just"/>
            <a:r>
              <a:rPr lang="es-AR" dirty="0" smtClean="0"/>
              <a:t>Comedia de la época: temas de ambiente vulgar, sensualidad sin el freno de la razón, chanzas de doble sentido, tipos grotescos, peleas, sin verosimilitud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El teatro en tiempos de </a:t>
            </a:r>
            <a:r>
              <a:rPr lang="es-AR" dirty="0" err="1" smtClean="0"/>
              <a:t>Molière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Farsas y comedias de intriga</a:t>
            </a:r>
          </a:p>
          <a:p>
            <a:r>
              <a:rPr lang="es-AR" dirty="0" smtClean="0"/>
              <a:t>Sin desarrollo de los caracteres</a:t>
            </a:r>
          </a:p>
          <a:p>
            <a:r>
              <a:rPr lang="es-AR" dirty="0" smtClean="0"/>
              <a:t>Falta de naturalidad</a:t>
            </a:r>
          </a:p>
          <a:p>
            <a:r>
              <a:rPr lang="es-AR" dirty="0" smtClean="0"/>
              <a:t>Complicación artificial de la trama</a:t>
            </a:r>
          </a:p>
          <a:p>
            <a:r>
              <a:rPr lang="es-AR" dirty="0" smtClean="0"/>
              <a:t>Criados inescrupulosos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Comedia anterior a </a:t>
            </a:r>
            <a:r>
              <a:rPr lang="es-AR" dirty="0" err="1" smtClean="0"/>
              <a:t>Molière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Comedias intelectuales</a:t>
            </a:r>
          </a:p>
          <a:p>
            <a:r>
              <a:rPr lang="es-AR" dirty="0" smtClean="0"/>
              <a:t>Estética racionalista</a:t>
            </a:r>
          </a:p>
          <a:p>
            <a:r>
              <a:rPr lang="es-AR" dirty="0" smtClean="0"/>
              <a:t>Clasicismo</a:t>
            </a:r>
          </a:p>
          <a:p>
            <a:r>
              <a:rPr lang="es-AR" dirty="0" smtClean="0"/>
              <a:t>Humaniza la comedia al introducir el juicio crítico </a:t>
            </a:r>
          </a:p>
          <a:p>
            <a:r>
              <a:rPr lang="es-AR" dirty="0" smtClean="0"/>
              <a:t>Popular</a:t>
            </a:r>
          </a:p>
          <a:p>
            <a:r>
              <a:rPr lang="es-AR" dirty="0" smtClean="0"/>
              <a:t>Se burla de su época</a:t>
            </a:r>
          </a:p>
          <a:p>
            <a:r>
              <a:rPr lang="es-AR" dirty="0" smtClean="0"/>
              <a:t>Destaca los defectos de su sociedad</a:t>
            </a:r>
          </a:p>
          <a:p>
            <a:r>
              <a:rPr lang="es-AR" dirty="0" smtClean="0"/>
              <a:t>Estudio de costumbres y caracteres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 smtClean="0"/>
              <a:t>Molière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Personajes populares</a:t>
            </a:r>
          </a:p>
          <a:p>
            <a:r>
              <a:rPr lang="es-AR" dirty="0" smtClean="0"/>
              <a:t>Situaciones cotidianas</a:t>
            </a:r>
          </a:p>
          <a:p>
            <a:r>
              <a:rPr lang="es-AR" dirty="0" smtClean="0"/>
              <a:t>Burlados por falta de sentido común</a:t>
            </a:r>
          </a:p>
          <a:p>
            <a:r>
              <a:rPr lang="es-AR" dirty="0" smtClean="0"/>
              <a:t>Exageración</a:t>
            </a:r>
          </a:p>
          <a:p>
            <a:r>
              <a:rPr lang="es-AR" dirty="0" smtClean="0"/>
              <a:t>Equilibrio final: orden social</a:t>
            </a:r>
          </a:p>
          <a:p>
            <a:r>
              <a:rPr lang="es-AR" dirty="0" smtClean="0"/>
              <a:t>No se pone en peligro el sistema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Comedia en el clasicismo francés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Influencia de la Comedia del Arte</a:t>
            </a:r>
          </a:p>
          <a:p>
            <a:r>
              <a:rPr lang="es-AR" dirty="0" smtClean="0"/>
              <a:t>Verosimilitud</a:t>
            </a:r>
          </a:p>
          <a:p>
            <a:r>
              <a:rPr lang="es-AR" dirty="0" smtClean="0"/>
              <a:t>Satírica representación de su época</a:t>
            </a:r>
          </a:p>
          <a:p>
            <a:r>
              <a:rPr lang="es-AR" dirty="0" smtClean="0"/>
              <a:t>Destaca un solo defecto y profundiza</a:t>
            </a:r>
          </a:p>
          <a:p>
            <a:r>
              <a:rPr lang="es-AR" dirty="0" smtClean="0"/>
              <a:t>Comicidad de caracteres</a:t>
            </a:r>
          </a:p>
          <a:p>
            <a:r>
              <a:rPr lang="es-AR" dirty="0" smtClean="0"/>
              <a:t>Creador del Teatro Ballet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Características del Teatro de </a:t>
            </a:r>
            <a:r>
              <a:rPr lang="es-AR" dirty="0" err="1" smtClean="0"/>
              <a:t>Molière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Las preciosas ridículas</a:t>
            </a:r>
          </a:p>
          <a:p>
            <a:r>
              <a:rPr lang="es-AR" dirty="0" smtClean="0"/>
              <a:t>La escuela de los maridos</a:t>
            </a:r>
          </a:p>
          <a:p>
            <a:r>
              <a:rPr lang="es-AR" dirty="0" smtClean="0"/>
              <a:t>La escuela de las mujeres</a:t>
            </a:r>
          </a:p>
          <a:p>
            <a:r>
              <a:rPr lang="es-AR" dirty="0" smtClean="0"/>
              <a:t>El médico a palos</a:t>
            </a:r>
          </a:p>
          <a:p>
            <a:r>
              <a:rPr lang="es-AR" dirty="0" smtClean="0"/>
              <a:t>Don Juan</a:t>
            </a:r>
          </a:p>
          <a:p>
            <a:r>
              <a:rPr lang="es-AR" dirty="0" smtClean="0"/>
              <a:t>El avaro</a:t>
            </a:r>
          </a:p>
          <a:p>
            <a:r>
              <a:rPr lang="es-AR" dirty="0" smtClean="0"/>
              <a:t>El misántropo</a:t>
            </a:r>
          </a:p>
          <a:p>
            <a:r>
              <a:rPr lang="es-AR" dirty="0" smtClean="0"/>
              <a:t>Las mujeres sabias</a:t>
            </a:r>
          </a:p>
          <a:p>
            <a:r>
              <a:rPr lang="es-AR" dirty="0" smtClean="0"/>
              <a:t>El enfermo imaginario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Obras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102</TotalTime>
  <Words>546</Words>
  <Application>Microsoft Office PowerPoint</Application>
  <PresentationFormat>Presentación en pantalla (4:3)</PresentationFormat>
  <Paragraphs>96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Concurrencia</vt:lpstr>
      <vt:lpstr>Molière (1622/1673)</vt:lpstr>
      <vt:lpstr>Comedia</vt:lpstr>
      <vt:lpstr>Comedia</vt:lpstr>
      <vt:lpstr>El teatro en tiempos de Molière</vt:lpstr>
      <vt:lpstr>Comedia anterior a Molière</vt:lpstr>
      <vt:lpstr>Molière</vt:lpstr>
      <vt:lpstr>Comedia en el clasicismo francés</vt:lpstr>
      <vt:lpstr>Características del Teatro de Molière</vt:lpstr>
      <vt:lpstr>Obras</vt:lpstr>
      <vt:lpstr>Recursos de comicidad</vt:lpstr>
      <vt:lpstr>Actuación</vt:lpstr>
      <vt:lpstr>Tartufo</vt:lpstr>
      <vt:lpstr>Personajes</vt:lpstr>
      <vt:lpstr>Intriga</vt:lpstr>
      <vt:lpstr>Tartufo</vt:lpstr>
      <vt:lpstr>Tartufo</vt:lpstr>
    </vt:vector>
  </TitlesOfParts>
  <Company>Acer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Molière</dc:title>
  <dc:creator>Valued Acer Customer</dc:creator>
  <cp:lastModifiedBy>Beats Audio</cp:lastModifiedBy>
  <cp:revision>8</cp:revision>
  <dcterms:created xsi:type="dcterms:W3CDTF">2010-08-03T21:19:50Z</dcterms:created>
  <dcterms:modified xsi:type="dcterms:W3CDTF">2019-05-25T14:50:13Z</dcterms:modified>
</cp:coreProperties>
</file>