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2" r:id="rId11"/>
    <p:sldId id="263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1286692"/>
          </a:xfrm>
        </p:spPr>
        <p:txBody>
          <a:bodyPr>
            <a:normAutofit/>
          </a:bodyPr>
          <a:lstStyle/>
          <a:p>
            <a:r>
              <a:rPr lang="es-ES_tradnl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Contexto </a:t>
            </a:r>
            <a:r>
              <a:rPr lang="es-ES_tradnl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histórico </a:t>
            </a:r>
            <a:r>
              <a:rPr lang="es-ES_tradnl" sz="3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españa</a:t>
            </a:r>
            <a:r>
              <a:rPr lang="es-ES_tradnl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Siglos XVI - XVII</a:t>
            </a:r>
            <a:endParaRPr lang="es-MX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85549" y="2155371"/>
            <a:ext cx="6787742" cy="342246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s-ES_tradnl" altLang="es-419" sz="2800" dirty="0"/>
              <a:t>Carlos V (1500/1558)</a:t>
            </a:r>
          </a:p>
          <a:p>
            <a:endParaRPr lang="es-ES_tradnl" altLang="es-419" sz="28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ES_tradnl" altLang="es-419" sz="2800" dirty="0"/>
              <a:t>Felipe II (1556/1598)</a:t>
            </a:r>
          </a:p>
          <a:p>
            <a:endParaRPr lang="es-ES_tradnl" altLang="es-419" sz="28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ES_tradnl" altLang="es-419" sz="2800" dirty="0"/>
              <a:t>Felipe III (1598/1621)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047520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1815738"/>
            <a:ext cx="8534400" cy="4178662"/>
          </a:xfrm>
        </p:spPr>
        <p:txBody>
          <a:bodyPr>
            <a:normAutofit/>
          </a:bodyPr>
          <a:lstStyle/>
          <a:p>
            <a:r>
              <a:rPr lang="es-ES" sz="2800" dirty="0"/>
              <a:t>El arte del Barroco es una prolongación del Renacimiento. Los artistas barrocos utilizan los mismos </a:t>
            </a:r>
            <a:r>
              <a:rPr lang="es-ES" sz="2800" dirty="0" smtClean="0"/>
              <a:t>elementos </a:t>
            </a:r>
            <a:r>
              <a:rPr lang="es-ES" sz="2800" dirty="0"/>
              <a:t>con los que habló el Renacimiento pero los enfatizan y combinan hasta llegar a </a:t>
            </a:r>
            <a:r>
              <a:rPr lang="es-ES" sz="2800" dirty="0" smtClean="0"/>
              <a:t>otra forma de arte.</a:t>
            </a:r>
            <a:br>
              <a:rPr lang="es-ES" sz="2800" dirty="0" smtClean="0"/>
            </a:br>
            <a:r>
              <a:rPr lang="es-ES" sz="2400" dirty="0"/>
              <a:t/>
            </a:r>
            <a:br>
              <a:rPr lang="es-ES" sz="2400" dirty="0"/>
            </a:br>
            <a:endParaRPr lang="es-MX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132588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Contexto artístico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758320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4211" y="685800"/>
            <a:ext cx="10706599" cy="5989320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chemeClr val="tx1"/>
                </a:solidFill>
              </a:rPr>
              <a:t>1. El Renacimiento le dio importancia a la línea, el Barroco al color</a:t>
            </a:r>
            <a:r>
              <a:rPr lang="es-ES" sz="2800" dirty="0" smtClean="0">
                <a:solidFill>
                  <a:schemeClr val="tx1"/>
                </a:solidFill>
              </a:rPr>
              <a:t>.</a:t>
            </a:r>
          </a:p>
          <a:p>
            <a:endParaRPr lang="es-ES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2. El arte Renacentista es estático y aspira al equilibrio, en tanto que el arte Barroco busca el </a:t>
            </a:r>
            <a:r>
              <a:rPr lang="es-ES" sz="2800" dirty="0" smtClean="0">
                <a:solidFill>
                  <a:schemeClr val="tx1"/>
                </a:solidFill>
              </a:rPr>
              <a:t>movimiento.</a:t>
            </a:r>
          </a:p>
          <a:p>
            <a:endParaRPr lang="es-ES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3. El arte Renacentista había sido equilibrio, medida, sobriedad, racionalismo, lógica, mientras que el Barroco fue ansia de la novedad, amor por lo infinito, por los contrastes y por la mezcla audaz de todas las artes</a:t>
            </a:r>
            <a:r>
              <a:rPr lang="es-ES" sz="2800" dirty="0" smtClean="0">
                <a:solidFill>
                  <a:schemeClr val="tx1"/>
                </a:solidFill>
              </a:rPr>
              <a:t>.</a:t>
            </a:r>
            <a:endParaRPr lang="es-E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43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1" y="561704"/>
            <a:ext cx="9975079" cy="5432696"/>
          </a:xfrm>
        </p:spPr>
        <p:txBody>
          <a:bodyPr>
            <a:normAutofit fontScale="90000"/>
          </a:bodyPr>
          <a:lstStyle/>
          <a:p>
            <a:r>
              <a:rPr lang="es-ES" sz="3100" dirty="0"/>
              <a:t>4. El Barroco fue dramático, exuberante y teatral, como serena y contenida era la época precedente</a:t>
            </a:r>
            <a:r>
              <a:rPr lang="es-ES" sz="3100" dirty="0" smtClean="0"/>
              <a:t>.</a:t>
            </a:r>
            <a:br>
              <a:rPr lang="es-ES" sz="3100" dirty="0" smtClean="0"/>
            </a:br>
            <a:r>
              <a:rPr lang="es-ES" sz="3100" dirty="0"/>
              <a:t/>
            </a:r>
            <a:br>
              <a:rPr lang="es-ES" sz="3100" dirty="0"/>
            </a:br>
            <a:r>
              <a:rPr lang="es-ES" sz="3100" dirty="0"/>
              <a:t>5. El Renacimiento se dirigía a la razón, quería sobre todo convencer. El Barroco </a:t>
            </a:r>
            <a:r>
              <a:rPr lang="es-ES" sz="3100" dirty="0"/>
              <a:t>apelaba al instinto, a los sentidos, a la fantasía, es decir, intentaba fascinar.</a:t>
            </a:r>
            <a:br>
              <a:rPr lang="es-ES" sz="3100" dirty="0"/>
            </a:br>
            <a:r>
              <a:rPr lang="es-ES" sz="3100" dirty="0" smtClean="0"/>
              <a:t/>
            </a:r>
            <a:br>
              <a:rPr lang="es-ES" sz="3100" dirty="0" smtClean="0"/>
            </a:br>
            <a:r>
              <a:rPr lang="es-ES" sz="3100" dirty="0" smtClean="0"/>
              <a:t>6. </a:t>
            </a:r>
            <a:r>
              <a:rPr lang="es-ES" sz="3100" dirty="0"/>
              <a:t>El arte Barroco se extiende durante un largo período de tiempo que va desde el arte renacentista hasta el neoclasicismo.  apelaba al instinto, a los sentidos, a la fantasía, es decir, intentaba fascinar</a:t>
            </a:r>
            <a:r>
              <a:rPr lang="es-ES" sz="3100" dirty="0" smtClean="0"/>
              <a:t>.</a:t>
            </a:r>
            <a:br>
              <a:rPr lang="es-ES" sz="3100" dirty="0" smtClean="0"/>
            </a:br>
            <a:r>
              <a:rPr lang="es-ES" sz="2400" dirty="0"/>
              <a:t/>
            </a:r>
            <a:br>
              <a:rPr lang="es-ES" sz="2400" dirty="0"/>
            </a:b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98959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96835" y="-44876"/>
            <a:ext cx="9810206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s-ES_tradnl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es-ES_tradnl" altLang="es-MX" sz="3200" dirty="0" smtClean="0">
                <a:ea typeface="Times New Roman" panose="02020603050405020304" pitchFamily="18" charset="0"/>
              </a:rPr>
              <a:t>RENACIMIENTO ESPAÑOL</a:t>
            </a:r>
            <a:endParaRPr lang="es-ES_tradnl" altLang="es-MX" sz="3200" dirty="0"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s-ES_tradnl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s-ES_tradnl" altLang="es-MX" sz="1200" dirty="0"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s-ES_tradnl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s-ES_tradnl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ES_tradnl" altLang="es-MX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Siglo XV: Generación de los Reyes Católicos (</a:t>
            </a:r>
            <a:r>
              <a:rPr kumimoji="0" lang="es-ES_tradnl" altLang="es-MX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prelopistas</a:t>
            </a:r>
            <a:r>
              <a:rPr kumimoji="0" lang="es-ES_tradnl" altLang="es-MX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s-MX" altLang="es-MX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ES_tradnl" altLang="es-MX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Juan de Encina (1469/1534) Primer dramaturgo</a:t>
            </a:r>
            <a:endParaRPr kumimoji="0" lang="es-MX" altLang="es-MX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ES_tradnl" altLang="es-MX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Gil Vicente (1469/1536)</a:t>
            </a:r>
            <a:endParaRPr kumimoji="0" lang="es-MX" altLang="es-MX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ES_tradnl" altLang="es-MX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Fernando de Rojas (La Celestina)</a:t>
            </a:r>
            <a:endParaRPr kumimoji="0" lang="es-MX" altLang="es-MX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ES_tradnl" altLang="es-MX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Torres </a:t>
            </a:r>
            <a:r>
              <a:rPr kumimoji="0" lang="es-ES_tradnl" altLang="es-MX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Naharro</a:t>
            </a:r>
            <a:r>
              <a:rPr kumimoji="0" lang="es-ES_tradnl" altLang="es-MX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(Germen de capa y espada)</a:t>
            </a:r>
            <a:endParaRPr kumimoji="0" lang="es-ES_tradnl" altLang="es-MX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978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4212" y="685800"/>
            <a:ext cx="9674634" cy="5009606"/>
          </a:xfrm>
        </p:spPr>
        <p:txBody>
          <a:bodyPr>
            <a:normAutofit/>
          </a:bodyPr>
          <a:lstStyle/>
          <a:p>
            <a:r>
              <a:rPr lang="es-ES_tradnl" sz="2800" dirty="0"/>
              <a:t>Siglo XVI: Sucesores de poca importancia</a:t>
            </a:r>
            <a:endParaRPr lang="es-MX" sz="2800" dirty="0"/>
          </a:p>
          <a:p>
            <a:pPr marL="0" lvl="0" indent="0">
              <a:buNone/>
            </a:pPr>
            <a:r>
              <a:rPr lang="es-ES_tradnl" sz="2800" dirty="0" smtClean="0"/>
              <a:t>Lope </a:t>
            </a:r>
            <a:r>
              <a:rPr lang="es-ES_tradnl" sz="2800" dirty="0"/>
              <a:t>de Rueda. 1545. Diálogos o pasos: temas realistas, hombres reales, habla popular, teatro propio del pueblo. Divertir. Trama sencilla. Hilaridad</a:t>
            </a:r>
            <a:r>
              <a:rPr lang="es-ES_tradnl" sz="2800" dirty="0" smtClean="0"/>
              <a:t>.</a:t>
            </a:r>
          </a:p>
          <a:p>
            <a:pPr marL="0" lvl="0" indent="0">
              <a:buNone/>
            </a:pPr>
            <a:endParaRPr lang="es-MX" sz="2800" dirty="0"/>
          </a:p>
          <a:p>
            <a:r>
              <a:rPr lang="es-ES_tradnl" sz="2800" dirty="0"/>
              <a:t>Siglo XVII. Barroco</a:t>
            </a:r>
            <a:endParaRPr lang="es-MX" sz="2800" dirty="0"/>
          </a:p>
          <a:p>
            <a:pPr marL="0" lvl="0" indent="0">
              <a:buNone/>
            </a:pPr>
            <a:r>
              <a:rPr lang="es-ES_tradnl" sz="2800" dirty="0"/>
              <a:t>Cervantes (1547/1616). Entremés.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4025784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2808514"/>
            <a:ext cx="8534400" cy="3185886"/>
          </a:xfrm>
        </p:spPr>
        <p:txBody>
          <a:bodyPr>
            <a:normAutofit fontScale="90000"/>
          </a:bodyPr>
          <a:lstStyle/>
          <a:p>
            <a:r>
              <a:rPr lang="es-MX" sz="2200" dirty="0" smtClean="0"/>
              <a:t>España: importante potencia en Europa. Por las guerras va hacia una época de decadencia con Felipe iii, Felipe iv y Carlos ii.</a:t>
            </a:r>
            <a:br>
              <a:rPr lang="es-MX" sz="2200" dirty="0" smtClean="0"/>
            </a:br>
            <a:r>
              <a:rPr lang="es-MX" sz="2200" dirty="0"/>
              <a:t/>
            </a:r>
            <a:br>
              <a:rPr lang="es-MX" sz="2200" dirty="0"/>
            </a:br>
            <a:r>
              <a:rPr lang="es-MX" sz="2700" dirty="0" smtClean="0"/>
              <a:t>Malos gobiernos de reyes.</a:t>
            </a:r>
            <a:br>
              <a:rPr lang="es-MX" sz="2700" dirty="0" smtClean="0"/>
            </a:br>
            <a:r>
              <a:rPr lang="es-MX" sz="2700" dirty="0" smtClean="0"/>
              <a:t>Malas cosechas.</a:t>
            </a:r>
            <a:br>
              <a:rPr lang="es-MX" sz="2700" dirty="0" smtClean="0"/>
            </a:br>
            <a:r>
              <a:rPr lang="es-MX" sz="2700" dirty="0" smtClean="0"/>
              <a:t>Guerras</a:t>
            </a:r>
            <a:br>
              <a:rPr lang="es-MX" sz="2700" dirty="0" smtClean="0"/>
            </a:br>
            <a:r>
              <a:rPr lang="es-MX" sz="2700" dirty="0" smtClean="0"/>
              <a:t/>
            </a:r>
            <a:br>
              <a:rPr lang="es-MX" sz="2700" dirty="0" smtClean="0"/>
            </a:br>
            <a:r>
              <a:rPr lang="es-MX" sz="2700" dirty="0" smtClean="0"/>
              <a:t>decadencia del país. </a:t>
            </a:r>
            <a:br>
              <a:rPr lang="es-MX" sz="2700" dirty="0" smtClean="0"/>
            </a:br>
            <a:r>
              <a:rPr lang="es-MX" sz="2700" dirty="0" smtClean="0"/>
              <a:t>Crisis social. </a:t>
            </a:r>
            <a:br>
              <a:rPr lang="es-MX" sz="2700" dirty="0" smtClean="0"/>
            </a:br>
            <a:r>
              <a:rPr lang="es-MX" sz="2700" dirty="0" smtClean="0"/>
              <a:t>pobreza</a:t>
            </a:r>
            <a:r>
              <a:rPr lang="es-MX" sz="2700" dirty="0"/>
              <a:t/>
            </a:r>
            <a:br>
              <a:rPr lang="es-MX" sz="2700" dirty="0"/>
            </a:br>
            <a:r>
              <a:rPr lang="es-MX" sz="2000" dirty="0" smtClean="0"/>
              <a:t/>
            </a:r>
            <a:br>
              <a:rPr lang="es-MX" sz="2000" dirty="0" smtClean="0"/>
            </a:br>
            <a:r>
              <a:rPr lang="es-MX" sz="2000" dirty="0"/>
              <a:t/>
            </a:r>
            <a:br>
              <a:rPr lang="es-MX" sz="2000" dirty="0"/>
            </a:br>
            <a:r>
              <a:rPr lang="es-MX" sz="2000" dirty="0" smtClean="0"/>
              <a:t/>
            </a:r>
            <a:br>
              <a:rPr lang="es-MX" sz="2000" dirty="0" smtClean="0"/>
            </a:br>
            <a:r>
              <a:rPr lang="es-MX" sz="2000" dirty="0"/>
              <a:t/>
            </a:r>
            <a:br>
              <a:rPr lang="es-MX" sz="2000" dirty="0"/>
            </a:br>
            <a:r>
              <a:rPr lang="es-MX" sz="2000" dirty="0" smtClean="0"/>
              <a:t/>
            </a:r>
            <a:br>
              <a:rPr lang="es-MX" sz="2000" dirty="0" smtClean="0"/>
            </a:br>
            <a:endParaRPr lang="es-MX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4212" y="339634"/>
            <a:ext cx="8534400" cy="1632857"/>
          </a:xfrm>
        </p:spPr>
        <p:txBody>
          <a:bodyPr>
            <a:normAutofit/>
          </a:bodyPr>
          <a:lstStyle/>
          <a:p>
            <a:r>
              <a:rPr lang="es-MX" sz="2400" dirty="0" smtClean="0"/>
              <a:t>CONTEXTO HISTÓRICO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727191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2547258"/>
            <a:ext cx="8534400" cy="3447142"/>
          </a:xfrm>
        </p:spPr>
        <p:txBody>
          <a:bodyPr>
            <a:normAutofit/>
          </a:bodyPr>
          <a:lstStyle/>
          <a:p>
            <a:r>
              <a:rPr lang="es-MX" sz="2400" dirty="0" smtClean="0"/>
              <a:t>Aristocracia: apoyan a la monarquía para garantizar sus propios lujos y privilegios.</a:t>
            </a:r>
            <a:br>
              <a:rPr lang="es-MX" sz="2400" dirty="0" smtClean="0"/>
            </a:br>
            <a:r>
              <a:rPr lang="es-MX" sz="2400" dirty="0" smtClean="0"/>
              <a:t/>
            </a:r>
            <a:br>
              <a:rPr lang="es-MX" sz="2400" dirty="0" smtClean="0"/>
            </a:br>
            <a:r>
              <a:rPr lang="es-MX" sz="2400" dirty="0" smtClean="0"/>
              <a:t>Pequeña nobleza: viven de sus bienes y rentas, pero se empobrece en forma progresiva.</a:t>
            </a:r>
            <a:br>
              <a:rPr lang="es-MX" sz="2400" dirty="0" smtClean="0"/>
            </a:br>
            <a:r>
              <a:rPr lang="es-MX" sz="2400" dirty="0"/>
              <a:t/>
            </a:r>
            <a:br>
              <a:rPr lang="es-MX" sz="2400" dirty="0"/>
            </a:br>
            <a:r>
              <a:rPr lang="es-MX" sz="2400" dirty="0" smtClean="0"/>
              <a:t/>
            </a:r>
            <a:br>
              <a:rPr lang="es-MX" sz="2400" dirty="0" smtClean="0"/>
            </a:br>
            <a:r>
              <a:rPr lang="es-MX" sz="2400" dirty="0" smtClean="0"/>
              <a:t>Burguesía: clase social débil en referencia a otros países europeos.</a:t>
            </a:r>
            <a:endParaRPr lang="es-MX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1861456"/>
          </a:xfrm>
        </p:spPr>
        <p:txBody>
          <a:bodyPr/>
          <a:lstStyle/>
          <a:p>
            <a:r>
              <a:rPr lang="es-MX" sz="2400" dirty="0" smtClean="0"/>
              <a:t>Contexto social</a:t>
            </a:r>
          </a:p>
          <a:p>
            <a:endParaRPr lang="es-MX" sz="2400" dirty="0"/>
          </a:p>
          <a:p>
            <a:r>
              <a:rPr lang="es-MX" sz="2400" dirty="0" smtClean="0"/>
              <a:t>Las clases sociales</a:t>
            </a:r>
            <a:r>
              <a:rPr lang="es-MX" dirty="0" smtClean="0"/>
              <a:t>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61682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496390"/>
            <a:ext cx="8534400" cy="5498010"/>
          </a:xfrm>
        </p:spPr>
        <p:txBody>
          <a:bodyPr>
            <a:normAutofit/>
          </a:bodyPr>
          <a:lstStyle/>
          <a:p>
            <a:r>
              <a:rPr lang="es-MX" sz="2400" dirty="0" smtClean="0"/>
              <a:t>Campesinos: sufren las penurias del campo y de las ciudades. Pagan impuestos en forma constante. No tienen acceso a la cultura y no pueden cambiar de clase.</a:t>
            </a:r>
            <a:br>
              <a:rPr lang="es-MX" sz="2400" dirty="0" smtClean="0"/>
            </a:br>
            <a:r>
              <a:rPr lang="es-MX" sz="2400" dirty="0"/>
              <a:t/>
            </a:r>
            <a:br>
              <a:rPr lang="es-MX" sz="2400" dirty="0"/>
            </a:b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163367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1" y="1828800"/>
            <a:ext cx="9517879" cy="4165599"/>
          </a:xfrm>
        </p:spPr>
        <p:txBody>
          <a:bodyPr>
            <a:normAutofit fontScale="90000"/>
          </a:bodyPr>
          <a:lstStyle/>
          <a:p>
            <a:r>
              <a:rPr lang="es-ES" sz="2400" dirty="0"/>
              <a:t>La transición del Renacimiento al Barroco está marcada en el tiempo por una de las etapas más tensas de la historia de Europa, cuando se debaten </a:t>
            </a:r>
            <a:r>
              <a:rPr lang="es-ES" sz="2400" dirty="0" smtClean="0"/>
              <a:t>creencias </a:t>
            </a:r>
            <a:r>
              <a:rPr lang="es-ES" sz="2400" dirty="0"/>
              <a:t>y sentimientos religiosos, mezclados con los intereses de las nacientes monarquías absolutistas y los dirigentes de las nuevas confesiones cristianas</a:t>
            </a:r>
            <a:r>
              <a:rPr lang="es-ES" sz="2400" dirty="0" smtClean="0"/>
              <a:t>.</a:t>
            </a:r>
            <a:br>
              <a:rPr lang="es-ES" sz="2400" dirty="0" smtClean="0"/>
            </a:b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>Europa se desangra en las guerras de religión conocidas como la Guerra de los Treinta Años (1618-1648). En esta época, junto al desarrollo del pensamiento humanístico y el emerger del pensamiento científico, se confirma en lo religioso, la escisión de los países de Europa entre los que permanecen adictos al catolicismo y aquellos que abrazan el protestantismo en sus diversas secciones.</a:t>
            </a:r>
            <a:endParaRPr lang="es-MX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1142999"/>
          </a:xfrm>
        </p:spPr>
        <p:txBody>
          <a:bodyPr>
            <a:normAutofit/>
          </a:bodyPr>
          <a:lstStyle/>
          <a:p>
            <a:r>
              <a:rPr lang="es-MX" sz="2800" dirty="0" smtClean="0"/>
              <a:t>Contexto religioso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4098168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2772" y="444138"/>
            <a:ext cx="10262462" cy="5863770"/>
          </a:xfrm>
        </p:spPr>
        <p:txBody>
          <a:bodyPr>
            <a:noAutofit/>
          </a:bodyPr>
          <a:lstStyle/>
          <a:p>
            <a:r>
              <a:rPr lang="es-ES" sz="2400" dirty="0"/>
              <a:t>La Reforma de las iglesias protestantes difiere de la católica en los siguientes puntos: 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1</a:t>
            </a:r>
            <a:r>
              <a:rPr lang="es-ES" sz="2400" dirty="0"/>
              <a:t>. Ratifican la autoridad soberana de las Sagradas Escrituras en materia de fe, sobre el Papa y el Colegio de Cardenales. 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 smtClean="0"/>
              <a:t>2</a:t>
            </a:r>
            <a:r>
              <a:rPr lang="es-ES" sz="2400" dirty="0"/>
              <a:t>. Apoyan la libre interpretación, por los fieles, de las Sagradas Escrituras bajo la inspiración del Espíritu Santo. 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3</a:t>
            </a:r>
            <a:r>
              <a:rPr lang="es-ES" sz="2400" dirty="0"/>
              <a:t>. Admiten sólo 2 sacramentos, aquellos creados por Cristo: el bautizo y la </a:t>
            </a:r>
            <a:r>
              <a:rPr lang="es-ES" sz="2400" dirty="0" smtClean="0"/>
              <a:t>comunión.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4. </a:t>
            </a:r>
            <a:r>
              <a:rPr lang="es-ES" sz="2400" dirty="0"/>
              <a:t>Rinden culto sólo a Dios. Se excluyen el culto a la Virgen María, a los santos y a las reliquias.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849361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7274" y="313509"/>
            <a:ext cx="10249399" cy="5667828"/>
          </a:xfrm>
        </p:spPr>
        <p:txBody>
          <a:bodyPr>
            <a:normAutofit/>
          </a:bodyPr>
          <a:lstStyle/>
          <a:p>
            <a:r>
              <a:rPr lang="es-ES" sz="2400" dirty="0"/>
              <a:t>5. Supresión de la </a:t>
            </a:r>
            <a:r>
              <a:rPr lang="es-ES" sz="2400" dirty="0" smtClean="0"/>
              <a:t>confesión, </a:t>
            </a:r>
            <a:r>
              <a:rPr lang="es-ES" sz="2400" dirty="0"/>
              <a:t>introducida por la iglesia católica en los siglos XIV y XV. Rito que permitía acceder a todos los ámbitos de la vida de los feligreses y que era utilizado como instrumento de control. 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 smtClean="0"/>
              <a:t>6</a:t>
            </a:r>
            <a:r>
              <a:rPr lang="es-ES" sz="2400" dirty="0"/>
              <a:t>. Supresión de la jerarquía eclesiástica. 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 smtClean="0"/>
              <a:t>7</a:t>
            </a:r>
            <a:r>
              <a:rPr lang="es-ES" sz="2400" dirty="0"/>
              <a:t>. Supresión del celibato sacerdotal. 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 smtClean="0"/>
              <a:t>8</a:t>
            </a:r>
            <a:r>
              <a:rPr lang="es-ES" sz="2400" dirty="0"/>
              <a:t>. Supresión de los votos monásticos.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036892482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75</TotalTime>
  <Words>437</Words>
  <Application>Microsoft Office PowerPoint</Application>
  <PresentationFormat>Panorámica</PresentationFormat>
  <Paragraphs>42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Century Gothic</vt:lpstr>
      <vt:lpstr>Times New Roman</vt:lpstr>
      <vt:lpstr>Wingdings</vt:lpstr>
      <vt:lpstr>Wingdings 3</vt:lpstr>
      <vt:lpstr>Sector</vt:lpstr>
      <vt:lpstr>Contexto histórico españa Siglos XVI - XVII</vt:lpstr>
      <vt:lpstr>Presentación de PowerPoint</vt:lpstr>
      <vt:lpstr>Presentación de PowerPoint</vt:lpstr>
      <vt:lpstr>España: importante potencia en Europa. Por las guerras va hacia una época de decadencia con Felipe iii, Felipe iv y Carlos ii.  Malos gobiernos de reyes. Malas cosechas. Guerras  decadencia del país.  Crisis social.  pobreza      </vt:lpstr>
      <vt:lpstr>Aristocracia: apoyan a la monarquía para garantizar sus propios lujos y privilegios.  Pequeña nobleza: viven de sus bienes y rentas, pero se empobrece en forma progresiva.   Burguesía: clase social débil en referencia a otros países europeos.</vt:lpstr>
      <vt:lpstr>Campesinos: sufren las penurias del campo y de las ciudades. Pagan impuestos en forma constante. No tienen acceso a la cultura y no pueden cambiar de clase.  </vt:lpstr>
      <vt:lpstr>La transición del Renacimiento al Barroco está marcada en el tiempo por una de las etapas más tensas de la historia de Europa, cuando se debaten creencias y sentimientos religiosos, mezclados con los intereses de las nacientes monarquías absolutistas y los dirigentes de las nuevas confesiones cristianas.  Europa se desangra en las guerras de religión conocidas como la Guerra de los Treinta Años (1618-1648). En esta época, junto al desarrollo del pensamiento humanístico y el emerger del pensamiento científico, se confirma en lo religioso, la escisión de los países de Europa entre los que permanecen adictos al catolicismo y aquellos que abrazan el protestantismo en sus diversas secciones.</vt:lpstr>
      <vt:lpstr>La Reforma de las iglesias protestantes difiere de la católica en los siguientes puntos:   1. Ratifican la autoridad soberana de las Sagradas Escrituras en materia de fe, sobre el Papa y el Colegio de Cardenales.   2. Apoyan la libre interpretación, por los fieles, de las Sagradas Escrituras bajo la inspiración del Espíritu Santo.   3. Admiten sólo 2 sacramentos, aquellos creados por Cristo: el bautizo y la comunión.  4. Rinden culto sólo a Dios. Se excluyen el culto a la Virgen María, a los santos y a las reliquias. </vt:lpstr>
      <vt:lpstr>5. Supresión de la confesión, introducida por la iglesia católica en los siglos XIV y XV. Rito que permitía acceder a todos los ámbitos de la vida de los feligreses y que era utilizado como instrumento de control.   6. Supresión de la jerarquía eclesiástica.   7. Supresión del celibato sacerdotal.   8. Supresión de los votos monásticos.</vt:lpstr>
      <vt:lpstr>El arte del Barroco es una prolongación del Renacimiento. Los artistas barrocos utilizan los mismos elementos con los que habló el Renacimiento pero los enfatizan y combinan hasta llegar a otra forma de arte.  </vt:lpstr>
      <vt:lpstr>Presentación de PowerPoint</vt:lpstr>
      <vt:lpstr>4. El Barroco fue dramático, exuberante y teatral, como serena y contenida era la época precedente.  5. El Renacimiento se dirigía a la razón, quería sobre todo convencer. El Barroco apelaba al instinto, a los sentidos, a la fantasía, es decir, intentaba fascinar.  6. El arte Barroco se extiende durante un largo período de tiempo que va desde el arte renacentista hasta el neoclasicismo.  apelaba al instinto, a los sentidos, a la fantasía, es decir, intentaba fascinar.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Contexto histórico españa Siglos XVI - XVII</dc:title>
  <dc:creator>Gabriela</dc:creator>
  <cp:lastModifiedBy>Gabriela</cp:lastModifiedBy>
  <cp:revision>9</cp:revision>
  <dcterms:created xsi:type="dcterms:W3CDTF">2022-03-29T02:27:29Z</dcterms:created>
  <dcterms:modified xsi:type="dcterms:W3CDTF">2022-04-05T20:13:55Z</dcterms:modified>
</cp:coreProperties>
</file>