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22A3AD7D-2084-4BFD-939B-4E821AA699F0}" type="datetimeFigureOut">
              <a:rPr lang="es-ES" smtClean="0"/>
              <a:pPr/>
              <a:t>10/10/2020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51AF6A8-0874-4DEC-B345-0C9A6D06CD65}"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2A3AD7D-2084-4BFD-939B-4E821AA699F0}" type="datetimeFigureOut">
              <a:rPr lang="es-ES" smtClean="0"/>
              <a:pPr/>
              <a:t>10/10/2020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51AF6A8-0874-4DEC-B345-0C9A6D06CD65}"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2A3AD7D-2084-4BFD-939B-4E821AA699F0}" type="datetimeFigureOut">
              <a:rPr lang="es-ES" smtClean="0"/>
              <a:pPr/>
              <a:t>10/10/2020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51AF6A8-0874-4DEC-B345-0C9A6D06CD65}"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2A3AD7D-2084-4BFD-939B-4E821AA699F0}" type="datetimeFigureOut">
              <a:rPr lang="es-ES" smtClean="0"/>
              <a:pPr/>
              <a:t>10/10/2020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51AF6A8-0874-4DEC-B345-0C9A6D06CD65}"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2A3AD7D-2084-4BFD-939B-4E821AA699F0}" type="datetimeFigureOut">
              <a:rPr lang="es-ES" smtClean="0"/>
              <a:pPr/>
              <a:t>10/10/2020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51AF6A8-0874-4DEC-B345-0C9A6D06CD65}"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22A3AD7D-2084-4BFD-939B-4E821AA699F0}" type="datetimeFigureOut">
              <a:rPr lang="es-ES" smtClean="0"/>
              <a:pPr/>
              <a:t>10/10/2020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51AF6A8-0874-4DEC-B345-0C9A6D06CD65}"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22A3AD7D-2084-4BFD-939B-4E821AA699F0}" type="datetimeFigureOut">
              <a:rPr lang="es-ES" smtClean="0"/>
              <a:pPr/>
              <a:t>10/10/2020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B51AF6A8-0874-4DEC-B345-0C9A6D06CD65}"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22A3AD7D-2084-4BFD-939B-4E821AA699F0}" type="datetimeFigureOut">
              <a:rPr lang="es-ES" smtClean="0"/>
              <a:pPr/>
              <a:t>10/10/2020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B51AF6A8-0874-4DEC-B345-0C9A6D06CD65}"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2A3AD7D-2084-4BFD-939B-4E821AA699F0}" type="datetimeFigureOut">
              <a:rPr lang="es-ES" smtClean="0"/>
              <a:pPr/>
              <a:t>10/10/2020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B51AF6A8-0874-4DEC-B345-0C9A6D06CD65}"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2A3AD7D-2084-4BFD-939B-4E821AA699F0}" type="datetimeFigureOut">
              <a:rPr lang="es-ES" smtClean="0"/>
              <a:pPr/>
              <a:t>10/10/2020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51AF6A8-0874-4DEC-B345-0C9A6D06CD65}"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2A3AD7D-2084-4BFD-939B-4E821AA699F0}" type="datetimeFigureOut">
              <a:rPr lang="es-ES" smtClean="0"/>
              <a:pPr/>
              <a:t>10/10/2020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51AF6A8-0874-4DEC-B345-0C9A6D06CD65}"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A3AD7D-2084-4BFD-939B-4E821AA699F0}" type="datetimeFigureOut">
              <a:rPr lang="es-ES" smtClean="0"/>
              <a:pPr/>
              <a:t>10/10/2020</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1AF6A8-0874-4DEC-B345-0C9A6D06CD65}"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AR" dirty="0" err="1" smtClean="0"/>
              <a:t>Ibsen</a:t>
            </a:r>
            <a:endParaRPr lang="es-ES" dirty="0"/>
          </a:p>
        </p:txBody>
      </p:sp>
      <p:sp>
        <p:nvSpPr>
          <p:cNvPr id="3" name="2 Subtítulo"/>
          <p:cNvSpPr>
            <a:spLocks noGrp="1"/>
          </p:cNvSpPr>
          <p:nvPr>
            <p:ph type="subTitle" idx="1"/>
          </p:nvPr>
        </p:nvSpPr>
        <p:spPr/>
        <p:txBody>
          <a:bodyPr/>
          <a:lstStyle/>
          <a:p>
            <a:r>
              <a:rPr lang="es-ES_tradnl" dirty="0"/>
              <a:t>Noruega 1828- </a:t>
            </a:r>
            <a:r>
              <a:rPr lang="es-ES_tradnl" dirty="0" smtClean="0"/>
              <a:t>1906</a:t>
            </a:r>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Renovación ibseniana</a:t>
            </a:r>
            <a:endParaRPr lang="es-ES" dirty="0"/>
          </a:p>
        </p:txBody>
      </p:sp>
      <p:sp>
        <p:nvSpPr>
          <p:cNvPr id="3" name="2 Marcador de contenido"/>
          <p:cNvSpPr>
            <a:spLocks noGrp="1"/>
          </p:cNvSpPr>
          <p:nvPr>
            <p:ph idx="1"/>
          </p:nvPr>
        </p:nvSpPr>
        <p:spPr/>
        <p:txBody>
          <a:bodyPr>
            <a:normAutofit fontScale="85000" lnSpcReduction="10000"/>
          </a:bodyPr>
          <a:lstStyle/>
          <a:p>
            <a:pPr lvl="0" algn="just"/>
            <a:r>
              <a:rPr lang="es-ES_tradnl" dirty="0"/>
              <a:t>Desaparecen así las convenciones tradicionales: apartes, monólogos, truculencias, psicologías estereotipadas, desenlace feliz, etc.</a:t>
            </a:r>
            <a:endParaRPr lang="es-ES" dirty="0"/>
          </a:p>
          <a:p>
            <a:pPr lvl="0" algn="just"/>
            <a:r>
              <a:rPr lang="es-ES_tradnl" dirty="0"/>
              <a:t>El interés en la discusión seria y la prescindencia de los efectos escénicos dan a </a:t>
            </a:r>
            <a:r>
              <a:rPr lang="es-ES_tradnl" dirty="0" err="1"/>
              <a:t>Ibsen</a:t>
            </a:r>
            <a:r>
              <a:rPr lang="es-ES_tradnl" dirty="0"/>
              <a:t> una mayor condensación dramática. Cuando se alza el telón, la acción ya está cerca de la crisis. El crescendo es mucho más vivo, intenso y dinámico puesto que al comenzar el drama hay todo un pasado del que nos vamos enterando, en la inminencia de la crisis. Pasado y presente se revelan simultáneamente y esta revelación es el drama.</a:t>
            </a:r>
            <a:endParaRPr lang="es-ES" dirty="0"/>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Renovación ibseniana</a:t>
            </a:r>
            <a:endParaRPr lang="es-ES" dirty="0"/>
          </a:p>
        </p:txBody>
      </p:sp>
      <p:sp>
        <p:nvSpPr>
          <p:cNvPr id="3" name="2 Marcador de contenido"/>
          <p:cNvSpPr>
            <a:spLocks noGrp="1"/>
          </p:cNvSpPr>
          <p:nvPr>
            <p:ph idx="1"/>
          </p:nvPr>
        </p:nvSpPr>
        <p:spPr/>
        <p:txBody>
          <a:bodyPr/>
          <a:lstStyle/>
          <a:p>
            <a:pPr lvl="0" algn="just"/>
            <a:r>
              <a:rPr lang="es-ES_tradnl" dirty="0"/>
              <a:t>Vidas enteras, historias de años, presentadas en una mínima unidad de tiempo y espacio. Así, por otro camino, en sus piezas se cumplen rigurosamente las unidades aristotélicas.</a:t>
            </a:r>
            <a:endParaRPr lang="es-ES" dirty="0"/>
          </a:p>
          <a:p>
            <a:pPr lvl="0" algn="just"/>
            <a:r>
              <a:rPr lang="es-ES_tradnl" dirty="0"/>
              <a:t>Cada personaje hace valer su punto de </a:t>
            </a:r>
            <a:r>
              <a:rPr lang="es-ES_tradnl" dirty="0" smtClean="0"/>
              <a:t>vista, </a:t>
            </a:r>
            <a:r>
              <a:rPr lang="es-ES_tradnl" dirty="0"/>
              <a:t>la íntima dirección que toma su alma cuando ataca un tema. El diálogo es un núcleo del drama.</a:t>
            </a:r>
            <a:endParaRPr lang="es-ES" dirty="0"/>
          </a:p>
          <a:p>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El drama</a:t>
            </a:r>
            <a:endParaRPr lang="es-ES" dirty="0"/>
          </a:p>
        </p:txBody>
      </p:sp>
      <p:sp>
        <p:nvSpPr>
          <p:cNvPr id="3" name="2 Marcador de contenido"/>
          <p:cNvSpPr>
            <a:spLocks noGrp="1"/>
          </p:cNvSpPr>
          <p:nvPr>
            <p:ph idx="1"/>
          </p:nvPr>
        </p:nvSpPr>
        <p:spPr/>
        <p:txBody>
          <a:bodyPr>
            <a:normAutofit fontScale="85000" lnSpcReduction="20000"/>
          </a:bodyPr>
          <a:lstStyle/>
          <a:p>
            <a:pPr algn="just"/>
            <a:r>
              <a:rPr lang="es-ES" b="1" dirty="0"/>
              <a:t>El carácter esencial del drama es el conflicto social –personas contra otras personas, o individuos o grupos contra fuerzas sociales o naturales- en el cual la voluntad consciente, ejercida para la realización de objetivos específicos y comprensibles, es suficientemente fuerte como para traer el conflicto a un punto de crisis.</a:t>
            </a:r>
          </a:p>
          <a:p>
            <a:pPr algn="just"/>
            <a:r>
              <a:rPr lang="es-ES_tradnl" dirty="0"/>
              <a:t>La primera gran figura del renacimiento dramático fue </a:t>
            </a:r>
            <a:r>
              <a:rPr lang="es-ES_tradnl" dirty="0" err="1"/>
              <a:t>Ibsen</a:t>
            </a:r>
            <a:r>
              <a:rPr lang="es-ES_tradnl" dirty="0"/>
              <a:t>. Fue el centro de un movimiento que cambió el rumbo del drama en todos los países de Europa.</a:t>
            </a:r>
            <a:r>
              <a:rPr lang="es-ES_tradnl" b="1" dirty="0"/>
              <a:t> En su obra, la lucha entre lo real y lo ideal queda sin solución.</a:t>
            </a:r>
            <a:endParaRPr lang="es-ES" dirty="0"/>
          </a:p>
          <a:p>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Obras</a:t>
            </a:r>
            <a:endParaRPr lang="es-ES" dirty="0"/>
          </a:p>
        </p:txBody>
      </p:sp>
      <p:sp>
        <p:nvSpPr>
          <p:cNvPr id="3" name="2 Marcador de contenido"/>
          <p:cNvSpPr>
            <a:spLocks noGrp="1"/>
          </p:cNvSpPr>
          <p:nvPr>
            <p:ph idx="1"/>
          </p:nvPr>
        </p:nvSpPr>
        <p:spPr/>
        <p:txBody>
          <a:bodyPr>
            <a:normAutofit/>
          </a:bodyPr>
          <a:lstStyle/>
          <a:p>
            <a:r>
              <a:rPr lang="es-ES_tradnl" dirty="0" smtClean="0"/>
              <a:t>1977 </a:t>
            </a:r>
            <a:r>
              <a:rPr lang="es-ES_tradnl" dirty="0"/>
              <a:t>– </a:t>
            </a:r>
            <a:r>
              <a:rPr lang="es-ES_tradnl" i="1" dirty="0"/>
              <a:t>Las columnas de la sociedad</a:t>
            </a:r>
            <a:endParaRPr lang="es-ES" dirty="0"/>
          </a:p>
          <a:p>
            <a:r>
              <a:rPr lang="es-ES_tradnl" dirty="0"/>
              <a:t>1879 – </a:t>
            </a:r>
            <a:r>
              <a:rPr lang="es-ES_tradnl" i="1" dirty="0"/>
              <a:t>Casa de muñecas</a:t>
            </a:r>
            <a:endParaRPr lang="es-ES" dirty="0"/>
          </a:p>
          <a:p>
            <a:r>
              <a:rPr lang="es-ES_tradnl" dirty="0"/>
              <a:t>1881 – </a:t>
            </a:r>
            <a:r>
              <a:rPr lang="es-ES_tradnl" i="1" dirty="0"/>
              <a:t>Espectros</a:t>
            </a:r>
            <a:endParaRPr lang="es-ES" dirty="0"/>
          </a:p>
          <a:p>
            <a:r>
              <a:rPr lang="es-ES_tradnl" dirty="0"/>
              <a:t>1882 – </a:t>
            </a:r>
            <a:r>
              <a:rPr lang="es-ES_tradnl" i="1" dirty="0"/>
              <a:t>Un enemigo del pueblo</a:t>
            </a:r>
            <a:endParaRPr lang="es-ES" dirty="0"/>
          </a:p>
          <a:p>
            <a:r>
              <a:rPr lang="es-ES_tradnl" dirty="0"/>
              <a:t>1884 -  </a:t>
            </a:r>
            <a:r>
              <a:rPr lang="es-ES_tradnl" i="1" dirty="0"/>
              <a:t>El pato </a:t>
            </a:r>
            <a:r>
              <a:rPr lang="es-ES_tradnl" i="1" dirty="0" smtClean="0"/>
              <a:t>salvaje</a:t>
            </a:r>
            <a:endParaRPr lang="es-ES" dirty="0"/>
          </a:p>
          <a:p>
            <a:r>
              <a:rPr lang="es-ES_tradnl" dirty="0"/>
              <a:t>1890 – </a:t>
            </a:r>
            <a:r>
              <a:rPr lang="es-ES_tradnl" i="1" dirty="0" err="1"/>
              <a:t>Hedda</a:t>
            </a:r>
            <a:r>
              <a:rPr lang="es-ES_tradnl" i="1" dirty="0"/>
              <a:t> </a:t>
            </a:r>
            <a:r>
              <a:rPr lang="es-ES_tradnl" i="1" dirty="0" err="1"/>
              <a:t>Gabler</a:t>
            </a:r>
            <a:endParaRPr lang="es-ES" dirty="0"/>
          </a:p>
          <a:p>
            <a:r>
              <a:rPr lang="es-ES_tradnl" dirty="0"/>
              <a:t> </a:t>
            </a:r>
            <a:endParaRPr lang="es-ES" dirty="0"/>
          </a:p>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err="1" smtClean="0"/>
              <a:t>Ibsen</a:t>
            </a:r>
            <a:endParaRPr lang="es-ES" dirty="0"/>
          </a:p>
        </p:txBody>
      </p:sp>
      <p:sp>
        <p:nvSpPr>
          <p:cNvPr id="3" name="2 Marcador de contenido"/>
          <p:cNvSpPr>
            <a:spLocks noGrp="1"/>
          </p:cNvSpPr>
          <p:nvPr>
            <p:ph idx="1"/>
          </p:nvPr>
        </p:nvSpPr>
        <p:spPr/>
        <p:txBody>
          <a:bodyPr>
            <a:normAutofit fontScale="85000" lnSpcReduction="10000"/>
          </a:bodyPr>
          <a:lstStyle/>
          <a:p>
            <a:pPr>
              <a:buNone/>
            </a:pPr>
            <a:endParaRPr lang="es-ES" dirty="0"/>
          </a:p>
          <a:p>
            <a:pPr algn="just"/>
            <a:r>
              <a:rPr lang="es-ES_tradnl" dirty="0"/>
              <a:t>La obra de </a:t>
            </a:r>
            <a:r>
              <a:rPr lang="es-ES_tradnl" dirty="0" err="1"/>
              <a:t>Ibsen</a:t>
            </a:r>
            <a:r>
              <a:rPr lang="es-ES_tradnl" dirty="0"/>
              <a:t> sintetiza y concluye el ciclo de desarrollo de la clase media. Reflejó claramente su época, expuso la </a:t>
            </a:r>
            <a:r>
              <a:rPr lang="es-ES_tradnl" b="1" dirty="0"/>
              <a:t>inestabilidad de la sociedad en sus puntos de máxima tensión</a:t>
            </a:r>
            <a:r>
              <a:rPr lang="es-ES_tradnl" dirty="0"/>
              <a:t>, mostró la complicada tensión existente entre la aparente rigidez del medio y las sensibilidades y perplejidades del individuo.</a:t>
            </a:r>
            <a:endParaRPr lang="es-ES" dirty="0"/>
          </a:p>
          <a:p>
            <a:pPr algn="just"/>
            <a:r>
              <a:rPr lang="es-ES_tradnl" dirty="0"/>
              <a:t>La sombra de </a:t>
            </a:r>
            <a:r>
              <a:rPr lang="es-ES_tradnl" dirty="0" err="1"/>
              <a:t>Ibsen</a:t>
            </a:r>
            <a:r>
              <a:rPr lang="es-ES_tradnl" dirty="0"/>
              <a:t> se proyecta sobre el teatro moderno. El drama actual depende principalmente de él, tanto por su sistema de ideas como por su técnica.</a:t>
            </a:r>
            <a:endParaRPr lang="es-ES" dirty="0"/>
          </a:p>
          <a:p>
            <a:pPr algn="just"/>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Personajes</a:t>
            </a:r>
            <a:endParaRPr lang="es-ES" dirty="0"/>
          </a:p>
        </p:txBody>
      </p:sp>
      <p:sp>
        <p:nvSpPr>
          <p:cNvPr id="3" name="2 Marcador de contenido"/>
          <p:cNvSpPr>
            <a:spLocks noGrp="1"/>
          </p:cNvSpPr>
          <p:nvPr>
            <p:ph idx="1"/>
          </p:nvPr>
        </p:nvSpPr>
        <p:spPr/>
        <p:txBody>
          <a:bodyPr>
            <a:normAutofit lnSpcReduction="10000"/>
          </a:bodyPr>
          <a:lstStyle/>
          <a:p>
            <a:pPr algn="just"/>
            <a:r>
              <a:rPr lang="es-ES_tradnl" dirty="0"/>
              <a:t>Muestra confusión moral.</a:t>
            </a:r>
            <a:endParaRPr lang="es-ES" dirty="0"/>
          </a:p>
          <a:p>
            <a:pPr algn="just"/>
            <a:r>
              <a:rPr lang="es-ES_tradnl" dirty="0"/>
              <a:t>Sus personajes son gente de los suburbios de las ciudades industriales, la clase media sin esperanzas, tratando de salvarse a sí misma. Analizó la forma en que la presión del dinero actúa sobre los valores éticos, mostró que los convencionalismos superficiales que pasan por las leyes morales, no son absolutos, sino dictados por intereses de la comunidad.</a:t>
            </a:r>
            <a:endParaRPr lang="es-ES" dirty="0"/>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Estilo</a:t>
            </a:r>
            <a:endParaRPr lang="es-ES" dirty="0"/>
          </a:p>
        </p:txBody>
      </p:sp>
      <p:sp>
        <p:nvSpPr>
          <p:cNvPr id="3" name="2 Marcador de contenido"/>
          <p:cNvSpPr>
            <a:spLocks noGrp="1"/>
          </p:cNvSpPr>
          <p:nvPr>
            <p:ph idx="1"/>
          </p:nvPr>
        </p:nvSpPr>
        <p:spPr/>
        <p:txBody>
          <a:bodyPr/>
          <a:lstStyle/>
          <a:p>
            <a:pPr algn="just"/>
            <a:r>
              <a:rPr lang="es-ES_tradnl" dirty="0"/>
              <a:t>Sus personajes luchan por la integridad, más ética que social, lucha contra las convenciones. La libertad del individuo podía alcanzarse mediante la destrucción de los falsos valores morales.</a:t>
            </a:r>
            <a:endParaRPr lang="es-ES" dirty="0"/>
          </a:p>
          <a:p>
            <a:pPr algn="just"/>
            <a:r>
              <a:rPr lang="es-ES" dirty="0"/>
              <a:t>Comenzaba sus obras en medio de la crisis y esclarece el pasado durante el curso de la acción</a:t>
            </a:r>
            <a:endParaRPr lang="es-ES" u="sng" dirty="0"/>
          </a:p>
          <a:p>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Tres ideas fundamentales</a:t>
            </a:r>
            <a:endParaRPr lang="es-ES" dirty="0"/>
          </a:p>
        </p:txBody>
      </p:sp>
      <p:sp>
        <p:nvSpPr>
          <p:cNvPr id="3" name="2 Marcador de contenido"/>
          <p:cNvSpPr>
            <a:spLocks noGrp="1"/>
          </p:cNvSpPr>
          <p:nvPr>
            <p:ph idx="1"/>
          </p:nvPr>
        </p:nvSpPr>
        <p:spPr/>
        <p:txBody>
          <a:bodyPr>
            <a:normAutofit fontScale="92500" lnSpcReduction="10000"/>
          </a:bodyPr>
          <a:lstStyle/>
          <a:p>
            <a:pPr lvl="0" algn="just"/>
            <a:r>
              <a:rPr lang="es-ES_tradnl" b="1" dirty="0" smtClean="0"/>
              <a:t>un </a:t>
            </a:r>
            <a:r>
              <a:rPr lang="es-ES_tradnl" b="1" dirty="0"/>
              <a:t>severo sentido del deber</a:t>
            </a:r>
            <a:r>
              <a:rPr lang="es-ES_tradnl" dirty="0"/>
              <a:t>, aparejado al contraste entre lo que se quiere y lo que se puede</a:t>
            </a:r>
            <a:endParaRPr lang="es-ES" dirty="0"/>
          </a:p>
          <a:p>
            <a:pPr lvl="0" algn="just"/>
            <a:r>
              <a:rPr lang="es-ES_tradnl" b="1" dirty="0"/>
              <a:t>un profundo criterio religioso</a:t>
            </a:r>
            <a:r>
              <a:rPr lang="es-ES_tradnl" dirty="0"/>
              <a:t> pero de una religiosidad vaga, casi siempre basada en la </a:t>
            </a:r>
            <a:r>
              <a:rPr lang="es-ES_tradnl" dirty="0" smtClean="0"/>
              <a:t>Biblia.</a:t>
            </a:r>
            <a:endParaRPr lang="es-ES" dirty="0"/>
          </a:p>
          <a:p>
            <a:pPr lvl="0" algn="just"/>
            <a:r>
              <a:rPr lang="es-ES_tradnl" b="1" dirty="0"/>
              <a:t>gran entusiasmo por la libertad</a:t>
            </a:r>
            <a:r>
              <a:rPr lang="es-ES_tradnl" dirty="0"/>
              <a:t>, un entusiasmo “sui géneris” pues la ama a condición de no lograrla, de no servirse de ella, como se ama un ideal inasequible.</a:t>
            </a:r>
            <a:endParaRPr lang="es-ES" dirty="0"/>
          </a:p>
          <a:p>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Renovación ibseniana</a:t>
            </a:r>
            <a:endParaRPr lang="es-ES" dirty="0"/>
          </a:p>
        </p:txBody>
      </p:sp>
      <p:sp>
        <p:nvSpPr>
          <p:cNvPr id="3" name="2 Marcador de contenido"/>
          <p:cNvSpPr>
            <a:spLocks noGrp="1"/>
          </p:cNvSpPr>
          <p:nvPr>
            <p:ph idx="1"/>
          </p:nvPr>
        </p:nvSpPr>
        <p:spPr/>
        <p:txBody>
          <a:bodyPr>
            <a:normAutofit lnSpcReduction="10000"/>
          </a:bodyPr>
          <a:lstStyle/>
          <a:p>
            <a:pPr lvl="0" algn="just"/>
            <a:r>
              <a:rPr lang="es-ES_tradnl" dirty="0"/>
              <a:t>Cuando se inició </a:t>
            </a:r>
            <a:r>
              <a:rPr lang="es-ES_tradnl" dirty="0" err="1"/>
              <a:t>Ibsen</a:t>
            </a:r>
            <a:r>
              <a:rPr lang="es-ES_tradnl" dirty="0"/>
              <a:t>, la técnica teatral de toda Europa consistía en tejer tramas; él, por el contrario, buscará las situaciones más familiares, las más corrientes, las de todos los días, y pondrá el acento en los problemas íntimos de la conducta.</a:t>
            </a:r>
            <a:endParaRPr lang="es-ES" dirty="0"/>
          </a:p>
          <a:p>
            <a:pPr lvl="0" algn="just"/>
            <a:r>
              <a:rPr lang="es-ES_tradnl" dirty="0"/>
              <a:t>Los personajes discuten esos problemas y la discusión va interpretando los núcleos objetivos del </a:t>
            </a:r>
            <a:r>
              <a:rPr lang="es-ES_tradnl" dirty="0" smtClean="0"/>
              <a:t>drama.</a:t>
            </a:r>
            <a:endParaRPr lang="es-ES" dirty="0"/>
          </a:p>
          <a:p>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Renovación ibseniana</a:t>
            </a:r>
            <a:endParaRPr lang="es-ES" dirty="0"/>
          </a:p>
        </p:txBody>
      </p:sp>
      <p:sp>
        <p:nvSpPr>
          <p:cNvPr id="3" name="2 Marcador de contenido"/>
          <p:cNvSpPr>
            <a:spLocks noGrp="1"/>
          </p:cNvSpPr>
          <p:nvPr>
            <p:ph idx="1"/>
          </p:nvPr>
        </p:nvSpPr>
        <p:spPr/>
        <p:txBody>
          <a:bodyPr/>
          <a:lstStyle/>
          <a:p>
            <a:pPr lvl="0" algn="just"/>
            <a:r>
              <a:rPr lang="es-ES_tradnl" dirty="0"/>
              <a:t>Pero, como en esa discusión los temas son los comunes de la vida ordinaria y las situaciones en que se ven envueltos los personajes son las mismas que los espectadores padecen en carne propia, hay una identificación emocional, una comunión viva. El interés emana de los problemas que se debaten en escena: ya no se necesitan trucos estrepitosos que despierten artificialmente el interés.</a:t>
            </a:r>
            <a:endParaRPr lang="es-ES" dirty="0"/>
          </a:p>
          <a:p>
            <a:endParaRPr lang="es-ES"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721</Words>
  <Application>Microsoft Office PowerPoint</Application>
  <PresentationFormat>Presentación en pantalla (4:3)</PresentationFormat>
  <Paragraphs>38</Paragraphs>
  <Slides>11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11</vt:i4>
      </vt:variant>
    </vt:vector>
  </HeadingPairs>
  <TitlesOfParts>
    <vt:vector size="14" baseType="lpstr">
      <vt:lpstr>Arial</vt:lpstr>
      <vt:lpstr>Calibri</vt:lpstr>
      <vt:lpstr>Tema de Office</vt:lpstr>
      <vt:lpstr>Ibsen</vt:lpstr>
      <vt:lpstr>El drama</vt:lpstr>
      <vt:lpstr>Obras</vt:lpstr>
      <vt:lpstr>Ibsen</vt:lpstr>
      <vt:lpstr>Personajes</vt:lpstr>
      <vt:lpstr>Estilo</vt:lpstr>
      <vt:lpstr>Tres ideas fundamentales</vt:lpstr>
      <vt:lpstr>Renovación ibseniana</vt:lpstr>
      <vt:lpstr>Renovación ibseniana</vt:lpstr>
      <vt:lpstr>Renovación ibseniana</vt:lpstr>
      <vt:lpstr>Renovación ibseniana</vt:lpstr>
    </vt:vector>
  </TitlesOfParts>
  <Company>Acer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Ibsen</dc:title>
  <dc:creator>Valued Acer Customer</dc:creator>
  <cp:lastModifiedBy>Gabriela</cp:lastModifiedBy>
  <cp:revision>6</cp:revision>
  <dcterms:created xsi:type="dcterms:W3CDTF">2013-09-20T15:40:37Z</dcterms:created>
  <dcterms:modified xsi:type="dcterms:W3CDTF">2020-10-10T22:48:16Z</dcterms:modified>
</cp:coreProperties>
</file>