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72" r:id="rId3"/>
    <p:sldId id="257" r:id="rId4"/>
    <p:sldId id="259" r:id="rId5"/>
    <p:sldId id="258" r:id="rId6"/>
    <p:sldId id="260" r:id="rId7"/>
    <p:sldId id="261" r:id="rId8"/>
    <p:sldId id="262" r:id="rId9"/>
    <p:sldId id="263" r:id="rId10"/>
    <p:sldId id="264" r:id="rId11"/>
    <p:sldId id="268" r:id="rId12"/>
    <p:sldId id="265" r:id="rId13"/>
    <p:sldId id="266" r:id="rId14"/>
    <p:sldId id="267" r:id="rId15"/>
    <p:sldId id="269" r:id="rId16"/>
    <p:sldId id="270" r:id="rId17"/>
    <p:sldId id="271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69A23-6F3F-46E2-BD83-7D9EF2BDEFEE}" type="datetimeFigureOut">
              <a:rPr lang="es-ES" smtClean="0"/>
              <a:pPr/>
              <a:t>03/05/2020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034E0-4C90-408E-BC7E-D7E4E433E59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43500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69A23-6F3F-46E2-BD83-7D9EF2BDEFEE}" type="datetimeFigureOut">
              <a:rPr lang="es-ES" smtClean="0"/>
              <a:pPr/>
              <a:t>03/05/2020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034E0-4C90-408E-BC7E-D7E4E433E59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42603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69A23-6F3F-46E2-BD83-7D9EF2BDEFEE}" type="datetimeFigureOut">
              <a:rPr lang="es-ES" smtClean="0"/>
              <a:pPr/>
              <a:t>03/05/2020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034E0-4C90-408E-BC7E-D7E4E433E59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271324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8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48177" y="3771174"/>
            <a:ext cx="546115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69A23-6F3F-46E2-BD83-7D9EF2BDEFEE}" type="datetimeFigureOut">
              <a:rPr lang="es-ES" smtClean="0"/>
              <a:pPr/>
              <a:t>03/05/2020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034E0-4C90-408E-BC7E-D7E4E433E59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207539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3124201"/>
            <a:ext cx="6620968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69A23-6F3F-46E2-BD83-7D9EF2BDEFEE}" type="datetimeFigureOut">
              <a:rPr lang="es-ES" smtClean="0"/>
              <a:pPr/>
              <a:t>03/05/2020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034E0-4C90-408E-BC7E-D7E4E433E59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720601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69A23-6F3F-46E2-BD83-7D9EF2BDEFEE}" type="datetimeFigureOut">
              <a:rPr lang="es-ES" smtClean="0"/>
              <a:pPr/>
              <a:t>03/05/2020</a:t>
            </a:fld>
            <a:endParaRPr lang="es-E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034E0-4C90-408E-BC7E-D7E4E433E59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884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69A23-6F3F-46E2-BD83-7D9EF2BDEFEE}" type="datetimeFigureOut">
              <a:rPr lang="es-ES" smtClean="0"/>
              <a:pPr/>
              <a:t>03/05/2020</a:t>
            </a:fld>
            <a:endParaRPr lang="es-E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034E0-4C90-408E-BC7E-D7E4E433E59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460785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69A23-6F3F-46E2-BD83-7D9EF2BDEFEE}" type="datetimeFigureOut">
              <a:rPr lang="es-ES" smtClean="0"/>
              <a:pPr/>
              <a:t>03/05/2020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034E0-4C90-408E-BC7E-D7E4E433E59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55458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69A23-6F3F-46E2-BD83-7D9EF2BDEFEE}" type="datetimeFigureOut">
              <a:rPr lang="es-ES" smtClean="0"/>
              <a:pPr/>
              <a:t>03/05/2020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034E0-4C90-408E-BC7E-D7E4E433E59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01380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69A23-6F3F-46E2-BD83-7D9EF2BDEFEE}" type="datetimeFigureOut">
              <a:rPr lang="es-ES" smtClean="0"/>
              <a:pPr/>
              <a:t>03/05/2020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034E0-4C90-408E-BC7E-D7E4E433E59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50267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69A23-6F3F-46E2-BD83-7D9EF2BDEFEE}" type="datetimeFigureOut">
              <a:rPr lang="es-ES" smtClean="0"/>
              <a:pPr/>
              <a:t>03/05/2020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034E0-4C90-408E-BC7E-D7E4E433E59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58863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69A23-6F3F-46E2-BD83-7D9EF2BDEFEE}" type="datetimeFigureOut">
              <a:rPr lang="es-ES" smtClean="0"/>
              <a:pPr/>
              <a:t>03/05/2020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034E0-4C90-408E-BC7E-D7E4E433E59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89273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69A23-6F3F-46E2-BD83-7D9EF2BDEFEE}" type="datetimeFigureOut">
              <a:rPr lang="es-ES" smtClean="0"/>
              <a:pPr/>
              <a:t>03/05/2020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034E0-4C90-408E-BC7E-D7E4E433E59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85792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69A23-6F3F-46E2-BD83-7D9EF2BDEFEE}" type="datetimeFigureOut">
              <a:rPr lang="es-ES" smtClean="0"/>
              <a:pPr/>
              <a:t>03/05/2020</a:t>
            </a:fld>
            <a:endParaRPr lang="es-E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034E0-4C90-408E-BC7E-D7E4E433E59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20785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69A23-6F3F-46E2-BD83-7D9EF2BDEFEE}" type="datetimeFigureOut">
              <a:rPr lang="es-ES" smtClean="0"/>
              <a:pPr/>
              <a:t>03/05/2020</a:t>
            </a:fld>
            <a:endParaRPr lang="es-E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034E0-4C90-408E-BC7E-D7E4E433E59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0212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129281"/>
            <a:ext cx="2551461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69A23-6F3F-46E2-BD83-7D9EF2BDEFEE}" type="datetimeFigureOut">
              <a:rPr lang="es-ES" smtClean="0"/>
              <a:pPr/>
              <a:t>03/05/2020</a:t>
            </a:fld>
            <a:endParaRPr lang="es-E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034E0-4C90-408E-BC7E-D7E4E433E59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91584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69A23-6F3F-46E2-BD83-7D9EF2BDEFEE}" type="datetimeFigureOut">
              <a:rPr lang="es-ES" smtClean="0"/>
              <a:pPr/>
              <a:t>03/05/2020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034E0-4C90-408E-BC7E-D7E4E433E59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19938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4000"/>
                </a:schemeClr>
              </a:gs>
              <a:gs pos="73000">
                <a:schemeClr val="accent5">
                  <a:alpha val="0"/>
                </a:schemeClr>
              </a:gs>
              <a:gs pos="36000">
                <a:schemeClr val="accent5"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4000"/>
                </a:schemeClr>
              </a:gs>
              <a:gs pos="66000">
                <a:schemeClr val="accent5">
                  <a:alpha val="0"/>
                </a:schemeClr>
              </a:gs>
              <a:gs pos="36000">
                <a:schemeClr val="accent5"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1000"/>
                </a:schemeClr>
              </a:gs>
              <a:gs pos="75000">
                <a:schemeClr val="accent5">
                  <a:alpha val="0"/>
                </a:schemeClr>
              </a:gs>
              <a:gs pos="36000">
                <a:schemeClr val="accent5"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8000"/>
                </a:schemeClr>
              </a:gs>
              <a:gs pos="72000">
                <a:schemeClr val="accent5">
                  <a:alpha val="0"/>
                </a:schemeClr>
              </a:gs>
              <a:gs pos="36000">
                <a:schemeClr val="accent5"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FC469A23-6F3F-46E2-BD83-7D9EF2BDEFEE}" type="datetimeFigureOut">
              <a:rPr lang="es-ES" smtClean="0"/>
              <a:pPr/>
              <a:t>03/05/2020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5034E0-4C90-408E-BC7E-D7E4E433E59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302433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14348" y="857233"/>
            <a:ext cx="7772400" cy="1214446"/>
          </a:xfrm>
        </p:spPr>
        <p:txBody>
          <a:bodyPr/>
          <a:lstStyle/>
          <a:p>
            <a:r>
              <a:rPr lang="es-AR" dirty="0"/>
              <a:t>El teatro siglo XVII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57290" y="2214554"/>
            <a:ext cx="6311054" cy="395075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s-AR" dirty="0"/>
              <a:t>Surgimiento del Teatro Nacional Francés con la formación del Estado Nacional</a:t>
            </a:r>
          </a:p>
          <a:p>
            <a:pPr>
              <a:buFont typeface="Arial" pitchFamily="34" charset="0"/>
              <a:buChar char="•"/>
            </a:pPr>
            <a:r>
              <a:rPr lang="es-AR" dirty="0"/>
              <a:t>Séneca</a:t>
            </a:r>
          </a:p>
          <a:p>
            <a:pPr>
              <a:buFont typeface="Arial" pitchFamily="34" charset="0"/>
              <a:buChar char="•"/>
            </a:pPr>
            <a:r>
              <a:rPr lang="es-AR" dirty="0"/>
              <a:t>El teatro se liberó de lo religioso, misterioso y </a:t>
            </a:r>
            <a:r>
              <a:rPr lang="es-AR" dirty="0" err="1"/>
              <a:t>argum</a:t>
            </a:r>
            <a:r>
              <a:rPr lang="es-AR" dirty="0"/>
              <a:t>. Indignos</a:t>
            </a:r>
          </a:p>
          <a:p>
            <a:pPr>
              <a:buFont typeface="Arial" pitchFamily="34" charset="0"/>
              <a:buChar char="•"/>
            </a:pPr>
            <a:r>
              <a:rPr lang="es-AR" dirty="0"/>
              <a:t>Misterio y farsa: productos de la barbarie</a:t>
            </a:r>
            <a:endParaRPr lang="es-ES" dirty="0"/>
          </a:p>
          <a:p>
            <a:endParaRPr lang="es-E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Caracteres de sus héroes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dirty="0"/>
              <a:t>Eligen gracias a la clarividencia y voluntad que les marca el deber</a:t>
            </a:r>
          </a:p>
          <a:p>
            <a:r>
              <a:rPr lang="es-AR" dirty="0"/>
              <a:t>El razonamiento gobierna las pasiones</a:t>
            </a:r>
          </a:p>
          <a:p>
            <a:r>
              <a:rPr lang="es-AR" dirty="0"/>
              <a:t>No conocen el arrepentimiento</a:t>
            </a:r>
          </a:p>
          <a:p>
            <a:r>
              <a:rPr lang="es-AR" dirty="0"/>
              <a:t>La voluntad sobrepasa los obstáculos</a:t>
            </a:r>
          </a:p>
          <a:p>
            <a:r>
              <a:rPr lang="es-AR" dirty="0"/>
              <a:t>Guerreros o  gobernantes, de ellos dependen los destinos de los demás</a:t>
            </a:r>
          </a:p>
          <a:p>
            <a:r>
              <a:rPr lang="es-AR" dirty="0"/>
              <a:t>Proyección social</a:t>
            </a:r>
          </a:p>
          <a:p>
            <a:r>
              <a:rPr lang="es-AR" dirty="0"/>
              <a:t>No son polifacéticos. Fieles a una sola idea</a:t>
            </a:r>
            <a:endParaRPr lang="es-E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Sus héroes: El Cid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dirty="0"/>
              <a:t>Destruye con la duda a los personajes</a:t>
            </a:r>
          </a:p>
          <a:p>
            <a:r>
              <a:rPr lang="es-AR" dirty="0"/>
              <a:t>La moral los hace salir robustecidos, orgullosos de la potencia de su voluntad</a:t>
            </a:r>
          </a:p>
          <a:p>
            <a:r>
              <a:rPr lang="es-AR" dirty="0"/>
              <a:t>Definen su propia personalidad con sus palabras y acciones</a:t>
            </a:r>
          </a:p>
          <a:p>
            <a:r>
              <a:rPr lang="es-AR" dirty="0"/>
              <a:t>Triunfo del principio cívico sobre los impulsos egoístas</a:t>
            </a:r>
          </a:p>
          <a:p>
            <a:r>
              <a:rPr lang="es-AR" dirty="0"/>
              <a:t>Enorme esfuerzo de voluntad</a:t>
            </a:r>
          </a:p>
          <a:p>
            <a:r>
              <a:rPr lang="es-AR" dirty="0"/>
              <a:t>Sentido social</a:t>
            </a:r>
            <a:endParaRPr lang="es-E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Moral </a:t>
            </a:r>
            <a:r>
              <a:rPr lang="es-AR" dirty="0" err="1"/>
              <a:t>corneliana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La voluntad es capaz de  elegir y seguir el camino de la superación, que conduce al honor y a la gloria del deber cumplido, aun superando </a:t>
            </a:r>
            <a:r>
              <a:rPr lang="es-AR"/>
              <a:t>las pasiones</a:t>
            </a:r>
            <a:endParaRPr lang="es-AR" dirty="0"/>
          </a:p>
          <a:p>
            <a:r>
              <a:rPr lang="es-AR" dirty="0"/>
              <a:t>Influencia de Descartes</a:t>
            </a:r>
          </a:p>
          <a:p>
            <a:r>
              <a:rPr lang="es-AR" dirty="0"/>
              <a:t>Uso de nuestro libre albedrío</a:t>
            </a:r>
            <a:endParaRPr lang="es-E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Conflicto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 dirty="0"/>
          </a:p>
          <a:p>
            <a:endParaRPr lang="es-AR" dirty="0"/>
          </a:p>
          <a:p>
            <a:r>
              <a:rPr lang="es-AR" dirty="0"/>
              <a:t>Lucha de caracteres</a:t>
            </a:r>
          </a:p>
          <a:p>
            <a:r>
              <a:rPr lang="es-AR" dirty="0"/>
              <a:t>Choque de pasiones</a:t>
            </a:r>
          </a:p>
          <a:p>
            <a:r>
              <a:rPr lang="es-AR" dirty="0"/>
              <a:t>Lucha de la voluntad con las pasiones</a:t>
            </a:r>
            <a:endParaRPr lang="es-E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El Cid (1636)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Especie: tragicomedia de ambiente heroico español</a:t>
            </a:r>
          </a:p>
          <a:p>
            <a:r>
              <a:rPr lang="es-AR" dirty="0"/>
              <a:t>Lenguaje: largos  monólogos alternados con diálogos</a:t>
            </a:r>
          </a:p>
          <a:p>
            <a:r>
              <a:rPr lang="es-AR" dirty="0"/>
              <a:t>Influencias: “Las mocedades del Cid “ de Guillén de Castro</a:t>
            </a:r>
            <a:endParaRPr lang="es-E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El Cid (1636)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AR" dirty="0"/>
          </a:p>
          <a:p>
            <a:r>
              <a:rPr lang="es-AR" dirty="0"/>
              <a:t>Representada en París</a:t>
            </a:r>
          </a:p>
          <a:p>
            <a:r>
              <a:rPr lang="es-AR" dirty="0"/>
              <a:t>Gran éxito</a:t>
            </a:r>
          </a:p>
          <a:p>
            <a:r>
              <a:rPr lang="es-AR" dirty="0"/>
              <a:t>Se le acusó de plagio</a:t>
            </a:r>
          </a:p>
          <a:p>
            <a:r>
              <a:rPr lang="es-AR"/>
              <a:t>Querella de El Cid</a:t>
            </a:r>
            <a:endParaRPr lang="es-AR" dirty="0"/>
          </a:p>
          <a:p>
            <a:r>
              <a:rPr lang="es-AR" dirty="0"/>
              <a:t>Se le criticó libertades respecto a las reglas</a:t>
            </a:r>
          </a:p>
          <a:p>
            <a:r>
              <a:rPr lang="es-AR" dirty="0"/>
              <a:t>La querella del Cid. La Academia Francesa critica</a:t>
            </a:r>
            <a:endParaRPr lang="es-E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El Cid (1636)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Tema: lucha entre el amor y el deber, aunque se sabe que siempre triunfa el honor. Pasión subordinada a la razón</a:t>
            </a:r>
          </a:p>
          <a:p>
            <a:r>
              <a:rPr lang="es-AR" dirty="0"/>
              <a:t>El amor: amor sensato.</a:t>
            </a:r>
          </a:p>
          <a:p>
            <a:r>
              <a:rPr lang="es-AR" dirty="0"/>
              <a:t>Triunfo de la razón, de la voluntad sobre los conflictos de la conciencia</a:t>
            </a:r>
          </a:p>
          <a:p>
            <a:r>
              <a:rPr lang="es-AR" dirty="0"/>
              <a:t>Tema del matrimonio</a:t>
            </a:r>
            <a:endParaRPr lang="es-E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El Cid (1636)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No interesan los hechos sino los sentimientos</a:t>
            </a:r>
          </a:p>
          <a:p>
            <a:r>
              <a:rPr lang="es-AR" dirty="0"/>
              <a:t>Obra psicológica</a:t>
            </a:r>
          </a:p>
          <a:p>
            <a:r>
              <a:rPr lang="es-AR" dirty="0"/>
              <a:t>El héroe trágico determina por sí mismo su destino</a:t>
            </a:r>
          </a:p>
          <a:p>
            <a:r>
              <a:rPr lang="es-AR" dirty="0"/>
              <a:t>Lucha entre el amor y la piedad filial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Clasicismo francés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err="1"/>
              <a:t>Corneille</a:t>
            </a:r>
            <a:r>
              <a:rPr lang="es-AR" dirty="0"/>
              <a:t>. Tragedia heroica</a:t>
            </a:r>
          </a:p>
          <a:p>
            <a:r>
              <a:rPr lang="es-AR" dirty="0"/>
              <a:t>Racine. Tragedia moral</a:t>
            </a:r>
          </a:p>
          <a:p>
            <a:r>
              <a:rPr lang="es-AR" dirty="0" err="1"/>
              <a:t>Molière</a:t>
            </a:r>
            <a:r>
              <a:rPr lang="es-AR" dirty="0"/>
              <a:t>. </a:t>
            </a:r>
            <a:r>
              <a:rPr lang="es-AR"/>
              <a:t>comedia</a:t>
            </a:r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Las salas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Juegos de pelota</a:t>
            </a:r>
          </a:p>
          <a:p>
            <a:r>
              <a:rPr lang="es-AR" dirty="0"/>
              <a:t>Patios de forma rectangular</a:t>
            </a:r>
          </a:p>
          <a:p>
            <a:r>
              <a:rPr lang="es-AR" dirty="0"/>
              <a:t>Público miraba de pie</a:t>
            </a:r>
          </a:p>
          <a:p>
            <a:r>
              <a:rPr lang="es-AR" dirty="0"/>
              <a:t>Decorado múltiple a decorado único</a:t>
            </a:r>
          </a:p>
          <a:p>
            <a:r>
              <a:rPr lang="es-AR" dirty="0"/>
              <a:t>1640 – Las mujeres empezaron a ir al teatro</a:t>
            </a:r>
          </a:p>
          <a:p>
            <a:r>
              <a:rPr lang="es-AR" dirty="0"/>
              <a:t>París: 200 salas</a:t>
            </a:r>
          </a:p>
          <a:p>
            <a:r>
              <a:rPr lang="es-AR" dirty="0"/>
              <a:t>Espectadores ruidosos</a:t>
            </a:r>
            <a:endParaRPr lang="es-ES" dirty="0"/>
          </a:p>
          <a:p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El teatro siglo XVII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dirty="0"/>
              <a:t>Farsa: arraigo medieval</a:t>
            </a:r>
          </a:p>
          <a:p>
            <a:r>
              <a:rPr lang="es-AR" dirty="0"/>
              <a:t>Colegios jesuitas. Estudiantes y maestros. Imitan grecolatino</a:t>
            </a:r>
          </a:p>
          <a:p>
            <a:r>
              <a:rPr lang="es-AR" dirty="0"/>
              <a:t>La erudición reemplaza al talento</a:t>
            </a:r>
          </a:p>
          <a:p>
            <a:r>
              <a:rPr lang="es-AR" dirty="0"/>
              <a:t>Teatro oficial: Hotel de Borgoña</a:t>
            </a:r>
          </a:p>
          <a:p>
            <a:r>
              <a:rPr lang="es-AR" dirty="0"/>
              <a:t>Autor: Hardy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El teatro siglo XVII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Aparecen las actrices (farsas)</a:t>
            </a:r>
          </a:p>
          <a:p>
            <a:r>
              <a:rPr lang="es-AR" dirty="0"/>
              <a:t>Monopolio teatral: Hotel de Borgoña</a:t>
            </a:r>
          </a:p>
          <a:p>
            <a:r>
              <a:rPr lang="es-AR" dirty="0"/>
              <a:t>Espectáculos de feria</a:t>
            </a:r>
          </a:p>
          <a:p>
            <a:r>
              <a:rPr lang="es-AR" dirty="0"/>
              <a:t>Representaciones eruditas en academias y salones</a:t>
            </a:r>
          </a:p>
          <a:p>
            <a:r>
              <a:rPr lang="es-AR" dirty="0"/>
              <a:t>1680 – Creación de la Comedia Francesa, creada por Luis XIV</a:t>
            </a:r>
            <a:endParaRPr lang="es-ES" dirty="0"/>
          </a:p>
          <a:p>
            <a:endParaRPr lang="es-E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El teatro siglo XVII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 dirty="0"/>
          </a:p>
          <a:p>
            <a:endParaRPr lang="es-AR" dirty="0"/>
          </a:p>
          <a:p>
            <a:r>
              <a:rPr lang="es-AR" dirty="0"/>
              <a:t>1635 – Academia Francesa</a:t>
            </a:r>
          </a:p>
          <a:p>
            <a:r>
              <a:rPr lang="es-AR" dirty="0"/>
              <a:t>Criterios exactos sobre lo bello</a:t>
            </a:r>
          </a:p>
          <a:p>
            <a:r>
              <a:rPr lang="es-AR" dirty="0"/>
              <a:t>Las normas estéticas reciben el sello de una ley de Estado</a:t>
            </a:r>
            <a:endParaRPr lang="es-E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El teatro siglo XVII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Actor </a:t>
            </a:r>
            <a:r>
              <a:rPr lang="es-AR" dirty="0" err="1"/>
              <a:t>Mondory</a:t>
            </a:r>
            <a:endParaRPr lang="es-AR" dirty="0"/>
          </a:p>
          <a:p>
            <a:r>
              <a:rPr lang="es-AR" dirty="0"/>
              <a:t>Teatro de </a:t>
            </a:r>
            <a:r>
              <a:rPr lang="es-AR" dirty="0" err="1"/>
              <a:t>Marais</a:t>
            </a:r>
            <a:endParaRPr lang="es-AR" dirty="0"/>
          </a:p>
          <a:p>
            <a:r>
              <a:rPr lang="es-AR" dirty="0"/>
              <a:t>Representan </a:t>
            </a:r>
            <a:r>
              <a:rPr lang="es-AR" dirty="0" err="1"/>
              <a:t>Corneille</a:t>
            </a:r>
            <a:endParaRPr lang="es-AR" dirty="0"/>
          </a:p>
          <a:p>
            <a:r>
              <a:rPr lang="es-AR" dirty="0"/>
              <a:t>Queda abolido el monopolio de El Hotel de Borgoña</a:t>
            </a:r>
            <a:endParaRPr lang="es-E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71472" y="285728"/>
            <a:ext cx="8229600" cy="1143000"/>
          </a:xfrm>
        </p:spPr>
        <p:txBody>
          <a:bodyPr/>
          <a:lstStyle/>
          <a:p>
            <a:r>
              <a:rPr lang="es-AR" dirty="0"/>
              <a:t>Pierre </a:t>
            </a:r>
            <a:r>
              <a:rPr lang="es-AR" dirty="0" err="1"/>
              <a:t>Corneille</a:t>
            </a:r>
            <a:r>
              <a:rPr lang="es-AR" dirty="0"/>
              <a:t> (1606/1684)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err="1"/>
              <a:t>Ruén</a:t>
            </a:r>
            <a:endParaRPr lang="es-AR" dirty="0"/>
          </a:p>
          <a:p>
            <a:r>
              <a:rPr lang="es-AR" dirty="0"/>
              <a:t>Época de Luis XIII – </a:t>
            </a:r>
            <a:r>
              <a:rPr lang="es-AR" dirty="0" err="1"/>
              <a:t>Richelieu</a:t>
            </a:r>
            <a:endParaRPr lang="es-AR" dirty="0"/>
          </a:p>
          <a:p>
            <a:r>
              <a:rPr lang="es-AR" dirty="0"/>
              <a:t>Abogado</a:t>
            </a:r>
          </a:p>
          <a:p>
            <a:r>
              <a:rPr lang="es-AR" dirty="0"/>
              <a:t>Vida tranquila</a:t>
            </a:r>
          </a:p>
          <a:p>
            <a:r>
              <a:rPr lang="es-AR" dirty="0"/>
              <a:t>Obras: “Medea”, “Horacio”, “</a:t>
            </a:r>
            <a:r>
              <a:rPr lang="es-AR" dirty="0" err="1"/>
              <a:t>Cinna</a:t>
            </a:r>
            <a:r>
              <a:rPr lang="es-AR" dirty="0"/>
              <a:t>”, “Edipo”</a:t>
            </a:r>
            <a:endParaRPr lang="es-E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Caracteres  generales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dirty="0"/>
              <a:t>Tono elevado</a:t>
            </a:r>
          </a:p>
          <a:p>
            <a:r>
              <a:rPr lang="es-AR" dirty="0"/>
              <a:t>Orientación cívica</a:t>
            </a:r>
          </a:p>
          <a:p>
            <a:r>
              <a:rPr lang="es-AR" dirty="0"/>
              <a:t>Contenido moral</a:t>
            </a:r>
          </a:p>
          <a:p>
            <a:r>
              <a:rPr lang="es-AR" dirty="0"/>
              <a:t>Léxico preciosista</a:t>
            </a:r>
          </a:p>
          <a:p>
            <a:r>
              <a:rPr lang="es-AR" dirty="0"/>
              <a:t>Exaltación cívico moralizante</a:t>
            </a:r>
          </a:p>
          <a:p>
            <a:r>
              <a:rPr lang="es-AR" dirty="0"/>
              <a:t>Triunfo de la voluntad sobre las pasiones</a:t>
            </a:r>
          </a:p>
          <a:p>
            <a:r>
              <a:rPr lang="es-AR" dirty="0"/>
              <a:t>Triunfo del deber sobre los intereses personales</a:t>
            </a:r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59</TotalTime>
  <Words>557</Words>
  <Application>Microsoft Office PowerPoint</Application>
  <PresentationFormat>Presentación en pantalla (4:3)</PresentationFormat>
  <Paragraphs>101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1" baseType="lpstr">
      <vt:lpstr>Arial</vt:lpstr>
      <vt:lpstr>Century Gothic</vt:lpstr>
      <vt:lpstr>Wingdings 3</vt:lpstr>
      <vt:lpstr>Ion</vt:lpstr>
      <vt:lpstr>El teatro siglo XVII</vt:lpstr>
      <vt:lpstr>Clasicismo francés</vt:lpstr>
      <vt:lpstr>Las salas</vt:lpstr>
      <vt:lpstr>El teatro siglo XVII</vt:lpstr>
      <vt:lpstr>El teatro siglo XVII</vt:lpstr>
      <vt:lpstr>El teatro siglo XVII</vt:lpstr>
      <vt:lpstr>El teatro siglo XVII</vt:lpstr>
      <vt:lpstr>Pierre Corneille (1606/1684)</vt:lpstr>
      <vt:lpstr>Caracteres  generales</vt:lpstr>
      <vt:lpstr>Caracteres de sus héroes</vt:lpstr>
      <vt:lpstr>Sus héroes: El Cid</vt:lpstr>
      <vt:lpstr>Moral corneliana</vt:lpstr>
      <vt:lpstr>Conflicto</vt:lpstr>
      <vt:lpstr>El Cid (1636)</vt:lpstr>
      <vt:lpstr>El Cid (1636)</vt:lpstr>
      <vt:lpstr>El Cid (1636)</vt:lpstr>
      <vt:lpstr>El Cid (1636)</vt:lpstr>
    </vt:vector>
  </TitlesOfParts>
  <Company>Acer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teatro siglo XVII</dc:title>
  <dc:creator>Valued Acer Customer</dc:creator>
  <cp:lastModifiedBy>Administrador</cp:lastModifiedBy>
  <cp:revision>10</cp:revision>
  <dcterms:created xsi:type="dcterms:W3CDTF">2010-06-11T15:29:19Z</dcterms:created>
  <dcterms:modified xsi:type="dcterms:W3CDTF">2020-05-03T23:20:43Z</dcterms:modified>
</cp:coreProperties>
</file>