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3" r:id="rId9"/>
    <p:sldId id="260" r:id="rId10"/>
    <p:sldId id="261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9" r:id="rId23"/>
    <p:sldId id="262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6801" y="3733800"/>
            <a:ext cx="70103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7" name="Grupo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35CE92C-8910-4E44-804D-92AC16D4AE7A}" type="datetimeFigureOut">
              <a:rPr lang="es-ES_tradnl" smtClean="0"/>
              <a:pPr/>
              <a:t>15/04/2020</a:t>
            </a:fld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9F6C5CD-FF43-4533-8A70-7DC944B4875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dirty="0" smtClean="0"/>
              <a:t>Historia del Arte y la Escenografía II</a:t>
            </a:r>
          </a:p>
          <a:p>
            <a:r>
              <a:rPr lang="es-ES_tradnl" dirty="0" smtClean="0"/>
              <a:t>Diseño Escenográfico</a:t>
            </a:r>
          </a:p>
          <a:p>
            <a:r>
              <a:rPr lang="es-ES_tradnl" dirty="0" smtClean="0"/>
              <a:t>Facultad de Artes del Espectáculo</a:t>
            </a:r>
          </a:p>
          <a:p>
            <a:r>
              <a:rPr lang="es-ES_tradnl" dirty="0" err="1" smtClean="0"/>
              <a:t>UNCuyo</a:t>
            </a:r>
            <a:endParaRPr lang="es-ES_tradnl" dirty="0" smtClean="0"/>
          </a:p>
          <a:p>
            <a:r>
              <a:rPr lang="es-ES_tradnl" dirty="0" smtClean="0"/>
              <a:t>Profesor titular: Arq. Luis Antonio </a:t>
            </a:r>
            <a:r>
              <a:rPr lang="es-ES_tradnl" dirty="0" err="1" smtClean="0"/>
              <a:t>Gattás</a:t>
            </a:r>
            <a:endParaRPr lang="es-ES_tradnl" dirty="0" smtClean="0"/>
          </a:p>
          <a:p>
            <a:r>
              <a:rPr lang="es-ES_tradnl" dirty="0" smtClean="0"/>
              <a:t>2020</a:t>
            </a:r>
            <a:endParaRPr lang="es-ES_tradnl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5796136" y="64440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PLANTA </a:t>
            </a:r>
            <a:r>
              <a:rPr lang="es-ES_tradnl" dirty="0" smtClean="0">
                <a:solidFill>
                  <a:srgbClr val="FF0000"/>
                </a:solidFill>
              </a:rPr>
              <a:t>CENTALIZADA</a:t>
            </a:r>
            <a:endParaRPr lang="es-ES_tradnl" dirty="0">
              <a:solidFill>
                <a:srgbClr val="FF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1619672" y="1124744"/>
            <a:ext cx="0" cy="4188246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0 Imagen" descr="plantas-centraliza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047" y="638634"/>
            <a:ext cx="8040393" cy="6036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lvl="2"/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MUROS</a:t>
            </a:r>
            <a:endParaRPr lang="es-ES_tradnl" sz="1600" b="1" dirty="0" smtClean="0"/>
          </a:p>
          <a:p>
            <a:pPr marL="269875" lvl="1" indent="-269875">
              <a:buNone/>
            </a:pPr>
            <a:r>
              <a:rPr lang="es-ES_tradnl" dirty="0" smtClean="0"/>
              <a:t>PIEDRA</a:t>
            </a:r>
          </a:p>
          <a:p>
            <a:pPr marL="269875" lvl="1" indent="-269875">
              <a:buNone/>
            </a:pPr>
            <a:r>
              <a:rPr lang="es-ES_tradnl" dirty="0" smtClean="0"/>
              <a:t>	</a:t>
            </a:r>
            <a:r>
              <a:rPr lang="es-ES_tradnl" dirty="0" smtClean="0"/>
              <a:t>SILLAR:</a:t>
            </a:r>
            <a:r>
              <a:rPr lang="es-ES_tradnl" dirty="0" smtClean="0"/>
              <a:t>  piedra bien cortada</a:t>
            </a:r>
          </a:p>
          <a:p>
            <a:pPr marL="269875" lvl="1" indent="-269875">
              <a:buNone/>
            </a:pPr>
            <a:r>
              <a:rPr lang="es-ES_tradnl" sz="2000" dirty="0" smtClean="0"/>
              <a:t>	</a:t>
            </a:r>
            <a:r>
              <a:rPr lang="es-ES_tradnl" sz="2000" dirty="0" smtClean="0"/>
              <a:t>SILLAREJO: algo trabajada </a:t>
            </a:r>
          </a:p>
          <a:p>
            <a:pPr marL="269875" lvl="1" indent="-269875">
              <a:buNone/>
            </a:pPr>
            <a:r>
              <a:rPr lang="es-ES_tradnl" dirty="0" smtClean="0"/>
              <a:t>	</a:t>
            </a:r>
            <a:r>
              <a:rPr lang="es-ES_tradnl" dirty="0" smtClean="0"/>
              <a:t>	pero imperfecta</a:t>
            </a:r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r>
              <a:rPr lang="es-ES_tradnl" sz="2000" dirty="0" smtClean="0"/>
              <a:t>	</a:t>
            </a:r>
            <a:endParaRPr lang="es-ES_tradnl" sz="2000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r>
              <a:rPr lang="es-ES_tradnl" sz="2000" dirty="0" smtClean="0"/>
              <a:t>SILLAR A SOGA O TIZON</a:t>
            </a:r>
            <a:endParaRPr lang="es-ES_tradnl" dirty="0" smtClean="0"/>
          </a:p>
          <a:p>
            <a:pPr marL="269875" lvl="1" indent="-269875">
              <a:buNone/>
            </a:pPr>
            <a:endParaRPr lang="es-ES_tradnl" sz="2000" dirty="0" smtClean="0"/>
          </a:p>
          <a:p>
            <a:pPr marL="269875" lvl="1" indent="-269875">
              <a:buNone/>
            </a:pPr>
            <a:r>
              <a:rPr lang="es-ES_tradnl" dirty="0" smtClean="0"/>
              <a:t>	</a:t>
            </a:r>
            <a:r>
              <a:rPr lang="es-ES_tradnl" dirty="0" smtClean="0"/>
              <a:t>MAMPOSTERÍA: irregular, </a:t>
            </a:r>
          </a:p>
          <a:p>
            <a:pPr marL="269875" lvl="1" indent="-269875">
              <a:buNone/>
            </a:pPr>
            <a:r>
              <a:rPr lang="es-ES_tradnl" sz="2000" dirty="0" smtClean="0"/>
              <a:t>	</a:t>
            </a:r>
            <a:r>
              <a:rPr lang="es-ES_tradnl" sz="2000" dirty="0" smtClean="0"/>
              <a:t>	sin trabajar</a:t>
            </a:r>
            <a:endParaRPr lang="es-ES_tradnl" sz="2000" dirty="0" smtClean="0"/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  <p:pic>
        <p:nvPicPr>
          <p:cNvPr id="4" name="3 Imagen" descr="pfsillaresalmohadillad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622" y="2204864"/>
            <a:ext cx="2533650" cy="514350"/>
          </a:xfrm>
          <a:prstGeom prst="rect">
            <a:avLst/>
          </a:prstGeom>
        </p:spPr>
      </p:pic>
      <p:pic>
        <p:nvPicPr>
          <p:cNvPr id="5" name="4 Imagen" descr="Soga y tiz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4793" y="4077072"/>
            <a:ext cx="2619375" cy="1584176"/>
          </a:xfrm>
          <a:prstGeom prst="rect">
            <a:avLst/>
          </a:prstGeom>
        </p:spPr>
      </p:pic>
      <p:pic>
        <p:nvPicPr>
          <p:cNvPr id="6" name="5 Imagen" descr="Sillare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708920"/>
            <a:ext cx="2880320" cy="216024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3851920" y="2276872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Flecha derecha"/>
          <p:cNvSpPr/>
          <p:nvPr/>
        </p:nvSpPr>
        <p:spPr>
          <a:xfrm>
            <a:off x="4004320" y="2996952"/>
            <a:ext cx="157579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Flecha derecha"/>
          <p:cNvSpPr/>
          <p:nvPr/>
        </p:nvSpPr>
        <p:spPr>
          <a:xfrm>
            <a:off x="3419872" y="4941168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9 Flecha derecha"/>
          <p:cNvSpPr/>
          <p:nvPr/>
        </p:nvSpPr>
        <p:spPr>
          <a:xfrm>
            <a:off x="3923928" y="6093296"/>
            <a:ext cx="180020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10 Imagen" descr="muro_de_mamposteria_de_pie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085184"/>
            <a:ext cx="3053755" cy="148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lvl="2"/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SISTEMAS  DE SOSTEN- ESTRUCTURAS</a:t>
            </a:r>
            <a:endParaRPr lang="es-ES_tradnl" sz="1600" b="1" dirty="0" smtClean="0"/>
          </a:p>
          <a:p>
            <a:pPr marL="269875" lvl="1" indent="-269875">
              <a:buNone/>
            </a:pPr>
            <a:r>
              <a:rPr lang="es-ES_tradnl" dirty="0" smtClean="0"/>
              <a:t>COLUMNAS: 	Griegas: Dórico, Jónico y Corintio</a:t>
            </a:r>
          </a:p>
          <a:p>
            <a:pPr marL="269875" lvl="1" indent="-269875">
              <a:buNone/>
            </a:pPr>
            <a:r>
              <a:rPr lang="es-ES_tradnl" dirty="0" smtClean="0"/>
              <a:t>	</a:t>
            </a:r>
            <a:r>
              <a:rPr lang="es-ES_tradnl" dirty="0" smtClean="0"/>
              <a:t>		Romanas: Compuesto, Toscano</a:t>
            </a:r>
          </a:p>
          <a:p>
            <a:pPr marL="269875" lvl="1" indent="-269875">
              <a:buNone/>
            </a:pPr>
            <a:r>
              <a:rPr lang="es-ES_tradnl" dirty="0" smtClean="0"/>
              <a:t>	</a:t>
            </a:r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7" name="6 Flecha derecha"/>
          <p:cNvSpPr/>
          <p:nvPr/>
        </p:nvSpPr>
        <p:spPr>
          <a:xfrm>
            <a:off x="-900608" y="2348880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Flecha derecha"/>
          <p:cNvSpPr/>
          <p:nvPr/>
        </p:nvSpPr>
        <p:spPr>
          <a:xfrm>
            <a:off x="-1980728" y="3140968"/>
            <a:ext cx="157579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Flecha derecha"/>
          <p:cNvSpPr/>
          <p:nvPr/>
        </p:nvSpPr>
        <p:spPr>
          <a:xfrm>
            <a:off x="-1332656" y="4509120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9 Flecha derecha"/>
          <p:cNvSpPr/>
          <p:nvPr/>
        </p:nvSpPr>
        <p:spPr>
          <a:xfrm>
            <a:off x="-2124744" y="5373216"/>
            <a:ext cx="180020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11 Imagen" descr="T240869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144" y="2606227"/>
            <a:ext cx="8006174" cy="406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165304"/>
          </a:xfrm>
        </p:spPr>
        <p:txBody>
          <a:bodyPr>
            <a:normAutofit lnSpcReduction="10000"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marL="269875" lvl="1" indent="-269875">
              <a:buNone/>
            </a:pPr>
            <a:r>
              <a:rPr lang="es-ES_tradnl" dirty="0" smtClean="0"/>
              <a:t>	</a:t>
            </a:r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dirty="0" smtClean="0"/>
          </a:p>
          <a:p>
            <a:pPr marL="269875" lvl="1" indent="-269875">
              <a:buNone/>
            </a:pPr>
            <a:endParaRPr lang="es-ES_tradnl" b="1" dirty="0" smtClean="0"/>
          </a:p>
          <a:p>
            <a:pPr marL="269875" lvl="1" indent="-269875">
              <a:buNone/>
            </a:pPr>
            <a:r>
              <a:rPr lang="es-ES_tradnl" b="1" dirty="0" smtClean="0"/>
              <a:t>Materiales </a:t>
            </a:r>
            <a:r>
              <a:rPr lang="es-ES_tradnl" b="1" dirty="0" smtClean="0"/>
              <a:t>de fachada:  </a:t>
            </a:r>
            <a:endParaRPr lang="es-ES_tradnl" b="1" dirty="0" smtClean="0"/>
          </a:p>
          <a:p>
            <a:pPr marL="269875" lvl="1" indent="-269875">
              <a:buNone/>
            </a:pPr>
            <a:r>
              <a:rPr lang="es-ES_tradnl" b="1" dirty="0" smtClean="0"/>
              <a:t>SISTEMAS  </a:t>
            </a:r>
            <a:r>
              <a:rPr lang="es-ES_tradnl" b="1" dirty="0" smtClean="0"/>
              <a:t>DE </a:t>
            </a:r>
            <a:r>
              <a:rPr lang="es-ES_tradnl" b="1" dirty="0" smtClean="0"/>
              <a:t>SOSTEN-</a:t>
            </a:r>
          </a:p>
          <a:p>
            <a:pPr marL="269875" lvl="1" indent="-269875">
              <a:buNone/>
            </a:pPr>
            <a:r>
              <a:rPr lang="es-ES_tradnl" b="1" dirty="0" smtClean="0"/>
              <a:t>CUBIERTAS</a:t>
            </a:r>
            <a:endParaRPr lang="es-ES_tradnl" b="1" dirty="0" smtClean="0"/>
          </a:p>
        </p:txBody>
      </p:sp>
      <p:sp>
        <p:nvSpPr>
          <p:cNvPr id="7" name="6 Flecha derecha"/>
          <p:cNvSpPr/>
          <p:nvPr/>
        </p:nvSpPr>
        <p:spPr>
          <a:xfrm>
            <a:off x="-900608" y="2348880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Flecha derecha"/>
          <p:cNvSpPr/>
          <p:nvPr/>
        </p:nvSpPr>
        <p:spPr>
          <a:xfrm>
            <a:off x="-1980728" y="3140968"/>
            <a:ext cx="157579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Flecha derecha"/>
          <p:cNvSpPr/>
          <p:nvPr/>
        </p:nvSpPr>
        <p:spPr>
          <a:xfrm>
            <a:off x="-1332656" y="4509120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9 Flecha derecha"/>
          <p:cNvSpPr/>
          <p:nvPr/>
        </p:nvSpPr>
        <p:spPr>
          <a:xfrm>
            <a:off x="-2124744" y="5373216"/>
            <a:ext cx="180020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10 Imagen" descr="1orde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80728"/>
            <a:ext cx="4105896" cy="5605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lvl="2"/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EL PILAR / PILASTRA</a:t>
            </a:r>
            <a:endParaRPr lang="es-ES_tradnl" sz="1600" b="1" dirty="0" smtClean="0"/>
          </a:p>
          <a:p>
            <a:pPr marL="269875" lvl="1" indent="-269875"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12" name="11 Imagen" descr="Pilar_Gen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128459" cy="309634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83568" y="191683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</a:t>
            </a:r>
            <a:r>
              <a:rPr lang="es-ES" b="1" dirty="0" smtClean="0"/>
              <a:t> PILAR</a:t>
            </a:r>
            <a:r>
              <a:rPr lang="es-ES" dirty="0" smtClean="0"/>
              <a:t> es un elemento sustentante de sección cuadrada o poligonal, si forma cuerpo con la pared se le denomina pilastra. Puede llevar columnas adosadas, convirtiéndose en pilar compuesto. Si son múltiples columnillas, como es el caso del pilar gótico, se denomina a cada una de estas columnillas </a:t>
            </a:r>
            <a:r>
              <a:rPr lang="es-ES" b="1" dirty="0" smtClean="0"/>
              <a:t>baquetón</a:t>
            </a:r>
            <a:endParaRPr lang="es-ES_tradnl" dirty="0"/>
          </a:p>
        </p:txBody>
      </p:sp>
      <p:pic>
        <p:nvPicPr>
          <p:cNvPr id="14" name="13 Imagen" descr="Architecture-pila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284984"/>
            <a:ext cx="1583331" cy="3333328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788024" y="371703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PILAR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PILASTRA</a:t>
            </a:r>
            <a:endParaRPr lang="es-ES_tradnl" dirty="0"/>
          </a:p>
        </p:txBody>
      </p:sp>
      <p:sp>
        <p:nvSpPr>
          <p:cNvPr id="16" name="15 Flecha derecha"/>
          <p:cNvSpPr/>
          <p:nvPr/>
        </p:nvSpPr>
        <p:spPr>
          <a:xfrm>
            <a:off x="5580112" y="4941168"/>
            <a:ext cx="86409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6 Flecha izquierda"/>
          <p:cNvSpPr/>
          <p:nvPr/>
        </p:nvSpPr>
        <p:spPr>
          <a:xfrm>
            <a:off x="4644008" y="4077072"/>
            <a:ext cx="936104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lvl="2"/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PILARES COMPUESTOS</a:t>
            </a:r>
            <a:endParaRPr lang="es-ES_tradnl" sz="1600" b="1" dirty="0" smtClean="0"/>
          </a:p>
          <a:p>
            <a:pPr marL="269875" lvl="1" indent="-269875"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19168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 </a:t>
            </a:r>
            <a:r>
              <a:rPr lang="es-ES" dirty="0" smtClean="0"/>
              <a:t>son múltiples columnillas, como es el caso del pilar gótico, se denomina a cada una de estas columnillas </a:t>
            </a:r>
            <a:r>
              <a:rPr lang="es-ES" b="1" dirty="0" smtClean="0"/>
              <a:t>baquetón</a:t>
            </a:r>
            <a:endParaRPr lang="es-ES_tradnl" dirty="0"/>
          </a:p>
        </p:txBody>
      </p:sp>
      <p:pic>
        <p:nvPicPr>
          <p:cNvPr id="10" name="9 Imagen" descr="image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81669"/>
            <a:ext cx="3312368" cy="3482857"/>
          </a:xfrm>
          <a:prstGeom prst="rect">
            <a:avLst/>
          </a:prstGeom>
        </p:spPr>
      </p:pic>
      <p:pic>
        <p:nvPicPr>
          <p:cNvPr id="11" name="10 Imagen" descr="Pilarcompu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8362" y="3429000"/>
            <a:ext cx="3607964" cy="3240360"/>
          </a:xfrm>
          <a:prstGeom prst="rect">
            <a:avLst/>
          </a:prstGeom>
        </p:spPr>
      </p:pic>
      <p:sp>
        <p:nvSpPr>
          <p:cNvPr id="18" name="17 Flecha abajo"/>
          <p:cNvSpPr/>
          <p:nvPr/>
        </p:nvSpPr>
        <p:spPr>
          <a:xfrm>
            <a:off x="5220072" y="2348880"/>
            <a:ext cx="360040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lvl="2"/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PILARES COMPUESTOS</a:t>
            </a:r>
            <a:endParaRPr lang="es-ES_tradnl" sz="1600" b="1" dirty="0" smtClean="0"/>
          </a:p>
          <a:p>
            <a:pPr marL="269875" lvl="1" indent="-269875"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1916833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el exterior, las fuerzas de sostén o de descarga del peso de cubiertas y muros pueden ser: adosadas al muro, como los </a:t>
            </a:r>
            <a:r>
              <a:rPr lang="es-ES" b="1" dirty="0" smtClean="0">
                <a:solidFill>
                  <a:srgbClr val="FF0000"/>
                </a:solidFill>
              </a:rPr>
              <a:t>contrafuertes</a:t>
            </a:r>
            <a:r>
              <a:rPr lang="es-ES" dirty="0" smtClean="0"/>
              <a:t>, o despegadas del muro y unidas a él por arcos de descarga como es el caso de los </a:t>
            </a:r>
            <a:r>
              <a:rPr lang="es-ES" b="1" dirty="0" smtClean="0">
                <a:solidFill>
                  <a:srgbClr val="FF0000"/>
                </a:solidFill>
              </a:rPr>
              <a:t>arbotantes</a:t>
            </a:r>
          </a:p>
        </p:txBody>
      </p:sp>
      <p:pic>
        <p:nvPicPr>
          <p:cNvPr id="8" name="7 Imagen" descr="contrafue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71428"/>
            <a:ext cx="3048000" cy="3009900"/>
          </a:xfrm>
          <a:prstGeom prst="rect">
            <a:avLst/>
          </a:prstGeom>
        </p:spPr>
      </p:pic>
      <p:pic>
        <p:nvPicPr>
          <p:cNvPr id="9" name="8 Imagen" descr="0013 - Elementos sustentantes de la catedral gó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24944"/>
            <a:ext cx="2711775" cy="3782367"/>
          </a:xfrm>
          <a:prstGeom prst="rect">
            <a:avLst/>
          </a:prstGeom>
        </p:spPr>
      </p:pic>
      <p:sp>
        <p:nvSpPr>
          <p:cNvPr id="18" name="17 Flecha abajo"/>
          <p:cNvSpPr/>
          <p:nvPr/>
        </p:nvSpPr>
        <p:spPr>
          <a:xfrm>
            <a:off x="7668344" y="2780928"/>
            <a:ext cx="360040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CuadroTexto"/>
          <p:cNvSpPr txBox="1"/>
          <p:nvPr/>
        </p:nvSpPr>
        <p:spPr>
          <a:xfrm>
            <a:off x="1907704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contrafuertes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marL="0" lvl="2">
              <a:lnSpc>
                <a:spcPct val="100000"/>
              </a:lnSpc>
              <a:spcBef>
                <a:spcPts val="0"/>
              </a:spcBef>
            </a:pPr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</a:t>
            </a:r>
            <a:r>
              <a:rPr lang="es-ES" sz="1600" b="1" dirty="0" smtClean="0"/>
              <a:t>FUERZAS DE CARGA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	Las </a:t>
            </a:r>
            <a:r>
              <a:rPr lang="es-ES" sz="1600" dirty="0" smtClean="0"/>
              <a:t>fuerzas de carga respecto a las formas de construcción, pueden se de dos tipos:</a:t>
            </a:r>
            <a:br>
              <a:rPr lang="es-ES" sz="1600" dirty="0" smtClean="0"/>
            </a:br>
            <a:r>
              <a:rPr lang="es-ES" sz="1600" dirty="0" smtClean="0"/>
              <a:t>-</a:t>
            </a:r>
            <a:r>
              <a:rPr lang="es-ES" sz="1600" dirty="0" smtClean="0"/>
              <a:t> </a:t>
            </a:r>
            <a:r>
              <a:rPr lang="es-ES" sz="1600" dirty="0" smtClean="0"/>
              <a:t>	</a:t>
            </a:r>
            <a:r>
              <a:rPr lang="es-ES" sz="1600" b="1" dirty="0" err="1" smtClean="0">
                <a:solidFill>
                  <a:srgbClr val="FF0000"/>
                </a:solidFill>
              </a:rPr>
              <a:t>Arquitrabada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</a:rPr>
              <a:t>o adintelada</a:t>
            </a:r>
            <a:r>
              <a:rPr lang="es-ES" sz="1600" dirty="0" smtClean="0"/>
              <a:t>: que dispone las masas de forma horizontal. Proyecta un </a:t>
            </a:r>
            <a:r>
              <a:rPr lang="es-ES" sz="1600" dirty="0" smtClean="0"/>
              <a:t>	tipo </a:t>
            </a:r>
            <a:r>
              <a:rPr lang="es-ES" sz="1600" dirty="0" smtClean="0"/>
              <a:t>de cubierta plana, de escasa resistencia, por lo cual es preferible utilizar la madera </a:t>
            </a:r>
            <a:r>
              <a:rPr lang="es-ES" sz="1600" dirty="0" smtClean="0"/>
              <a:t>	para </a:t>
            </a:r>
            <a:r>
              <a:rPr lang="es-ES" sz="1600" dirty="0" smtClean="0"/>
              <a:t>su confección</a:t>
            </a:r>
            <a:endParaRPr lang="es-ES_tradnl" dirty="0"/>
          </a:p>
        </p:txBody>
      </p:sp>
      <p:pic>
        <p:nvPicPr>
          <p:cNvPr id="10" name="9 Imagen" descr="entabl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2924944"/>
            <a:ext cx="4922840" cy="3096344"/>
          </a:xfrm>
          <a:prstGeom prst="rect">
            <a:avLst/>
          </a:prstGeom>
        </p:spPr>
      </p:pic>
      <p:pic>
        <p:nvPicPr>
          <p:cNvPr id="11" name="10 Imagen" descr="Arquitra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626" y="2924945"/>
            <a:ext cx="3402830" cy="3186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marL="0" lvl="2">
              <a:lnSpc>
                <a:spcPct val="100000"/>
              </a:lnSpc>
              <a:spcBef>
                <a:spcPts val="0"/>
              </a:spcBef>
            </a:pPr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</a:t>
            </a:r>
            <a:r>
              <a:rPr lang="es-ES" sz="1600" b="1" dirty="0" smtClean="0"/>
              <a:t>FUERZAS DE CARGA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	Las </a:t>
            </a:r>
            <a:r>
              <a:rPr lang="es-ES" sz="1600" dirty="0" smtClean="0"/>
              <a:t>fuerzas de carga respecto a las formas de construcción, pueden se de dos tipos:</a:t>
            </a:r>
            <a:br>
              <a:rPr lang="es-ES" sz="1600" dirty="0" smtClean="0"/>
            </a:br>
            <a:r>
              <a:rPr lang="es-ES" sz="1600" dirty="0" smtClean="0"/>
              <a:t>-</a:t>
            </a:r>
            <a:r>
              <a:rPr lang="es-ES" sz="1600" dirty="0" smtClean="0"/>
              <a:t> </a:t>
            </a:r>
            <a:r>
              <a:rPr lang="es-ES" sz="1600" dirty="0" smtClean="0"/>
              <a:t>	</a:t>
            </a:r>
            <a:r>
              <a:rPr lang="es-ES" sz="1600" dirty="0" smtClean="0">
                <a:solidFill>
                  <a:srgbClr val="FF0000"/>
                </a:solidFill>
              </a:rPr>
              <a:t> -</a:t>
            </a:r>
            <a:r>
              <a:rPr lang="es-ES" sz="1600" b="1" dirty="0" smtClean="0">
                <a:solidFill>
                  <a:srgbClr val="FF0000"/>
                </a:solidFill>
              </a:rPr>
              <a:t> Abovedada</a:t>
            </a:r>
            <a:r>
              <a:rPr lang="es-ES" sz="1600" dirty="0" smtClean="0"/>
              <a:t>: Ordena los elementos de forma curva, concentrando las presiones en </a:t>
            </a:r>
            <a:r>
              <a:rPr lang="es-ES" sz="1600" dirty="0" smtClean="0"/>
              <a:t>	determinados </a:t>
            </a:r>
            <a:r>
              <a:rPr lang="es-ES" sz="1600" dirty="0" smtClean="0"/>
              <a:t>puntos. Se basa en la utilización de arcos, lo que tiene como </a:t>
            </a:r>
            <a:r>
              <a:rPr lang="es-ES" sz="1600" dirty="0" smtClean="0"/>
              <a:t>	característica </a:t>
            </a:r>
            <a:r>
              <a:rPr lang="es-ES" sz="1600" dirty="0" smtClean="0"/>
              <a:t>repartir mejor los pesos sobre determinados puntos, lo cual hace posible </a:t>
            </a:r>
            <a:r>
              <a:rPr lang="es-ES" sz="1600" dirty="0" smtClean="0"/>
              <a:t>	aligerar </a:t>
            </a:r>
            <a:r>
              <a:rPr lang="es-ES" sz="1600" dirty="0" smtClean="0"/>
              <a:t>el espesor de los muros y con ello permite la utilización masiva de la piedra</a:t>
            </a:r>
            <a:endParaRPr lang="es-ES_tradnl" dirty="0"/>
          </a:p>
        </p:txBody>
      </p:sp>
      <p:pic>
        <p:nvPicPr>
          <p:cNvPr id="6" name="5 Imagen" descr="e0c5f639a6630643d7e5c0d760a05c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43602"/>
            <a:ext cx="3744416" cy="3217857"/>
          </a:xfrm>
          <a:prstGeom prst="rect">
            <a:avLst/>
          </a:prstGeom>
        </p:spPr>
      </p:pic>
      <p:pic>
        <p:nvPicPr>
          <p:cNvPr id="7" name="6 Imagen" descr="4755013046_8cecbaefc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679644" cy="3130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marL="0" lvl="2">
              <a:lnSpc>
                <a:spcPct val="100000"/>
              </a:lnSpc>
              <a:spcBef>
                <a:spcPts val="0"/>
              </a:spcBef>
            </a:pPr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</a:t>
            </a:r>
            <a:r>
              <a:rPr lang="es-ES" sz="1600" b="1" dirty="0" smtClean="0"/>
              <a:t>FUERZAS DE </a:t>
            </a:r>
            <a:r>
              <a:rPr lang="es-ES" sz="1600" b="1" dirty="0" smtClean="0"/>
              <a:t>CARGA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-</a:t>
            </a:r>
            <a:r>
              <a:rPr lang="es-ES" sz="1600" dirty="0" smtClean="0"/>
              <a:t> </a:t>
            </a:r>
            <a:r>
              <a:rPr lang="es-ES" sz="1600" dirty="0" smtClean="0"/>
              <a:t>	</a:t>
            </a:r>
            <a:r>
              <a:rPr lang="es-ES" sz="1600" dirty="0" smtClean="0">
                <a:solidFill>
                  <a:srgbClr val="FF0000"/>
                </a:solidFill>
              </a:rPr>
              <a:t> -</a:t>
            </a:r>
            <a:r>
              <a:rPr lang="es-ES" sz="1600" b="1" dirty="0" smtClean="0">
                <a:solidFill>
                  <a:srgbClr val="FF0000"/>
                </a:solidFill>
              </a:rPr>
              <a:t> Abovedada</a:t>
            </a:r>
            <a:r>
              <a:rPr lang="es-ES" sz="1600" dirty="0" smtClean="0"/>
              <a:t>: </a:t>
            </a:r>
            <a:r>
              <a:rPr lang="es-ES" sz="1600" dirty="0" smtClean="0"/>
              <a:t>Cada movimiento arquitectónico desarrolló su estilo de </a:t>
            </a:r>
            <a:r>
              <a:rPr lang="es-ES" sz="1600" dirty="0" err="1" smtClean="0"/>
              <a:t>bóbeda</a:t>
            </a:r>
            <a:r>
              <a:rPr lang="es-ES" sz="1600" dirty="0" smtClean="0"/>
              <a:t>, las de crucería, las de cañón corrido, etc.</a:t>
            </a:r>
            <a:endParaRPr lang="es-ES_tradnl" dirty="0"/>
          </a:p>
        </p:txBody>
      </p:sp>
      <p:pic>
        <p:nvPicPr>
          <p:cNvPr id="8" name="7 Imagen" descr="vaulted-cellar-250335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3428999"/>
            <a:ext cx="4572000" cy="3076575"/>
          </a:xfrm>
          <a:prstGeom prst="rect">
            <a:avLst/>
          </a:prstGeom>
        </p:spPr>
      </p:pic>
      <p:pic>
        <p:nvPicPr>
          <p:cNvPr id="10" name="9 Imagen" descr="Sala-aboved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92896"/>
            <a:ext cx="3061227" cy="4081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CARÁCTER DE LA CONSTRUCCIÓN</a:t>
            </a:r>
          </a:p>
          <a:p>
            <a:pPr lvl="1"/>
            <a:r>
              <a:rPr lang="es-ES_tradnl" dirty="0" smtClean="0"/>
              <a:t>ARQUITECTURA RELIGIOSA: Templos, Iglesias, </a:t>
            </a:r>
            <a:r>
              <a:rPr lang="es-ES_tradnl" dirty="0" err="1" smtClean="0"/>
              <a:t>etc</a:t>
            </a:r>
            <a:r>
              <a:rPr lang="es-ES_tradnl" dirty="0" smtClean="0"/>
              <a:t> de cualquier religión</a:t>
            </a:r>
          </a:p>
          <a:p>
            <a:pPr lvl="1"/>
            <a:r>
              <a:rPr lang="es-ES_tradnl" dirty="0" smtClean="0"/>
              <a:t>ARQUITECTURA CONMEMORATIVA: celebrar evento, victoria.</a:t>
            </a:r>
          </a:p>
          <a:p>
            <a:pPr lvl="1"/>
            <a:r>
              <a:rPr lang="es-ES" cap="all" dirty="0" smtClean="0"/>
              <a:t>Arquitectura civil</a:t>
            </a:r>
            <a:r>
              <a:rPr lang="es-ES" b="1" dirty="0" smtClean="0"/>
              <a:t>:</a:t>
            </a:r>
            <a:r>
              <a:rPr lang="es-ES" dirty="0" smtClean="0"/>
              <a:t> monumentos públicos, de administración, circos, baños, teatros, etc.</a:t>
            </a:r>
          </a:p>
          <a:p>
            <a:pPr lvl="1"/>
            <a:r>
              <a:rPr lang="es-ES" cap="all" dirty="0" smtClean="0"/>
              <a:t>Arquitectura militar</a:t>
            </a:r>
            <a:r>
              <a:rPr lang="es-ES" b="1" dirty="0" smtClean="0"/>
              <a:t>:</a:t>
            </a:r>
            <a:r>
              <a:rPr lang="es-ES" dirty="0" smtClean="0"/>
              <a:t> fuertes, castillos, murallas, etc.</a:t>
            </a:r>
          </a:p>
          <a:p>
            <a:pPr lvl="1"/>
            <a:r>
              <a:rPr lang="es-ES" cap="all" dirty="0" smtClean="0"/>
              <a:t>Arquitectura doméstica:</a:t>
            </a:r>
            <a:r>
              <a:rPr lang="es-ES" dirty="0" smtClean="0"/>
              <a:t> todo tipo de </a:t>
            </a:r>
            <a:r>
              <a:rPr lang="es-ES" dirty="0" smtClean="0"/>
              <a:t>viviendas</a:t>
            </a:r>
          </a:p>
          <a:p>
            <a:pPr lvl="1"/>
            <a:r>
              <a:rPr lang="es-ES" dirty="0" smtClean="0"/>
              <a:t>LUDICA Y CULTURAL</a:t>
            </a:r>
          </a:p>
          <a:p>
            <a:pPr lvl="1"/>
            <a:r>
              <a:rPr lang="es-ES" dirty="0" smtClean="0"/>
              <a:t>COMERCIAL</a:t>
            </a: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marL="269875" lvl="1" indent="-269875"/>
            <a:r>
              <a:rPr lang="es-ES_tradnl" dirty="0" smtClean="0"/>
              <a:t>UBICACIÓN DE LA CONSTRUCCIÓN:</a:t>
            </a:r>
          </a:p>
          <a:p>
            <a:pPr marL="571627" lvl="2" indent="-269875"/>
            <a:r>
              <a:rPr lang="es-ES_tradnl" dirty="0" smtClean="0"/>
              <a:t>URBANA / RURAL</a:t>
            </a:r>
          </a:p>
          <a:p>
            <a:pPr marL="571627" lvl="2" indent="-269875"/>
            <a:r>
              <a:rPr lang="es-ES_tradnl" dirty="0" smtClean="0"/>
              <a:t>FORMA PARTE DE UN COJUNTO / INDEPENDIENTE</a:t>
            </a:r>
          </a:p>
          <a:p>
            <a:pPr marL="571627" lvl="2" indent="-269875"/>
            <a:r>
              <a:rPr lang="es-ES_tradnl" dirty="0" smtClean="0"/>
              <a:t>ESTATAL / PRIVADA / RELIGIOSA</a:t>
            </a:r>
          </a:p>
          <a:p>
            <a:pPr marL="571627" lvl="2" indent="-269875"/>
            <a:endParaRPr lang="es-ES_tradnl" dirty="0" smtClean="0"/>
          </a:p>
          <a:p>
            <a:pPr marL="269875" lvl="2" indent="-269875"/>
            <a:r>
              <a:rPr lang="es-ES_tradnl" sz="2000" dirty="0" smtClean="0"/>
              <a:t>AÑO DE CONSTRUCCIÓN / INICIO / FINALIZACIÓN</a:t>
            </a:r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marL="0" lvl="2">
              <a:lnSpc>
                <a:spcPct val="100000"/>
              </a:lnSpc>
              <a:spcBef>
                <a:spcPts val="0"/>
              </a:spcBef>
            </a:pPr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</a:t>
            </a:r>
            <a:r>
              <a:rPr lang="es-ES" sz="1600" b="1" dirty="0" smtClean="0"/>
              <a:t>FUERZAS DE </a:t>
            </a:r>
            <a:r>
              <a:rPr lang="es-ES" sz="1600" b="1" dirty="0" smtClean="0"/>
              <a:t>CARGA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-</a:t>
            </a:r>
            <a:r>
              <a:rPr lang="es-ES" sz="1600" dirty="0" smtClean="0"/>
              <a:t> </a:t>
            </a:r>
            <a:r>
              <a:rPr lang="es-ES" sz="1600" dirty="0" smtClean="0"/>
              <a:t>	</a:t>
            </a:r>
            <a:r>
              <a:rPr lang="es-ES" sz="1600" dirty="0" smtClean="0">
                <a:solidFill>
                  <a:srgbClr val="FF0000"/>
                </a:solidFill>
              </a:rPr>
              <a:t> -</a:t>
            </a:r>
            <a:r>
              <a:rPr lang="es-ES" sz="1600" b="1" dirty="0" smtClean="0">
                <a:solidFill>
                  <a:srgbClr val="FF0000"/>
                </a:solidFill>
              </a:rPr>
              <a:t> Abovedada</a:t>
            </a:r>
            <a:r>
              <a:rPr lang="es-ES" sz="1600" dirty="0" smtClean="0"/>
              <a:t>: </a:t>
            </a:r>
            <a:r>
              <a:rPr lang="es-ES" sz="1600" dirty="0" smtClean="0"/>
              <a:t>Cada movimiento arquitectónico desarrolló su estilo de </a:t>
            </a:r>
            <a:r>
              <a:rPr lang="es-ES" sz="1600" dirty="0" err="1" smtClean="0"/>
              <a:t>bóbeda</a:t>
            </a:r>
            <a:r>
              <a:rPr lang="es-ES" sz="1600" dirty="0" smtClean="0"/>
              <a:t>, las de crucería, las de cañón corrido, etc.</a:t>
            </a:r>
            <a:endParaRPr lang="es-ES_tradnl" dirty="0"/>
          </a:p>
        </p:txBody>
      </p:sp>
      <p:pic>
        <p:nvPicPr>
          <p:cNvPr id="6" name="5 Imagen" descr="boved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57424"/>
            <a:ext cx="7221290" cy="4441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marL="0" lvl="2">
              <a:lnSpc>
                <a:spcPct val="100000"/>
              </a:lnSpc>
              <a:spcBef>
                <a:spcPts val="0"/>
              </a:spcBef>
            </a:pPr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</a:t>
            </a:r>
            <a:r>
              <a:rPr lang="es-ES" sz="1600" b="1" dirty="0" smtClean="0"/>
              <a:t>FUERZAS DE </a:t>
            </a:r>
            <a:r>
              <a:rPr lang="es-ES" sz="1600" b="1" dirty="0" smtClean="0"/>
              <a:t>CARGA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-</a:t>
            </a:r>
            <a:r>
              <a:rPr lang="es-ES" sz="1600" dirty="0" smtClean="0"/>
              <a:t> </a:t>
            </a:r>
            <a:r>
              <a:rPr lang="es-ES" sz="1600" dirty="0" smtClean="0"/>
              <a:t>	</a:t>
            </a:r>
            <a:r>
              <a:rPr lang="es-ES" sz="1600" dirty="0" smtClean="0">
                <a:solidFill>
                  <a:srgbClr val="FF0000"/>
                </a:solidFill>
              </a:rPr>
              <a:t> -</a:t>
            </a:r>
            <a:r>
              <a:rPr lang="es-ES" sz="1600" b="1" dirty="0" smtClean="0">
                <a:solidFill>
                  <a:srgbClr val="FF0000"/>
                </a:solidFill>
              </a:rPr>
              <a:t> Abovedada</a:t>
            </a:r>
            <a:r>
              <a:rPr lang="es-ES" sz="1600" dirty="0" smtClean="0"/>
              <a:t>: En el caso de la bóveda de cañón, ya sea de medio punto o apuntada, ésta puede llevar marcada los arcos formeros, a los que se denomina "</a:t>
            </a:r>
            <a:r>
              <a:rPr lang="es-ES" sz="1600" b="1" dirty="0" smtClean="0"/>
              <a:t>arcos fajones</a:t>
            </a:r>
            <a:r>
              <a:rPr lang="es-ES" sz="1600" dirty="0" smtClean="0"/>
              <a:t>".</a:t>
            </a:r>
            <a:endParaRPr lang="es-ES_tradnl" dirty="0"/>
          </a:p>
        </p:txBody>
      </p:sp>
      <p:pic>
        <p:nvPicPr>
          <p:cNvPr id="5" name="4 Imagen" descr="volta-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5955367" cy="4228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NECESARIA</a:t>
            </a:r>
          </a:p>
          <a:p>
            <a:pPr lvl="1"/>
            <a:r>
              <a:rPr lang="es-ES_tradnl" sz="1600" dirty="0" smtClean="0"/>
              <a:t>VISTAS </a:t>
            </a:r>
            <a:r>
              <a:rPr lang="es-ES_tradnl" sz="1600" dirty="0" smtClean="0"/>
              <a:t>/ CROQUIS / FOTOS </a:t>
            </a:r>
          </a:p>
          <a:p>
            <a:pPr marL="0" lvl="2">
              <a:lnSpc>
                <a:spcPct val="100000"/>
              </a:lnSpc>
              <a:spcBef>
                <a:spcPts val="0"/>
              </a:spcBef>
            </a:pPr>
            <a:r>
              <a:rPr lang="es-ES_tradnl" sz="1600" b="1" dirty="0" smtClean="0"/>
              <a:t>Materiales de </a:t>
            </a:r>
            <a:r>
              <a:rPr lang="es-ES_tradnl" sz="1600" b="1" dirty="0" smtClean="0"/>
              <a:t>fachada:  SISTEMA S DE SOSTEN- </a:t>
            </a:r>
            <a:r>
              <a:rPr lang="es-ES" sz="1600" b="1" dirty="0" smtClean="0"/>
              <a:t>FUERZAS DE </a:t>
            </a:r>
            <a:r>
              <a:rPr lang="es-ES" sz="1600" b="1" dirty="0" smtClean="0"/>
              <a:t>CARGA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-</a:t>
            </a:r>
            <a:r>
              <a:rPr lang="es-ES" sz="1600" dirty="0" smtClean="0"/>
              <a:t> </a:t>
            </a:r>
            <a:r>
              <a:rPr lang="es-ES" sz="1600" dirty="0" smtClean="0"/>
              <a:t>	</a:t>
            </a:r>
            <a:r>
              <a:rPr lang="es-ES" sz="1600" dirty="0" smtClean="0">
                <a:solidFill>
                  <a:srgbClr val="FF0000"/>
                </a:solidFill>
              </a:rPr>
              <a:t> -</a:t>
            </a:r>
            <a:r>
              <a:rPr lang="es-ES" sz="1600" b="1" dirty="0" smtClean="0">
                <a:solidFill>
                  <a:srgbClr val="FF0000"/>
                </a:solidFill>
              </a:rPr>
              <a:t> Abovedada</a:t>
            </a:r>
            <a:r>
              <a:rPr lang="es-ES" sz="1600" dirty="0" smtClean="0"/>
              <a:t>: En el caso de la bóveda de cañón, ya sea de medio punto o apuntada, ésta puede llevar marcada los arcos formeros, a los que se denomina "</a:t>
            </a:r>
            <a:r>
              <a:rPr lang="es-ES" sz="1600" b="1" dirty="0" smtClean="0"/>
              <a:t>arcos fajones</a:t>
            </a:r>
            <a:r>
              <a:rPr lang="es-ES" sz="1600" dirty="0" smtClean="0"/>
              <a:t>".</a:t>
            </a:r>
            <a:endParaRPr lang="es-ES_tradnl" dirty="0"/>
          </a:p>
        </p:txBody>
      </p:sp>
      <p:pic>
        <p:nvPicPr>
          <p:cNvPr id="5" name="4 Imagen" descr="volta-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5955367" cy="4228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r>
              <a:rPr lang="es-ES_tradnl" sz="1600" dirty="0" smtClean="0"/>
              <a:t>DOCUMENTACIÓN </a:t>
            </a:r>
            <a:r>
              <a:rPr lang="es-ES_tradnl" sz="1600" dirty="0" smtClean="0"/>
              <a:t>NECESARIA</a:t>
            </a:r>
            <a:endParaRPr lang="es-ES_tradnl" sz="1600" dirty="0" smtClean="0"/>
          </a:p>
          <a:p>
            <a:pPr lvl="1"/>
            <a:r>
              <a:rPr lang="es-ES_tradnl" sz="1600" dirty="0" smtClean="0"/>
              <a:t>CORTE O </a:t>
            </a:r>
            <a:r>
              <a:rPr lang="es-ES_tradnl" sz="1600" dirty="0" smtClean="0"/>
              <a:t>SECCION: vemos alturas, estructuras, cubierta, detalles, materiales, formas</a:t>
            </a:r>
            <a:endParaRPr lang="es-ES_tradnl" sz="1600" dirty="0" smtClean="0"/>
          </a:p>
          <a:p>
            <a:pPr lvl="1"/>
            <a:r>
              <a:rPr lang="es-ES" cap="all" dirty="0" smtClean="0"/>
              <a:t> </a:t>
            </a: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marL="269875" lvl="1" indent="-269875"/>
            <a:r>
              <a:rPr lang="es-ES_tradnl" dirty="0" smtClean="0"/>
              <a:t> </a:t>
            </a:r>
            <a:endParaRPr lang="es-ES_tradnl" sz="2000" dirty="0" smtClean="0"/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  <p:pic>
        <p:nvPicPr>
          <p:cNvPr id="5" name="4 Imagen" descr="b50d78813b006bdfdae83e36e7f12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484157" cy="5013176"/>
          </a:xfrm>
          <a:prstGeom prst="rect">
            <a:avLst/>
          </a:prstGeom>
        </p:spPr>
      </p:pic>
      <p:pic>
        <p:nvPicPr>
          <p:cNvPr id="6" name="5 Imagen" descr="e12179c0adfa8a02d4adb0a9b3fbb9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600400" cy="4790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DESCRIPCIÓN FORMAL – ELEMENTOS ARQUITECTONICOS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FACHADA: tipología, proporciones, elementos que la definen: muros, columnas, aberturas, estructura a la vista, (columnas, pilastras, órdenes, </a:t>
            </a:r>
            <a:r>
              <a:rPr lang="es-ES_tradnl" dirty="0" err="1" smtClean="0"/>
              <a:t>etc</a:t>
            </a:r>
            <a:r>
              <a:rPr lang="es-ES_tradnl" dirty="0" smtClean="0"/>
              <a:t>). Divisiones horizontales, verticales. Simetría y asimetría. Carácter. Su relación con el espacio interior del edificio: correspondencia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PLANTA</a:t>
            </a:r>
            <a:r>
              <a:rPr lang="es-ES" dirty="0" smtClean="0"/>
              <a:t> Explicaremos sus formas y las partes que puede contener. La planta nos servirá para analizar el espacio interior (verdadera función de la arquitectura).</a:t>
            </a:r>
          </a:p>
          <a:p>
            <a:pPr lvl="2"/>
            <a:r>
              <a:rPr lang="es-ES" dirty="0" smtClean="0"/>
              <a:t>Nos detendremos en algunos elementos:</a:t>
            </a:r>
          </a:p>
          <a:p>
            <a:pPr lvl="3"/>
            <a:r>
              <a:rPr lang="es-ES" dirty="0" smtClean="0"/>
              <a:t>Tipo de espacios: único, dividido, yuxtapuesto, abierto cerrado, simétrico, asimétrico…</a:t>
            </a:r>
          </a:p>
          <a:p>
            <a:pPr lvl="3"/>
            <a:r>
              <a:rPr lang="es-ES" dirty="0" smtClean="0"/>
              <a:t>Ejes direccionales y centros de interés visual: en determinados edificios pueden existir itinerarios o ejes marcadas, ya sea físicos o visuales. Debemos señalar si hay partes destacadas, los motivos de esa preponderancia y cómo se resaltan</a:t>
            </a:r>
          </a:p>
          <a:p>
            <a:pPr lvl="3"/>
            <a:r>
              <a:rPr lang="es-ES" dirty="0" smtClean="0"/>
              <a:t>Relación con la función del edificio ya que puede responder aun interés simbólico o propagandístico.</a:t>
            </a:r>
          </a:p>
          <a:p>
            <a:pPr lvl="3"/>
            <a:r>
              <a:rPr lang="es-ES" dirty="0" smtClean="0"/>
              <a:t>Relación entre el espacio interior y aspecto exterior del que ya hemos hablado en las portadas.</a:t>
            </a:r>
          </a:p>
          <a:p>
            <a:pPr lvl="3"/>
            <a:r>
              <a:rPr lang="es-ES" dirty="0" smtClean="0"/>
              <a:t>Dimensiones y proporciones: destacaremos los motivos constructivos, funcionales o simbólicos de dichas proporciones</a:t>
            </a:r>
            <a:r>
              <a:rPr lang="es-ES" dirty="0" smtClean="0"/>
              <a:t>.</a:t>
            </a: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892480" cy="5949280"/>
          </a:xfrm>
        </p:spPr>
        <p:txBody>
          <a:bodyPr>
            <a:normAutofit/>
          </a:bodyPr>
          <a:lstStyle/>
          <a:p>
            <a:r>
              <a:rPr lang="es-ES" dirty="0" smtClean="0"/>
              <a:t>Alzados</a:t>
            </a:r>
          </a:p>
          <a:p>
            <a:pPr lvl="1"/>
            <a:r>
              <a:rPr lang="es-ES" dirty="0" smtClean="0"/>
              <a:t>Elementos arquitectónicos verticales:</a:t>
            </a:r>
          </a:p>
          <a:p>
            <a:pPr lvl="2"/>
            <a:r>
              <a:rPr lang="es-ES" u="sng" dirty="0" smtClean="0"/>
              <a:t>Elementos sustentantes </a:t>
            </a:r>
            <a:r>
              <a:rPr lang="es-ES" dirty="0" smtClean="0"/>
              <a:t>(soportes): debemos comentar su tipología, estilos, materiales y su posible función decorativa.</a:t>
            </a:r>
          </a:p>
          <a:p>
            <a:pPr lvl="2"/>
            <a:r>
              <a:rPr lang="es-ES" dirty="0" smtClean="0"/>
              <a:t>Muros: estudiaremos si cumplen una función sustentante o si se limitan al cierre del espacio interior. Hablaremos de los materiales, del sistema de aparejo y de las consecuencias que se deriven de ellos.</a:t>
            </a:r>
          </a:p>
          <a:p>
            <a:pPr lvl="2"/>
            <a:r>
              <a:rPr lang="es-ES" dirty="0" smtClean="0"/>
              <a:t>Vanos (puertas y ventanas): analizaremos su tipología, tamaño y cantidad. La decoración y su efecto sobre el espacio interior (luz), y cómo condiciona los elementos sostenidos.</a:t>
            </a:r>
          </a:p>
          <a:p>
            <a:pPr lvl="2"/>
            <a:r>
              <a:rPr lang="es-ES" dirty="0" smtClean="0"/>
              <a:t>Elementos sustentantes verticales:</a:t>
            </a:r>
          </a:p>
          <a:p>
            <a:pPr lvl="3"/>
            <a:r>
              <a:rPr lang="es-ES" dirty="0" smtClean="0"/>
              <a:t>Parten del suelo: pilares, columnas, pilastras, cariátides y atlantes; contrafuertes o estribos; pie derecho…</a:t>
            </a:r>
          </a:p>
          <a:p>
            <a:pPr lvl="3"/>
            <a:r>
              <a:rPr lang="es-ES" dirty="0" smtClean="0"/>
              <a:t>Parten del muro: ménsulas, cartelas y modillones</a:t>
            </a:r>
          </a:p>
          <a:p>
            <a:pPr lvl="1"/>
            <a:r>
              <a:rPr lang="es-ES" u="sng" dirty="0" smtClean="0"/>
              <a:t>Elementos sostenidos</a:t>
            </a:r>
            <a:r>
              <a:rPr lang="es-ES" dirty="0" smtClean="0"/>
              <a:t> (cubiertas): distinguiremos entre las cubiertas </a:t>
            </a:r>
            <a:r>
              <a:rPr lang="es-ES" dirty="0" err="1" smtClean="0"/>
              <a:t>arquitrabadas</a:t>
            </a:r>
            <a:r>
              <a:rPr lang="es-ES" dirty="0" smtClean="0"/>
              <a:t> (planas) y las abovedadas (curvas) con sus diferentes tipos. Analizaremos sus materiales, elementos (vigas, nervios…), y como condicionan la construcción y los elementos sustentantes.</a:t>
            </a:r>
          </a:p>
          <a:p>
            <a:pPr lvl="1">
              <a:buNone/>
            </a:pPr>
            <a:endParaRPr lang="es-ES" dirty="0" smtClean="0"/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892480" cy="5949280"/>
          </a:xfrm>
        </p:spPr>
        <p:txBody>
          <a:bodyPr>
            <a:normAutofit/>
          </a:bodyPr>
          <a:lstStyle/>
          <a:p>
            <a:r>
              <a:rPr lang="es-ES" dirty="0" smtClean="0"/>
              <a:t>Alzados</a:t>
            </a:r>
          </a:p>
          <a:p>
            <a:r>
              <a:rPr lang="es-ES" dirty="0" smtClean="0"/>
              <a:t>Carácter formal:</a:t>
            </a:r>
          </a:p>
          <a:p>
            <a:pPr lvl="1"/>
            <a:r>
              <a:rPr lang="es-ES" dirty="0" smtClean="0"/>
              <a:t>Proporción vacíos y llenos: ventanas y muros</a:t>
            </a:r>
          </a:p>
          <a:p>
            <a:pPr lvl="1"/>
            <a:r>
              <a:rPr lang="es-ES" dirty="0" smtClean="0"/>
              <a:t>Tipos de aberturas: arcos, arco apuntado, gótico, rectangular</a:t>
            </a:r>
          </a:p>
          <a:p>
            <a:pPr lvl="1"/>
            <a:r>
              <a:rPr lang="es-ES" dirty="0" smtClean="0"/>
              <a:t>Pesadez, liviandad.</a:t>
            </a:r>
          </a:p>
          <a:p>
            <a:pPr lvl="1"/>
            <a:r>
              <a:rPr lang="es-ES" dirty="0" smtClean="0"/>
              <a:t>Horizontalidad o verticalidad. Hay equilibrio entre ambos, o predomina una de ambas.</a:t>
            </a:r>
          </a:p>
          <a:p>
            <a:pPr lvl="1"/>
            <a:r>
              <a:rPr lang="es-ES" dirty="0" smtClean="0"/>
              <a:t>Existe ritmo entre vacíos y llenos? O un orden determinado?</a:t>
            </a:r>
          </a:p>
          <a:p>
            <a:pPr lvl="1"/>
            <a:r>
              <a:rPr lang="es-ES" dirty="0" smtClean="0"/>
              <a:t>Si la obra es de mas de un nivel de altura observar  si se repite el mismo esquema de la planta baja o se va diferenciando en los diferentes niveles</a:t>
            </a:r>
          </a:p>
          <a:p>
            <a:pPr lvl="1"/>
            <a:r>
              <a:rPr lang="es-ES" dirty="0" smtClean="0"/>
              <a:t>Materiales utilizados: son revestimiento o es mampostería a la vista.</a:t>
            </a:r>
          </a:p>
          <a:p>
            <a:pPr lvl="1"/>
            <a:r>
              <a:rPr lang="es-ES" dirty="0" smtClean="0"/>
              <a:t>Posee elementos decorativos?</a:t>
            </a:r>
          </a:p>
          <a:p>
            <a:pPr lvl="1"/>
            <a:r>
              <a:rPr lang="es-ES" dirty="0" smtClean="0"/>
              <a:t>Tratamiento del color y las texturas</a:t>
            </a:r>
          </a:p>
          <a:p>
            <a:pPr lvl="1"/>
            <a:r>
              <a:rPr lang="es-ES" dirty="0" smtClean="0"/>
              <a:t>Tiene algún orden arquitectónico conocido: Jónico, </a:t>
            </a:r>
            <a:r>
              <a:rPr lang="es-ES" dirty="0" err="1" smtClean="0"/>
              <a:t>etc</a:t>
            </a:r>
            <a:endParaRPr lang="es-ES" dirty="0" smtClean="0"/>
          </a:p>
          <a:p>
            <a:pPr lvl="1"/>
            <a:r>
              <a:rPr lang="es-ES" dirty="0" smtClean="0"/>
              <a:t>Qué sensación nos provoca</a:t>
            </a:r>
            <a:endParaRPr lang="es-ES" dirty="0" smtClean="0"/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892480" cy="5949280"/>
          </a:xfrm>
        </p:spPr>
        <p:txBody>
          <a:bodyPr>
            <a:normAutofit/>
          </a:bodyPr>
          <a:lstStyle/>
          <a:p>
            <a:r>
              <a:rPr lang="es-ES" dirty="0" smtClean="0"/>
              <a:t>ESPACIO: </a:t>
            </a:r>
          </a:p>
          <a:p>
            <a:r>
              <a:rPr lang="es-ES" dirty="0" smtClean="0"/>
              <a:t>El espacio:</a:t>
            </a:r>
          </a:p>
          <a:p>
            <a:pPr lvl="1"/>
            <a:r>
              <a:rPr lang="es-ES" dirty="0" smtClean="0"/>
              <a:t>Estático: cuando no se articula ni se </a:t>
            </a:r>
            <a:r>
              <a:rPr lang="es-ES" dirty="0" err="1" smtClean="0"/>
              <a:t>presive</a:t>
            </a:r>
            <a:r>
              <a:rPr lang="es-ES" dirty="0" smtClean="0"/>
              <a:t> otro espacio que los una</a:t>
            </a:r>
          </a:p>
          <a:p>
            <a:pPr lvl="1"/>
            <a:r>
              <a:rPr lang="es-ES" dirty="0" smtClean="0"/>
              <a:t>Dinámico: </a:t>
            </a:r>
          </a:p>
          <a:p>
            <a:pPr lvl="2"/>
            <a:r>
              <a:rPr lang="es-ES" dirty="0" smtClean="0"/>
              <a:t>Por articulación vertical: cuando se percibe otro espacio en niveles superiores: doble altura o balcones como en al caso de las bandejas de los teatros.</a:t>
            </a:r>
          </a:p>
          <a:p>
            <a:pPr lvl="2"/>
            <a:r>
              <a:rPr lang="es-ES" dirty="0" smtClean="0"/>
              <a:t>Por articulación horizontal: cuando  el  espacio se vincula a otro y otros a través de vanos, arcos, etc.</a:t>
            </a:r>
          </a:p>
          <a:p>
            <a:pPr lvl="2"/>
            <a:r>
              <a:rPr lang="es-ES" dirty="0" smtClean="0"/>
              <a:t>Por transparencia: cuando media un elemento transparente entre ese espacio y otro, o con el exterior.</a:t>
            </a:r>
          </a:p>
          <a:p>
            <a:pPr lvl="2"/>
            <a:r>
              <a:rPr lang="es-ES" dirty="0" smtClean="0"/>
              <a:t>Por fluencia: cuando el espacio fluye a otros espacios a través de una trama, una reja, un vitral, etc.</a:t>
            </a:r>
          </a:p>
          <a:p>
            <a:pPr lvl="2"/>
            <a:r>
              <a:rPr lang="es-ES" dirty="0" smtClean="0"/>
              <a:t>Centrífugo: en espacios circulares cuando en su perímetro están los puntos de interés: cuadros, aberturas, objetos</a:t>
            </a:r>
          </a:p>
          <a:p>
            <a:pPr lvl="2"/>
            <a:r>
              <a:rPr lang="es-ES" dirty="0" smtClean="0"/>
              <a:t>Centrípeto: en espacios circulares cuando el elemento importante se encuentra en el centro del espacio- Se circula en torno a ese elemento.</a:t>
            </a:r>
            <a:endParaRPr lang="es-ES" dirty="0" smtClean="0"/>
          </a:p>
          <a:p>
            <a:pPr marL="539750" lvl="2" indent="-179388"/>
            <a:r>
              <a:rPr lang="es-ES" sz="2000" dirty="0" smtClean="0"/>
              <a:t>Direccionado</a:t>
            </a:r>
            <a:r>
              <a:rPr lang="es-ES" dirty="0" smtClean="0"/>
              <a:t>: una secuencia de elementos que llevan a un dirección determinada</a:t>
            </a:r>
            <a:endParaRPr lang="es-ES" dirty="0" smtClean="0"/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892480" cy="5949280"/>
          </a:xfrm>
        </p:spPr>
        <p:txBody>
          <a:bodyPr>
            <a:normAutofit/>
          </a:bodyPr>
          <a:lstStyle/>
          <a:p>
            <a:r>
              <a:rPr lang="es-ES" dirty="0" smtClean="0"/>
              <a:t>ESPACIO: </a:t>
            </a:r>
          </a:p>
          <a:p>
            <a:r>
              <a:rPr lang="es-ES" dirty="0" smtClean="0"/>
              <a:t>El espacio:</a:t>
            </a:r>
          </a:p>
          <a:p>
            <a:pPr lvl="1"/>
            <a:r>
              <a:rPr lang="es-ES" dirty="0" smtClean="0"/>
              <a:t>Direccionado: </a:t>
            </a:r>
            <a:r>
              <a:rPr lang="es-ES" sz="1800" dirty="0" smtClean="0"/>
              <a:t>una secuencia de elementos que llevan a un dirección </a:t>
            </a:r>
            <a:r>
              <a:rPr lang="es-ES" sz="1800" dirty="0" smtClean="0"/>
              <a:t>determinada. Ejemplo las columnas de un templo hacia el altar</a:t>
            </a:r>
          </a:p>
          <a:p>
            <a:pPr lvl="1"/>
            <a:r>
              <a:rPr lang="es-ES" sz="1800" dirty="0" smtClean="0"/>
              <a:t>A su vez puede direccionar hacia arriba: ejemplo las columnas góticas que al estar compuestas por haces dan un sentido de verticalidad.</a:t>
            </a:r>
          </a:p>
          <a:p>
            <a:pPr lvl="1"/>
            <a:r>
              <a:rPr lang="es-ES" dirty="0" smtClean="0"/>
              <a:t>Ritmo</a:t>
            </a:r>
            <a:r>
              <a:rPr lang="es-ES" sz="1800" dirty="0" smtClean="0"/>
              <a:t>: elementos que su secuencia marcan un ritmo. Vacio-columna-vacío-columna, etc.</a:t>
            </a:r>
          </a:p>
          <a:p>
            <a:pPr lvl="1"/>
            <a:r>
              <a:rPr lang="es-ES" dirty="0" smtClean="0"/>
              <a:t>Horizontalidad: </a:t>
            </a:r>
            <a:r>
              <a:rPr lang="es-ES" sz="1800" dirty="0" smtClean="0"/>
              <a:t>líneas o elementos cuya secuencia dan aspecto de horizontalidad y como consecuencia también aceleración.</a:t>
            </a:r>
          </a:p>
          <a:p>
            <a:pPr lvl="1"/>
            <a:r>
              <a:rPr lang="es-ES" dirty="0" smtClean="0"/>
              <a:t>Desaceleración: </a:t>
            </a:r>
            <a:r>
              <a:rPr lang="es-ES" sz="1800" dirty="0" smtClean="0"/>
              <a:t>elementos ubicados en el recorrido que nos obligan a detenernos para contemplarlos.</a:t>
            </a:r>
          </a:p>
          <a:p>
            <a:pPr lvl="1"/>
            <a:r>
              <a:rPr lang="es-ES" dirty="0" smtClean="0"/>
              <a:t>Colectivo: </a:t>
            </a:r>
            <a:r>
              <a:rPr lang="es-ES" sz="1800" dirty="0" smtClean="0"/>
              <a:t>espacio que por sus dimensiones y altura son propios de edificios de uso de público. Ejemplo: hall de teatros, terminales de trenes o aeropuertos, iglesias, un aula,  etc.</a:t>
            </a:r>
          </a:p>
          <a:p>
            <a:pPr lvl="1"/>
            <a:r>
              <a:rPr lang="es-ES" dirty="0" smtClean="0"/>
              <a:t>Individua</a:t>
            </a:r>
            <a:r>
              <a:rPr lang="es-ES" sz="1800" dirty="0" smtClean="0"/>
              <a:t>l: espacio destinado a pocas personas. Un despacho, un estar, una habitación de vivienda. Etc.</a:t>
            </a:r>
            <a:endParaRPr lang="es-ES_tradnl" sz="1800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DOCUMENTACIÓN NECESARIA</a:t>
            </a:r>
          </a:p>
          <a:p>
            <a:pPr lvl="1"/>
            <a:r>
              <a:rPr lang="es-ES_tradnl" sz="1400" dirty="0" smtClean="0"/>
              <a:t>PLANTA:  (¿qué vemos?)</a:t>
            </a:r>
          </a:p>
          <a:p>
            <a:pPr lvl="2"/>
            <a:r>
              <a:rPr lang="es-ES_tradnl" sz="1400" dirty="0" smtClean="0"/>
              <a:t>Organización y tamaño de los espacios.</a:t>
            </a:r>
          </a:p>
          <a:p>
            <a:pPr lvl="2"/>
            <a:r>
              <a:rPr lang="es-ES_tradnl" sz="1400" dirty="0" smtClean="0"/>
              <a:t>Accesos </a:t>
            </a:r>
          </a:p>
          <a:p>
            <a:pPr lvl="2"/>
            <a:r>
              <a:rPr lang="es-ES_tradnl" sz="1400" dirty="0" smtClean="0"/>
              <a:t>Relación con el entorno.</a:t>
            </a:r>
          </a:p>
          <a:p>
            <a:pPr lvl="2"/>
            <a:r>
              <a:rPr lang="es-ES_tradnl" sz="1400" dirty="0" smtClean="0"/>
              <a:t>Simetría / asimetría</a:t>
            </a:r>
          </a:p>
          <a:p>
            <a:pPr lvl="1">
              <a:buNone/>
            </a:pPr>
            <a:endParaRPr lang="es-ES_tradnl" dirty="0" smtClean="0"/>
          </a:p>
          <a:p>
            <a:pPr lvl="1">
              <a:buNone/>
            </a:pPr>
            <a:r>
              <a:rPr lang="es-ES" sz="1800" cap="all" dirty="0" smtClean="0">
                <a:solidFill>
                  <a:srgbClr val="FF0000"/>
                </a:solidFill>
              </a:rPr>
              <a:t>partes de la planta basilical</a:t>
            </a:r>
          </a:p>
          <a:p>
            <a:pPr lvl="1">
              <a:buNone/>
            </a:pPr>
            <a:r>
              <a:rPr lang="es-ES" cap="all" dirty="0" smtClean="0"/>
              <a:t>	</a:t>
            </a:r>
            <a:r>
              <a:rPr lang="es-ES" sz="1600" cap="all" dirty="0" smtClean="0">
                <a:solidFill>
                  <a:srgbClr val="FF0000"/>
                </a:solidFill>
              </a:rPr>
              <a:t>1 acceso</a:t>
            </a:r>
          </a:p>
          <a:p>
            <a:pPr lvl="1">
              <a:buNone/>
            </a:pPr>
            <a:r>
              <a:rPr lang="es-ES" sz="1600" cap="all" dirty="0" smtClean="0">
                <a:solidFill>
                  <a:srgbClr val="FF0000"/>
                </a:solidFill>
              </a:rPr>
              <a:t>	2 atrio : </a:t>
            </a:r>
            <a:r>
              <a:rPr lang="es-ES" sz="1600" dirty="0" smtClean="0">
                <a:solidFill>
                  <a:srgbClr val="FF0000"/>
                </a:solidFill>
              </a:rPr>
              <a:t>espacio abierto cerrado por  columnas 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(claustro) Presenta una transición entre el 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“espacio exterior” y el “espacio interior”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3 ORGANIZACIÓN DEL ESPACIO: 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Longitudinalidad.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Direccionalidad, aceleración y ritmo generado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por la sucesión de columnas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Simetría: eje desde el acceso hasta el </a:t>
            </a:r>
            <a:r>
              <a:rPr lang="es-ES" sz="1600" dirty="0" err="1" smtClean="0">
                <a:solidFill>
                  <a:srgbClr val="FF0000"/>
                </a:solidFill>
              </a:rPr>
              <a:t>abside</a:t>
            </a:r>
            <a:endParaRPr lang="es-ES" sz="16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Dinamismo:  el espacio se articula en varias 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direcciones  por los vanos entre columnas.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	           </a:t>
            </a:r>
          </a:p>
          <a:p>
            <a:pPr lvl="1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</a:t>
            </a:r>
          </a:p>
          <a:p>
            <a:pPr marL="269875" lvl="1" indent="-269875">
              <a:buNone/>
            </a:pPr>
            <a:r>
              <a:rPr lang="es-ES_tradnl" dirty="0" smtClean="0"/>
              <a:t> </a:t>
            </a:r>
            <a:endParaRPr lang="es-ES_tradnl" sz="2000" dirty="0" smtClean="0"/>
          </a:p>
          <a:p>
            <a:pPr marL="571627" lvl="2" indent="-269875"/>
            <a:endParaRPr lang="es-ES_tradnl" dirty="0" smtClean="0"/>
          </a:p>
          <a:p>
            <a:pPr lvl="1"/>
            <a:endParaRPr lang="es-ES_tradnl" dirty="0"/>
          </a:p>
        </p:txBody>
      </p:sp>
      <p:pic>
        <p:nvPicPr>
          <p:cNvPr id="4" name="3 Imagen" descr="Planta Basilical Rom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8247" y="980728"/>
            <a:ext cx="2718209" cy="4727319"/>
          </a:xfrm>
          <a:prstGeom prst="rect">
            <a:avLst/>
          </a:prstGeom>
        </p:spPr>
      </p:pic>
      <p:sp>
        <p:nvSpPr>
          <p:cNvPr id="5" name="4 Flecha arriba"/>
          <p:cNvSpPr/>
          <p:nvPr/>
        </p:nvSpPr>
        <p:spPr>
          <a:xfrm>
            <a:off x="6660232" y="5445224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CuadroTexto"/>
          <p:cNvSpPr txBox="1"/>
          <p:nvPr/>
        </p:nvSpPr>
        <p:spPr>
          <a:xfrm>
            <a:off x="6516216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acceso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613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PLANTA BASILICAL</a:t>
            </a:r>
            <a:endParaRPr lang="es-ES_tradnl" dirty="0">
              <a:solidFill>
                <a:srgbClr val="FF0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6876256" y="764704"/>
            <a:ext cx="0" cy="4896544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ANALISIS DE UNA OBRA DE ARQUITECTURA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/>
          </a:bodyPr>
          <a:lstStyle/>
          <a:p>
            <a:pPr lvl="1"/>
            <a:r>
              <a:rPr lang="es-ES_tradnl" sz="1400" dirty="0" smtClean="0"/>
              <a:t>PLANTA:  (¿qué vemos</a:t>
            </a:r>
            <a:r>
              <a:rPr lang="es-ES_tradnl" sz="1400" dirty="0" smtClean="0"/>
              <a:t>?)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acceso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6136" y="64440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PLANTA </a:t>
            </a:r>
            <a:r>
              <a:rPr lang="es-ES_tradnl" dirty="0" smtClean="0">
                <a:solidFill>
                  <a:srgbClr val="FF0000"/>
                </a:solidFill>
              </a:rPr>
              <a:t>CRUZ GRIEGA</a:t>
            </a:r>
            <a:endParaRPr lang="es-ES_tradnl" dirty="0">
              <a:solidFill>
                <a:srgbClr val="FF0000"/>
              </a:solidFill>
            </a:endParaRPr>
          </a:p>
        </p:txBody>
      </p:sp>
      <p:pic>
        <p:nvPicPr>
          <p:cNvPr id="10" name="9 Imagen" descr="220px-Santiago_de_Compostela_plan_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7"/>
            <a:ext cx="2448272" cy="382820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67544" y="57332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PLANTA </a:t>
            </a:r>
            <a:r>
              <a:rPr lang="es-ES_tradnl" dirty="0" smtClean="0">
                <a:solidFill>
                  <a:srgbClr val="FF0000"/>
                </a:solidFill>
              </a:rPr>
              <a:t>CRUZ LATINA</a:t>
            </a:r>
            <a:endParaRPr lang="es-ES_tradnl" dirty="0">
              <a:solidFill>
                <a:srgbClr val="FF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1619672" y="1124744"/>
            <a:ext cx="0" cy="4188246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15816" y="980728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FF0000"/>
                </a:solidFill>
              </a:rPr>
              <a:t>PLANTA </a:t>
            </a:r>
            <a:r>
              <a:rPr lang="es-ES_tradnl" sz="1600" dirty="0" smtClean="0">
                <a:solidFill>
                  <a:srgbClr val="FF0000"/>
                </a:solidFill>
              </a:rPr>
              <a:t>EN CRUZ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    Deambulatorio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Naves laterales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Un eje de simetría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Capillas en el crucero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ESPACIO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</a:t>
            </a:r>
            <a:r>
              <a:rPr lang="es-ES_tradnl" sz="1600" dirty="0" smtClean="0">
                <a:solidFill>
                  <a:srgbClr val="FF0000"/>
                </a:solidFill>
              </a:rPr>
              <a:t>Ritmo vacíos/llenos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Direccionalidad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    Longitudinalidad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Dinamismo: espacios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	</a:t>
            </a:r>
            <a:r>
              <a:rPr lang="es-ES_tradnl" sz="1600" dirty="0" smtClean="0">
                <a:solidFill>
                  <a:srgbClr val="FF0000"/>
                </a:solidFill>
              </a:rPr>
              <a:t>articulados</a:t>
            </a:r>
          </a:p>
          <a:p>
            <a:endParaRPr lang="es-ES_tradnl" sz="1600" dirty="0">
              <a:solidFill>
                <a:srgbClr val="FF0000"/>
              </a:solidFill>
            </a:endParaRPr>
          </a:p>
        </p:txBody>
      </p:sp>
      <p:pic>
        <p:nvPicPr>
          <p:cNvPr id="14" name="13 Imagen" descr="planta san marc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92696"/>
            <a:ext cx="2838450" cy="26670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868144" y="3429000"/>
            <a:ext cx="23762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FF0000"/>
                </a:solidFill>
              </a:rPr>
              <a:t>PLANTA </a:t>
            </a:r>
            <a:r>
              <a:rPr lang="es-ES_tradnl" sz="1600" dirty="0" smtClean="0">
                <a:solidFill>
                  <a:srgbClr val="FF0000"/>
                </a:solidFill>
              </a:rPr>
              <a:t>EN CRUZ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Atrio envolvente</a:t>
            </a:r>
            <a:endParaRPr lang="es-ES_tradnl" sz="1600" dirty="0" smtClean="0">
              <a:solidFill>
                <a:srgbClr val="FF0000"/>
              </a:solidFill>
            </a:endParaRP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Naves laterales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Dos eje de simetría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Cúpula central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    4 cúpulas 1 en c/nave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ESPACIO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</a:t>
            </a:r>
            <a:r>
              <a:rPr lang="es-ES_tradnl" sz="1600" dirty="0" smtClean="0">
                <a:solidFill>
                  <a:srgbClr val="FF0000"/>
                </a:solidFill>
              </a:rPr>
              <a:t>Ritmo vacíos/llenos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Direccionalidad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    Longitudinalidad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    Dinamismo: espacios</a:t>
            </a:r>
          </a:p>
          <a:p>
            <a:r>
              <a:rPr lang="es-ES_tradnl" sz="1600" dirty="0" smtClean="0">
                <a:solidFill>
                  <a:srgbClr val="FF0000"/>
                </a:solidFill>
              </a:rPr>
              <a:t>	</a:t>
            </a:r>
            <a:r>
              <a:rPr lang="es-ES_tradnl" sz="1600" dirty="0" smtClean="0">
                <a:solidFill>
                  <a:srgbClr val="FF0000"/>
                </a:solidFill>
              </a:rPr>
              <a:t>articulados</a:t>
            </a:r>
          </a:p>
          <a:p>
            <a:endParaRPr lang="es-ES_tradnl" sz="1600" dirty="0">
              <a:solidFill>
                <a:srgbClr val="FF0000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7092280" y="764704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6012160" y="1772816"/>
            <a:ext cx="2232248" cy="11782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611_TF02801059_TF02801059.potx" id="{D84A65F8-EFB6-4DEE-94C5-494AD10A5984}" vid="{3DC139F0-72CA-4B08-A5C7-F98CD63DA0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Tema10</Template>
  <TotalTime>5634</TotalTime>
  <Words>1226</Words>
  <Application>Microsoft Office PowerPoint</Application>
  <PresentationFormat>Presentación en pantalla (4:3)</PresentationFormat>
  <Paragraphs>233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Tema10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  <vt:lpstr>ANALISIS DE UNA OBRA DE ARQUITECTURA</vt:lpstr>
    </vt:vector>
  </TitlesOfParts>
  <Company>Freemanworld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DE UNA OBRA DE ARQUITECTURA</dc:title>
  <dc:creator>Usuario</dc:creator>
  <cp:lastModifiedBy>Usuario</cp:lastModifiedBy>
  <cp:revision>334</cp:revision>
  <dcterms:created xsi:type="dcterms:W3CDTF">2020-04-09T16:15:18Z</dcterms:created>
  <dcterms:modified xsi:type="dcterms:W3CDTF">2020-04-16T18:50:02Z</dcterms:modified>
</cp:coreProperties>
</file>