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9" r:id="rId4"/>
    <p:sldId id="257" r:id="rId5"/>
    <p:sldId id="258" r:id="rId6"/>
    <p:sldId id="259" r:id="rId7"/>
    <p:sldId id="260" r:id="rId8"/>
    <p:sldId id="261" r:id="rId9"/>
    <p:sldId id="262" r:id="rId10"/>
    <p:sldId id="267" r:id="rId11"/>
    <p:sldId id="263" r:id="rId12"/>
    <p:sldId id="264" r:id="rId13"/>
    <p:sldId id="265" r:id="rId14"/>
    <p:sldId id="266"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s-ES" smtClean="0"/>
              <a:t>Haga clic para modificar el estilo de título del patrón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4/27/2021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2" name="Content Placeholder 3"/>
          <p:cNvSpPr>
            <a:spLocks noGrp="1"/>
          </p:cNvSpPr>
          <p:nvPr>
            <p:ph sz="quarter" idx="13"/>
          </p:nvPr>
        </p:nvSpPr>
        <p:spPr>
          <a:xfrm>
            <a:off x="913774" y="3051012"/>
            <a:ext cx="5106027" cy="27401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13" name="Content Placeholder 5"/>
          <p:cNvSpPr>
            <a:spLocks noGrp="1"/>
          </p:cNvSpPr>
          <p:nvPr>
            <p:ph sz="quarter" idx="14"/>
          </p:nvPr>
        </p:nvSpPr>
        <p:spPr>
          <a:xfrm>
            <a:off x="6172200" y="3051012"/>
            <a:ext cx="5105401" cy="2740187"/>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s-ES" smtClean="0"/>
              <a:t>Haga clic para modificar el estilo de título del patrón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4/27/2021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4/27/2021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US" dirty="0"/>
              <a:t>Pierre </a:t>
            </a:r>
            <a:r>
              <a:rPr lang="es-US" dirty="0" err="1"/>
              <a:t>Corneille</a:t>
            </a:r>
            <a:r>
              <a:rPr lang="es-US" dirty="0"/>
              <a:t> (1606-1684) </a:t>
            </a:r>
            <a:r>
              <a:rPr lang="es-US" dirty="0" smtClean="0"/>
              <a:t/>
            </a:r>
            <a:br>
              <a:rPr lang="es-US" dirty="0" smtClean="0"/>
            </a:br>
            <a:r>
              <a:rPr lang="es-US" dirty="0" smtClean="0"/>
              <a:t>y EL CID</a:t>
            </a:r>
            <a:endParaRPr lang="es-US" dirty="0"/>
          </a:p>
        </p:txBody>
      </p:sp>
      <p:sp>
        <p:nvSpPr>
          <p:cNvPr id="3" name="Subtítulo 2"/>
          <p:cNvSpPr>
            <a:spLocks noGrp="1"/>
          </p:cNvSpPr>
          <p:nvPr>
            <p:ph type="subTitle" idx="1"/>
          </p:nvPr>
        </p:nvSpPr>
        <p:spPr/>
        <p:txBody>
          <a:bodyPr/>
          <a:lstStyle/>
          <a:p>
            <a:endParaRPr lang="es-US"/>
          </a:p>
        </p:txBody>
      </p:sp>
    </p:spTree>
    <p:extLst>
      <p:ext uri="{BB962C8B-B14F-4D97-AF65-F5344CB8AC3E}">
        <p14:creationId xmlns:p14="http://schemas.microsoft.com/office/powerpoint/2010/main" val="37183167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S"/>
          </a:p>
        </p:txBody>
      </p:sp>
      <p:sp>
        <p:nvSpPr>
          <p:cNvPr id="3" name="Marcador de contenido 2"/>
          <p:cNvSpPr>
            <a:spLocks noGrp="1"/>
          </p:cNvSpPr>
          <p:nvPr>
            <p:ph sz="quarter" idx="13"/>
          </p:nvPr>
        </p:nvSpPr>
        <p:spPr/>
        <p:txBody>
          <a:bodyPr/>
          <a:lstStyle/>
          <a:p>
            <a:r>
              <a:rPr lang="es-ES" dirty="0"/>
              <a:t>Quinto acto: desenlace. Rodrigo vence a don Sancho y el rey da a Jimena en matrimonio al vencedor. </a:t>
            </a:r>
            <a:endParaRPr lang="es-ES" dirty="0" smtClean="0"/>
          </a:p>
          <a:p>
            <a:r>
              <a:rPr lang="es-ES" dirty="0" smtClean="0"/>
              <a:t>Todo </a:t>
            </a:r>
            <a:r>
              <a:rPr lang="es-ES" dirty="0"/>
              <a:t>acaba bien. Como podemos ver, no es una tragedia al uso, con final sangriento y desgarrador, sino más bien una tragicomedia, pues tiene un final feliz.</a:t>
            </a:r>
            <a:endParaRPr lang="es-US" dirty="0"/>
          </a:p>
          <a:p>
            <a:endParaRPr lang="es-US" dirty="0"/>
          </a:p>
        </p:txBody>
      </p:sp>
    </p:spTree>
    <p:extLst>
      <p:ext uri="{BB962C8B-B14F-4D97-AF65-F5344CB8AC3E}">
        <p14:creationId xmlns:p14="http://schemas.microsoft.com/office/powerpoint/2010/main" val="34352341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648580"/>
          </a:xfrm>
        </p:spPr>
        <p:txBody>
          <a:bodyPr/>
          <a:lstStyle/>
          <a:p>
            <a:r>
              <a:rPr lang="es-US" dirty="0" smtClean="0"/>
              <a:t>CONTEXTO HISTÓRICO</a:t>
            </a:r>
            <a:endParaRPr lang="es-US" dirty="0"/>
          </a:p>
        </p:txBody>
      </p:sp>
      <p:sp>
        <p:nvSpPr>
          <p:cNvPr id="3" name="Marcador de contenido 2"/>
          <p:cNvSpPr>
            <a:spLocks noGrp="1"/>
          </p:cNvSpPr>
          <p:nvPr>
            <p:ph sz="quarter" idx="13"/>
          </p:nvPr>
        </p:nvSpPr>
        <p:spPr>
          <a:xfrm>
            <a:off x="913774" y="1410790"/>
            <a:ext cx="10363826" cy="4380410"/>
          </a:xfrm>
        </p:spPr>
        <p:txBody>
          <a:bodyPr>
            <a:normAutofit fontScale="85000" lnSpcReduction="20000"/>
          </a:bodyPr>
          <a:lstStyle/>
          <a:p>
            <a:r>
              <a:rPr lang="es-ES" dirty="0" smtClean="0"/>
              <a:t>En </a:t>
            </a:r>
            <a:r>
              <a:rPr lang="es-ES" dirty="0"/>
              <a:t>1636, Francia estaba en guerra con España, se habían prohibido los duelos y había un conflicto entre </a:t>
            </a:r>
            <a:r>
              <a:rPr lang="es-ES" dirty="0" err="1"/>
              <a:t>Richelieu</a:t>
            </a:r>
            <a:r>
              <a:rPr lang="es-ES" dirty="0"/>
              <a:t> y la nobleza. </a:t>
            </a:r>
            <a:endParaRPr lang="es-ES" dirty="0" smtClean="0"/>
          </a:p>
          <a:p>
            <a:r>
              <a:rPr lang="es-ES" dirty="0" smtClean="0"/>
              <a:t>La </a:t>
            </a:r>
            <a:r>
              <a:rPr lang="es-ES" dirty="0"/>
              <a:t>guerra con España había comenzado en 1635, los españoles habían invadido Francia desde el norte, desde Flandes, que pertenecía al Imperio español por entonces. Se encontraban a tan solo cien kilómetros de París. Pero </a:t>
            </a:r>
            <a:r>
              <a:rPr lang="es-ES" dirty="0" err="1"/>
              <a:t>Richelieu</a:t>
            </a:r>
            <a:r>
              <a:rPr lang="es-ES" dirty="0"/>
              <a:t>, ministro de Luis XIII, ordena un contrataque eficaz que pone al enemigo en fuga. En la obra, el asalto de los moros, rechazado por Rodrigo, se corresponde con este hecho histórico. </a:t>
            </a:r>
            <a:endParaRPr lang="es-ES" dirty="0" smtClean="0"/>
          </a:p>
          <a:p>
            <a:r>
              <a:rPr lang="es-ES" dirty="0" smtClean="0"/>
              <a:t>En </a:t>
            </a:r>
            <a:r>
              <a:rPr lang="es-ES" dirty="0"/>
              <a:t>cuanto a la prohibición de los duelos, se debió a que hacía perder al Estado a sus mejores hijos y, además, debilitaba el poder real. </a:t>
            </a:r>
            <a:r>
              <a:rPr lang="es-ES" dirty="0" err="1" smtClean="0"/>
              <a:t>Richelieu</a:t>
            </a:r>
            <a:r>
              <a:rPr lang="es-ES" dirty="0" smtClean="0"/>
              <a:t> </a:t>
            </a:r>
            <a:r>
              <a:rPr lang="es-ES" dirty="0"/>
              <a:t>los prohibió, pero la nobleza no siempre obedecía sus leyes. Rodrigo tiene dos duelos en la obra: en el acto II, con el padre de Jimena, al que mata; y con don Sancho, en el acto V, al que vence, pero no mata. </a:t>
            </a:r>
            <a:endParaRPr lang="es-ES" dirty="0" smtClean="0"/>
          </a:p>
          <a:p>
            <a:r>
              <a:rPr lang="es-ES" dirty="0" smtClean="0"/>
              <a:t>La </a:t>
            </a:r>
            <a:r>
              <a:rPr lang="es-ES" dirty="0"/>
              <a:t>obra tiene también mucho de exaltación del poder del rey contra los privilegios de la nobleza: es el rey quien permite definitivamente el final feliz, la boda entre Jimena y Rodrigo. Estamos asistiendo al nacimiento de la monarquía absoluta </a:t>
            </a:r>
            <a:r>
              <a:rPr lang="es-ES" dirty="0" smtClean="0"/>
              <a:t>francesa</a:t>
            </a:r>
            <a:r>
              <a:rPr lang="es-ES" dirty="0"/>
              <a:t>.</a:t>
            </a:r>
            <a:endParaRPr lang="es-US" dirty="0"/>
          </a:p>
        </p:txBody>
      </p:sp>
    </p:spTree>
    <p:extLst>
      <p:ext uri="{BB962C8B-B14F-4D97-AF65-F5344CB8AC3E}">
        <p14:creationId xmlns:p14="http://schemas.microsoft.com/office/powerpoint/2010/main" val="240171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1014340"/>
          </a:xfrm>
        </p:spPr>
        <p:txBody>
          <a:bodyPr/>
          <a:lstStyle/>
          <a:p>
            <a:r>
              <a:rPr lang="es-US" dirty="0" smtClean="0"/>
              <a:t>GÉNERO TEATRAL DE EL CID</a:t>
            </a:r>
            <a:endParaRPr lang="es-US" dirty="0"/>
          </a:p>
        </p:txBody>
      </p:sp>
      <p:sp>
        <p:nvSpPr>
          <p:cNvPr id="3" name="Marcador de contenido 2"/>
          <p:cNvSpPr>
            <a:spLocks noGrp="1"/>
          </p:cNvSpPr>
          <p:nvPr>
            <p:ph sz="quarter" idx="13"/>
          </p:nvPr>
        </p:nvSpPr>
        <p:spPr>
          <a:xfrm>
            <a:off x="913774" y="1776550"/>
            <a:ext cx="10363826" cy="4014650"/>
          </a:xfrm>
        </p:spPr>
        <p:txBody>
          <a:bodyPr>
            <a:normAutofit fontScale="92500" lnSpcReduction="10000"/>
          </a:bodyPr>
          <a:lstStyle/>
          <a:p>
            <a:r>
              <a:rPr lang="es-ES" dirty="0" err="1"/>
              <a:t>Corneille</a:t>
            </a:r>
            <a:r>
              <a:rPr lang="es-ES" dirty="0"/>
              <a:t> escribió una tragicomedia en 1637, pero algunos años más tarde, en 1648, cuando preparó cuidadosamente la edición de sus obras completas, rebautizó la obra como tragedia. ¿Por qué</a:t>
            </a:r>
            <a:r>
              <a:rPr lang="es-ES" dirty="0" smtClean="0"/>
              <a:t>?</a:t>
            </a:r>
          </a:p>
          <a:p>
            <a:r>
              <a:rPr lang="es-ES" dirty="0"/>
              <a:t>en 1648, cambió el título de tragicomedia por tragedia, pues sabía que, para el público de su tiempo, esta era muy superior en dificultad y consideración a aquella. Él </a:t>
            </a:r>
            <a:r>
              <a:rPr lang="es-ES" dirty="0" smtClean="0"/>
              <a:t>defendía que </a:t>
            </a:r>
            <a:r>
              <a:rPr lang="es-ES" dirty="0"/>
              <a:t>su obra </a:t>
            </a:r>
            <a:r>
              <a:rPr lang="es-ES" dirty="0" err="1" smtClean="0"/>
              <a:t>eL</a:t>
            </a:r>
            <a:r>
              <a:rPr lang="es-ES" dirty="0" smtClean="0"/>
              <a:t> </a:t>
            </a:r>
            <a:r>
              <a:rPr lang="es-ES" dirty="0"/>
              <a:t>Cid era una tragedia, y realizó en ellas cuantos cambios pudo para aproximarla a ese modelo. </a:t>
            </a:r>
            <a:endParaRPr lang="es-ES" dirty="0" smtClean="0"/>
          </a:p>
          <a:p>
            <a:r>
              <a:rPr lang="es-ES" dirty="0" smtClean="0"/>
              <a:t>Aunque </a:t>
            </a:r>
            <a:r>
              <a:rPr lang="es-ES" dirty="0"/>
              <a:t>claramente tiene varias características de la tragicomedia:  acumulación de acontecimientos,  golpes de efecto (como la bofetada, las visitas de Rodrigo a Jimena, las falsas alarmas por la muerte del héroe),  cambios de decorados,  final feliz (boda de Jimena y Rodrigo)</a:t>
            </a:r>
            <a:endParaRPr lang="es-US" dirty="0"/>
          </a:p>
        </p:txBody>
      </p:sp>
    </p:spTree>
    <p:extLst>
      <p:ext uri="{BB962C8B-B14F-4D97-AF65-F5344CB8AC3E}">
        <p14:creationId xmlns:p14="http://schemas.microsoft.com/office/powerpoint/2010/main" val="1691559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243632"/>
          </a:xfrm>
        </p:spPr>
        <p:txBody>
          <a:bodyPr>
            <a:normAutofit fontScale="90000"/>
          </a:bodyPr>
          <a:lstStyle/>
          <a:p>
            <a:endParaRPr lang="es-US" dirty="0"/>
          </a:p>
        </p:txBody>
      </p:sp>
      <p:sp>
        <p:nvSpPr>
          <p:cNvPr id="3" name="Marcador de contenido 2"/>
          <p:cNvSpPr>
            <a:spLocks noGrp="1"/>
          </p:cNvSpPr>
          <p:nvPr>
            <p:ph sz="quarter" idx="13"/>
          </p:nvPr>
        </p:nvSpPr>
        <p:spPr>
          <a:xfrm>
            <a:off x="913774" y="862150"/>
            <a:ext cx="10363826" cy="4929049"/>
          </a:xfrm>
        </p:spPr>
        <p:txBody>
          <a:bodyPr/>
          <a:lstStyle/>
          <a:p>
            <a:r>
              <a:rPr lang="es-ES" dirty="0"/>
              <a:t>tragedia como el género más difícil y el que mejor conviene a la nobleza y la realeza, un género sometido a reglas estrictas que los autores fijarán a partir de 1630 y entre las cuales las más famosas son</a:t>
            </a:r>
            <a:r>
              <a:rPr lang="es-ES" dirty="0" smtClean="0"/>
              <a:t>:</a:t>
            </a:r>
          </a:p>
          <a:p>
            <a:r>
              <a:rPr lang="es-ES" dirty="0"/>
              <a:t>regla de la unidad de </a:t>
            </a:r>
            <a:r>
              <a:rPr lang="es-ES" dirty="0" smtClean="0"/>
              <a:t>tiempo: la </a:t>
            </a:r>
            <a:r>
              <a:rPr lang="es-ES" dirty="0"/>
              <a:t>acción debía transcurrir en no más de 24 horas. </a:t>
            </a:r>
            <a:r>
              <a:rPr lang="es-ES" dirty="0" err="1" smtClean="0"/>
              <a:t>eSTo</a:t>
            </a:r>
            <a:r>
              <a:rPr lang="es-ES" dirty="0" smtClean="0"/>
              <a:t> </a:t>
            </a:r>
            <a:r>
              <a:rPr lang="es-ES" dirty="0"/>
              <a:t>obliga a </a:t>
            </a:r>
            <a:r>
              <a:rPr lang="es-ES" dirty="0" err="1"/>
              <a:t>Corneille</a:t>
            </a:r>
            <a:r>
              <a:rPr lang="es-ES" dirty="0"/>
              <a:t> a acumular en poco tiempo una cantidad increíble de acontecimientos: dos duelos y la derrota de la armada mora… ¡en un solo día! La obra de Guillén de Castro sucedía en tres años</a:t>
            </a:r>
            <a:r>
              <a:rPr lang="es-ES" dirty="0" smtClean="0"/>
              <a:t>.</a:t>
            </a:r>
          </a:p>
          <a:p>
            <a:r>
              <a:rPr lang="es-ES" dirty="0"/>
              <a:t>regla de la unidad de </a:t>
            </a:r>
            <a:r>
              <a:rPr lang="es-ES" dirty="0" smtClean="0"/>
              <a:t>lugar: </a:t>
            </a:r>
            <a:r>
              <a:rPr lang="es-ES" dirty="0"/>
              <a:t>obligaba a que la acción se desarrollara en un solo lugar, en un decorado único, para no distraer la atención del </a:t>
            </a:r>
            <a:r>
              <a:rPr lang="es-ES" dirty="0" smtClean="0"/>
              <a:t>espectador. </a:t>
            </a:r>
            <a:r>
              <a:rPr lang="es-ES" dirty="0" err="1" smtClean="0"/>
              <a:t>eL</a:t>
            </a:r>
            <a:r>
              <a:rPr lang="es-ES" dirty="0" smtClean="0"/>
              <a:t> </a:t>
            </a:r>
            <a:r>
              <a:rPr lang="es-ES" dirty="0"/>
              <a:t>Cid transcurre en una única localidad, Sevilla, pero en lugares distintos: en casa de Jimena, en casa de la infanta, en el palacio real y en la plaza pública.</a:t>
            </a:r>
            <a:endParaRPr lang="es-US" dirty="0"/>
          </a:p>
        </p:txBody>
      </p:sp>
    </p:spTree>
    <p:extLst>
      <p:ext uri="{BB962C8B-B14F-4D97-AF65-F5344CB8AC3E}">
        <p14:creationId xmlns:p14="http://schemas.microsoft.com/office/powerpoint/2010/main" val="2329996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7"/>
            <a:ext cx="10364451" cy="178317"/>
          </a:xfrm>
        </p:spPr>
        <p:txBody>
          <a:bodyPr>
            <a:normAutofit fontScale="90000"/>
          </a:bodyPr>
          <a:lstStyle/>
          <a:p>
            <a:endParaRPr lang="es-US" dirty="0"/>
          </a:p>
        </p:txBody>
      </p:sp>
      <p:sp>
        <p:nvSpPr>
          <p:cNvPr id="3" name="Marcador de contenido 2"/>
          <p:cNvSpPr>
            <a:spLocks noGrp="1"/>
          </p:cNvSpPr>
          <p:nvPr>
            <p:ph sz="quarter" idx="13"/>
          </p:nvPr>
        </p:nvSpPr>
        <p:spPr>
          <a:xfrm>
            <a:off x="913774" y="940526"/>
            <a:ext cx="10363826" cy="4850673"/>
          </a:xfrm>
        </p:spPr>
        <p:txBody>
          <a:bodyPr>
            <a:normAutofit fontScale="92500" lnSpcReduction="20000"/>
          </a:bodyPr>
          <a:lstStyle/>
          <a:p>
            <a:r>
              <a:rPr lang="es-ES" dirty="0"/>
              <a:t>regla de la unidad de </a:t>
            </a:r>
            <a:r>
              <a:rPr lang="es-ES" dirty="0" smtClean="0"/>
              <a:t>acción: centrar </a:t>
            </a:r>
            <a:r>
              <a:rPr lang="es-ES" dirty="0"/>
              <a:t>la pieza teatral en una intriga única con pocos personajes. Se quería evitar la multiplicación de </a:t>
            </a:r>
            <a:r>
              <a:rPr lang="es-ES" dirty="0" smtClean="0"/>
              <a:t>acontecimientos. Los </a:t>
            </a:r>
            <a:r>
              <a:rPr lang="es-ES" dirty="0"/>
              <a:t>enemigos </a:t>
            </a:r>
            <a:r>
              <a:rPr lang="es-ES" dirty="0" smtClean="0"/>
              <a:t>de </a:t>
            </a:r>
            <a:r>
              <a:rPr lang="es-ES" dirty="0" err="1" smtClean="0"/>
              <a:t>eL</a:t>
            </a:r>
            <a:r>
              <a:rPr lang="es-ES" dirty="0" smtClean="0"/>
              <a:t> </a:t>
            </a:r>
            <a:r>
              <a:rPr lang="es-ES" dirty="0"/>
              <a:t>Cid critican a </a:t>
            </a:r>
            <a:r>
              <a:rPr lang="es-ES" dirty="0" err="1"/>
              <a:t>Corneille</a:t>
            </a:r>
            <a:r>
              <a:rPr lang="es-ES" dirty="0"/>
              <a:t> sus intrigas paralelas, relativas a la infanta, a don Sancho, al ataque de los moros. Según ellos, </a:t>
            </a:r>
            <a:r>
              <a:rPr lang="es-ES" dirty="0" err="1"/>
              <a:t>Corneille</a:t>
            </a:r>
            <a:r>
              <a:rPr lang="es-ES" dirty="0"/>
              <a:t> debía haberse limitado al conflicto entre Rodrigo y </a:t>
            </a:r>
            <a:r>
              <a:rPr lang="es-ES" dirty="0" err="1" smtClean="0"/>
              <a:t>JimenA</a:t>
            </a:r>
            <a:r>
              <a:rPr lang="es-ES" dirty="0" smtClean="0"/>
              <a:t>.</a:t>
            </a:r>
          </a:p>
          <a:p>
            <a:r>
              <a:rPr lang="es-ES" dirty="0"/>
              <a:t>regla de la </a:t>
            </a:r>
            <a:r>
              <a:rPr lang="es-ES" dirty="0" smtClean="0"/>
              <a:t>verosimilitud: </a:t>
            </a:r>
            <a:r>
              <a:rPr lang="es-ES" dirty="0"/>
              <a:t>afirma que lo representado en escena debe ser creíble. Si la realidad de un suceso pasado es cuestionable, vale más sustituirlo por uno inventado, pero verosímil. Los enemigos de </a:t>
            </a:r>
            <a:r>
              <a:rPr lang="es-ES" dirty="0" err="1" smtClean="0"/>
              <a:t>eL</a:t>
            </a:r>
            <a:r>
              <a:rPr lang="es-ES" dirty="0" smtClean="0"/>
              <a:t> </a:t>
            </a:r>
            <a:r>
              <a:rPr lang="es-ES" dirty="0"/>
              <a:t>Cid atacaban la obra acusándola de poco creíble</a:t>
            </a:r>
            <a:r>
              <a:rPr lang="es-ES" dirty="0" smtClean="0"/>
              <a:t>.</a:t>
            </a:r>
          </a:p>
          <a:p>
            <a:r>
              <a:rPr lang="es-ES" dirty="0"/>
              <a:t>regla del </a:t>
            </a:r>
            <a:r>
              <a:rPr lang="es-ES" dirty="0" smtClean="0"/>
              <a:t>decoro: suprimir </a:t>
            </a:r>
            <a:r>
              <a:rPr lang="es-ES" dirty="0"/>
              <a:t>de la escena aquello que pudiera chocar al público: batallas sangrantes, duelos, violencias de todo tipo, ataques a la moral o a la religión… En </a:t>
            </a:r>
            <a:r>
              <a:rPr lang="es-ES" dirty="0" err="1" smtClean="0"/>
              <a:t>eL</a:t>
            </a:r>
            <a:r>
              <a:rPr lang="es-ES" dirty="0" smtClean="0"/>
              <a:t> </a:t>
            </a:r>
            <a:r>
              <a:rPr lang="es-ES" dirty="0"/>
              <a:t>Cid, Rodrigo mantenía dos duelos y visitaba dos veces a una mujer de luto, Jimena, que no era su esposa. Además</a:t>
            </a:r>
            <a:r>
              <a:rPr lang="es-ES" dirty="0" smtClean="0"/>
              <a:t>, se </a:t>
            </a:r>
            <a:r>
              <a:rPr lang="es-ES" dirty="0"/>
              <a:t>relataba detalladamente la batalla contra los moros y se mostraba en escena la bofetada que el conde de Gormaz daba a don </a:t>
            </a:r>
            <a:r>
              <a:rPr lang="es-ES" dirty="0" err="1" smtClean="0"/>
              <a:t>DiegO</a:t>
            </a:r>
            <a:r>
              <a:rPr lang="es-ES" dirty="0" smtClean="0"/>
              <a:t>.</a:t>
            </a:r>
            <a:endParaRPr lang="es-US" dirty="0"/>
          </a:p>
        </p:txBody>
      </p:sp>
    </p:spTree>
    <p:extLst>
      <p:ext uri="{BB962C8B-B14F-4D97-AF65-F5344CB8AC3E}">
        <p14:creationId xmlns:p14="http://schemas.microsoft.com/office/powerpoint/2010/main" val="311810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1171094"/>
          </a:xfrm>
        </p:spPr>
        <p:txBody>
          <a:bodyPr/>
          <a:lstStyle/>
          <a:p>
            <a:r>
              <a:rPr lang="es-US" dirty="0" smtClean="0"/>
              <a:t>SU VIDA</a:t>
            </a:r>
            <a:endParaRPr lang="es-US" dirty="0"/>
          </a:p>
        </p:txBody>
      </p:sp>
      <p:sp>
        <p:nvSpPr>
          <p:cNvPr id="3" name="Marcador de contenido 2"/>
          <p:cNvSpPr>
            <a:spLocks noGrp="1"/>
          </p:cNvSpPr>
          <p:nvPr>
            <p:ph sz="quarter" idx="13"/>
          </p:nvPr>
        </p:nvSpPr>
        <p:spPr>
          <a:xfrm>
            <a:off x="913774" y="2050870"/>
            <a:ext cx="10363826" cy="3740330"/>
          </a:xfrm>
        </p:spPr>
        <p:txBody>
          <a:bodyPr>
            <a:normAutofit fontScale="92500" lnSpcReduction="10000"/>
          </a:bodyPr>
          <a:lstStyle/>
          <a:p>
            <a:r>
              <a:rPr lang="es-ES" dirty="0"/>
              <a:t>nació en </a:t>
            </a:r>
            <a:r>
              <a:rPr lang="es-ES" dirty="0" err="1"/>
              <a:t>Ruán</a:t>
            </a:r>
            <a:r>
              <a:rPr lang="es-ES" dirty="0"/>
              <a:t>, Normandía, Francia, el 6 de junio de 1606. </a:t>
            </a:r>
            <a:endParaRPr lang="es-ES" dirty="0" smtClean="0"/>
          </a:p>
          <a:p>
            <a:r>
              <a:rPr lang="es-ES" dirty="0" smtClean="0"/>
              <a:t>Hijo </a:t>
            </a:r>
            <a:r>
              <a:rPr lang="es-ES" dirty="0"/>
              <a:t>primogénito de una familia de seis </a:t>
            </a:r>
            <a:r>
              <a:rPr lang="es-ES" dirty="0" smtClean="0"/>
              <a:t>niños.</a:t>
            </a:r>
          </a:p>
          <a:p>
            <a:r>
              <a:rPr lang="es-ES" dirty="0" smtClean="0"/>
              <a:t>pertenecía </a:t>
            </a:r>
            <a:r>
              <a:rPr lang="es-ES" dirty="0"/>
              <a:t>a </a:t>
            </a:r>
            <a:r>
              <a:rPr lang="es-ES" dirty="0" err="1" smtClean="0"/>
              <a:t>unA</a:t>
            </a:r>
            <a:r>
              <a:rPr lang="es-ES" dirty="0" smtClean="0"/>
              <a:t> FAMILIA </a:t>
            </a:r>
            <a:r>
              <a:rPr lang="es-ES" dirty="0"/>
              <a:t>de abogados de posición económica desahogada</a:t>
            </a:r>
            <a:r>
              <a:rPr lang="es-ES" dirty="0" smtClean="0"/>
              <a:t>.</a:t>
            </a:r>
          </a:p>
          <a:p>
            <a:r>
              <a:rPr lang="es-ES" dirty="0"/>
              <a:t>A los nueve años, va interno a una escuela mantenida por los jesuitas, donde el estudio se fundamentaba en el estudio del latín y en la práctica del teatro</a:t>
            </a:r>
            <a:r>
              <a:rPr lang="es-ES" dirty="0" smtClean="0"/>
              <a:t>.</a:t>
            </a:r>
          </a:p>
          <a:p>
            <a:r>
              <a:rPr lang="es-ES" dirty="0" smtClean="0"/>
              <a:t>Duda </a:t>
            </a:r>
            <a:r>
              <a:rPr lang="es-ES" dirty="0"/>
              <a:t>entre la carrera de abogado o la de escritor teatral, pero su familia le empuja a convertirse en </a:t>
            </a:r>
            <a:r>
              <a:rPr lang="es-ES" dirty="0" smtClean="0"/>
              <a:t>letrado.</a:t>
            </a:r>
          </a:p>
          <a:p>
            <a:r>
              <a:rPr lang="es-ES" dirty="0"/>
              <a:t> </a:t>
            </a:r>
            <a:r>
              <a:rPr lang="es-ES" dirty="0" err="1"/>
              <a:t>Corneille</a:t>
            </a:r>
            <a:r>
              <a:rPr lang="es-ES" dirty="0"/>
              <a:t> no abandona la idea de dedicarse al teatro y obtendrá el éxito a muy temprana edad, a los 23 años. </a:t>
            </a:r>
            <a:endParaRPr lang="es-US" dirty="0"/>
          </a:p>
        </p:txBody>
      </p:sp>
    </p:spTree>
    <p:extLst>
      <p:ext uri="{BB962C8B-B14F-4D97-AF65-F5344CB8AC3E}">
        <p14:creationId xmlns:p14="http://schemas.microsoft.com/office/powerpoint/2010/main" val="535738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7"/>
            <a:ext cx="10364451" cy="230569"/>
          </a:xfrm>
        </p:spPr>
        <p:txBody>
          <a:bodyPr>
            <a:normAutofit fontScale="90000"/>
          </a:bodyPr>
          <a:lstStyle/>
          <a:p>
            <a:endParaRPr lang="es-US" dirty="0"/>
          </a:p>
        </p:txBody>
      </p:sp>
      <p:sp>
        <p:nvSpPr>
          <p:cNvPr id="3" name="Marcador de contenido 2"/>
          <p:cNvSpPr>
            <a:spLocks noGrp="1"/>
          </p:cNvSpPr>
          <p:nvPr>
            <p:ph sz="quarter" idx="13"/>
          </p:nvPr>
        </p:nvSpPr>
        <p:spPr>
          <a:xfrm>
            <a:off x="913774" y="849086"/>
            <a:ext cx="10363826" cy="4942113"/>
          </a:xfrm>
        </p:spPr>
        <p:txBody>
          <a:bodyPr>
            <a:normAutofit lnSpcReduction="10000"/>
          </a:bodyPr>
          <a:lstStyle/>
          <a:p>
            <a:endParaRPr lang="es-ES" dirty="0" smtClean="0"/>
          </a:p>
          <a:p>
            <a:r>
              <a:rPr lang="es-ES" dirty="0" smtClean="0"/>
              <a:t>SE ENAMORA de </a:t>
            </a:r>
            <a:r>
              <a:rPr lang="es-ES" dirty="0"/>
              <a:t>una joven ruanesa más rica, con la que no podrá casarse, Catherine </a:t>
            </a:r>
            <a:r>
              <a:rPr lang="es-ES" dirty="0" err="1"/>
              <a:t>Hue</a:t>
            </a:r>
            <a:r>
              <a:rPr lang="es-ES" dirty="0"/>
              <a:t>.</a:t>
            </a:r>
            <a:endParaRPr lang="es-ES" dirty="0" smtClean="0"/>
          </a:p>
          <a:p>
            <a:r>
              <a:rPr lang="es-ES" dirty="0" smtClean="0"/>
              <a:t>En </a:t>
            </a:r>
            <a:r>
              <a:rPr lang="es-ES" dirty="0"/>
              <a:t>1641, a los 35 años, se casa con Marie de </a:t>
            </a:r>
            <a:r>
              <a:rPr lang="es-ES" dirty="0" err="1"/>
              <a:t>Lamperière</a:t>
            </a:r>
            <a:r>
              <a:rPr lang="es-ES" dirty="0"/>
              <a:t>, que le dará siete </a:t>
            </a:r>
            <a:r>
              <a:rPr lang="es-ES" dirty="0" smtClean="0"/>
              <a:t>hijos.</a:t>
            </a:r>
          </a:p>
          <a:p>
            <a:r>
              <a:rPr lang="es-ES" dirty="0" smtClean="0"/>
              <a:t>Pero </a:t>
            </a:r>
            <a:r>
              <a:rPr lang="es-ES" dirty="0"/>
              <a:t>las muertes de </a:t>
            </a:r>
            <a:r>
              <a:rPr lang="es-ES" dirty="0" err="1"/>
              <a:t>Richelieu</a:t>
            </a:r>
            <a:r>
              <a:rPr lang="es-ES" dirty="0"/>
              <a:t> y de Luis XIII le obliga a buscar nuevos protectores. El nuevo ministro, el cardenal </a:t>
            </a:r>
            <a:r>
              <a:rPr lang="es-ES" dirty="0" err="1"/>
              <a:t>Mazarino</a:t>
            </a:r>
            <a:r>
              <a:rPr lang="es-ES" dirty="0"/>
              <a:t>, le concede una pensión. Reconocido como el más grande autor de teatro de su tiempo, “Prince des </a:t>
            </a:r>
            <a:r>
              <a:rPr lang="es-ES" dirty="0" err="1"/>
              <a:t>Auteurs</a:t>
            </a:r>
            <a:r>
              <a:rPr lang="es-ES" dirty="0"/>
              <a:t>”, es elegido para la Academia en 1647</a:t>
            </a:r>
            <a:r>
              <a:rPr lang="es-ES" dirty="0" smtClean="0"/>
              <a:t>.</a:t>
            </a:r>
          </a:p>
          <a:p>
            <a:r>
              <a:rPr lang="es-ES" dirty="0"/>
              <a:t>Entre 1648 y 1652, Francia vive un periodo convulso, con la sublevación de los nobles contra el poder real: es la época de la Fronda / la Fronde</a:t>
            </a:r>
            <a:r>
              <a:rPr lang="es-ES" dirty="0" smtClean="0"/>
              <a:t>.</a:t>
            </a:r>
          </a:p>
          <a:p>
            <a:r>
              <a:rPr lang="es-ES" dirty="0" err="1"/>
              <a:t>Corneille</a:t>
            </a:r>
            <a:r>
              <a:rPr lang="es-ES" dirty="0"/>
              <a:t> </a:t>
            </a:r>
            <a:r>
              <a:rPr lang="es-ES" dirty="0" smtClean="0"/>
              <a:t>Decide </a:t>
            </a:r>
            <a:r>
              <a:rPr lang="es-ES" dirty="0"/>
              <a:t>aislarse y dedicarse a la traducción de una obra religiosa latina, La imitación de Cristo, que será un gran éxito en las librerías.</a:t>
            </a:r>
            <a:endParaRPr lang="es-US" dirty="0"/>
          </a:p>
        </p:txBody>
      </p:sp>
    </p:spTree>
    <p:extLst>
      <p:ext uri="{BB962C8B-B14F-4D97-AF65-F5344CB8AC3E}">
        <p14:creationId xmlns:p14="http://schemas.microsoft.com/office/powerpoint/2010/main" val="3551648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S" dirty="0" smtClean="0"/>
              <a:t>SU LITERATURA</a:t>
            </a:r>
            <a:endParaRPr lang="es-US" dirty="0"/>
          </a:p>
        </p:txBody>
      </p:sp>
      <p:sp>
        <p:nvSpPr>
          <p:cNvPr id="3" name="Marcador de contenido 2"/>
          <p:cNvSpPr>
            <a:spLocks noGrp="1"/>
          </p:cNvSpPr>
          <p:nvPr>
            <p:ph sz="quarter" idx="13"/>
          </p:nvPr>
        </p:nvSpPr>
        <p:spPr/>
        <p:txBody>
          <a:bodyPr/>
          <a:lstStyle/>
          <a:p>
            <a:r>
              <a:rPr lang="es-ES" dirty="0"/>
              <a:t>El escritor escribe una comedia para cada temporada teatral, siempre aplaudida por el público. Entre ellas, destacan </a:t>
            </a:r>
            <a:r>
              <a:rPr lang="es-ES" dirty="0" err="1"/>
              <a:t>L’illusion</a:t>
            </a:r>
            <a:r>
              <a:rPr lang="es-ES" dirty="0"/>
              <a:t> </a:t>
            </a:r>
            <a:r>
              <a:rPr lang="es-ES" dirty="0" err="1"/>
              <a:t>comique</a:t>
            </a:r>
            <a:r>
              <a:rPr lang="es-ES" dirty="0"/>
              <a:t> y La place </a:t>
            </a:r>
            <a:r>
              <a:rPr lang="es-ES" dirty="0" err="1"/>
              <a:t>royale</a:t>
            </a:r>
            <a:r>
              <a:rPr lang="es-ES" dirty="0"/>
              <a:t>. </a:t>
            </a:r>
            <a:endParaRPr lang="es-ES" dirty="0" smtClean="0"/>
          </a:p>
          <a:p>
            <a:r>
              <a:rPr lang="es-ES" dirty="0" smtClean="0"/>
              <a:t>En </a:t>
            </a:r>
            <a:r>
              <a:rPr lang="es-ES" dirty="0"/>
              <a:t>1635, el cardenal </a:t>
            </a:r>
            <a:r>
              <a:rPr lang="es-ES" dirty="0" err="1"/>
              <a:t>Richelieu</a:t>
            </a:r>
            <a:r>
              <a:rPr lang="es-ES" dirty="0"/>
              <a:t>, </a:t>
            </a:r>
            <a:r>
              <a:rPr lang="es-ES" dirty="0" smtClean="0"/>
              <a:t>todopoderoso </a:t>
            </a:r>
            <a:r>
              <a:rPr lang="es-ES" dirty="0"/>
              <a:t>del rey Luis XIII, le pide que se una a la “sociedad de cinco autores”, a la que encomienda la misión </a:t>
            </a:r>
            <a:r>
              <a:rPr lang="es-ES" dirty="0" smtClean="0"/>
              <a:t>de </a:t>
            </a:r>
            <a:r>
              <a:rPr lang="es-ES" dirty="0"/>
              <a:t>ilustrar el teatro francés.</a:t>
            </a:r>
            <a:endParaRPr lang="es-US" dirty="0"/>
          </a:p>
        </p:txBody>
      </p:sp>
    </p:spTree>
    <p:extLst>
      <p:ext uri="{BB962C8B-B14F-4D97-AF65-F5344CB8AC3E}">
        <p14:creationId xmlns:p14="http://schemas.microsoft.com/office/powerpoint/2010/main" val="1239543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3775" y="618518"/>
            <a:ext cx="10364451" cy="191380"/>
          </a:xfrm>
        </p:spPr>
        <p:txBody>
          <a:bodyPr>
            <a:normAutofit fontScale="90000"/>
          </a:bodyPr>
          <a:lstStyle/>
          <a:p>
            <a:endParaRPr lang="es-US" dirty="0"/>
          </a:p>
        </p:txBody>
      </p:sp>
      <p:sp>
        <p:nvSpPr>
          <p:cNvPr id="3" name="Marcador de contenido 2"/>
          <p:cNvSpPr>
            <a:spLocks noGrp="1"/>
          </p:cNvSpPr>
          <p:nvPr>
            <p:ph sz="quarter" idx="13"/>
          </p:nvPr>
        </p:nvSpPr>
        <p:spPr>
          <a:xfrm>
            <a:off x="913774" y="1149531"/>
            <a:ext cx="10363826" cy="4641669"/>
          </a:xfrm>
        </p:spPr>
        <p:txBody>
          <a:bodyPr>
            <a:normAutofit lnSpcReduction="10000"/>
          </a:bodyPr>
          <a:lstStyle/>
          <a:p>
            <a:endParaRPr lang="es-ES" smtClean="0"/>
          </a:p>
          <a:p>
            <a:r>
              <a:rPr lang="es-ES" smtClean="0"/>
              <a:t>En </a:t>
            </a:r>
            <a:r>
              <a:rPr lang="es-ES" dirty="0"/>
              <a:t>1637, </a:t>
            </a:r>
            <a:r>
              <a:rPr lang="es-ES" dirty="0" err="1"/>
              <a:t>Corneille</a:t>
            </a:r>
            <a:r>
              <a:rPr lang="es-ES" dirty="0"/>
              <a:t> hace representar la tragicomedia Le Cid en el </a:t>
            </a:r>
            <a:r>
              <a:rPr lang="es-ES" dirty="0" err="1"/>
              <a:t>Théâtre</a:t>
            </a:r>
            <a:r>
              <a:rPr lang="es-ES" dirty="0"/>
              <a:t> du </a:t>
            </a:r>
            <a:r>
              <a:rPr lang="es-ES" dirty="0" err="1"/>
              <a:t>Marais</a:t>
            </a:r>
            <a:r>
              <a:rPr lang="es-ES" dirty="0"/>
              <a:t>. El entusiasmo del público es total y el teatro se llena durante meses. </a:t>
            </a:r>
            <a:endParaRPr lang="es-ES" dirty="0" smtClean="0"/>
          </a:p>
          <a:p>
            <a:r>
              <a:rPr lang="es-ES" dirty="0" smtClean="0"/>
              <a:t>El </a:t>
            </a:r>
            <a:r>
              <a:rPr lang="es-ES" dirty="0"/>
              <a:t>rey concede un título de nobleza al padre del autor. </a:t>
            </a:r>
          </a:p>
          <a:p>
            <a:r>
              <a:rPr lang="es-ES" dirty="0" smtClean="0"/>
              <a:t>los </a:t>
            </a:r>
            <a:r>
              <a:rPr lang="es-ES" dirty="0"/>
              <a:t>rivales de </a:t>
            </a:r>
            <a:r>
              <a:rPr lang="es-ES" dirty="0" err="1"/>
              <a:t>Corneille</a:t>
            </a:r>
            <a:r>
              <a:rPr lang="es-ES" dirty="0"/>
              <a:t>, celosos de su éxito, desencadenan la célebre Querelle du Cid. El autor se defiende con energía y el propio </a:t>
            </a:r>
            <a:r>
              <a:rPr lang="es-ES" dirty="0" err="1"/>
              <a:t>Richelieu</a:t>
            </a:r>
            <a:r>
              <a:rPr lang="es-ES" dirty="0"/>
              <a:t> debe </a:t>
            </a:r>
            <a:r>
              <a:rPr lang="es-ES" dirty="0" smtClean="0"/>
              <a:t>intervenir.</a:t>
            </a:r>
          </a:p>
          <a:p>
            <a:r>
              <a:rPr lang="es-ES" dirty="0" err="1" smtClean="0"/>
              <a:t>Corneille</a:t>
            </a:r>
            <a:r>
              <a:rPr lang="es-ES" dirty="0"/>
              <a:t>, herido por la polémica, no escribe más hasta 1640. </a:t>
            </a:r>
            <a:endParaRPr lang="es-ES" dirty="0" smtClean="0"/>
          </a:p>
          <a:p>
            <a:r>
              <a:rPr lang="es-ES" dirty="0" smtClean="0"/>
              <a:t>A </a:t>
            </a:r>
            <a:r>
              <a:rPr lang="es-ES" dirty="0"/>
              <a:t>partir de entonces, se lanza a la tragedia, género serio que resulta del agrado del público. Escribe </a:t>
            </a:r>
            <a:r>
              <a:rPr lang="es-ES" dirty="0" err="1"/>
              <a:t>Horace</a:t>
            </a:r>
            <a:r>
              <a:rPr lang="es-ES" dirty="0"/>
              <a:t>, </a:t>
            </a:r>
            <a:r>
              <a:rPr lang="es-ES" dirty="0" err="1"/>
              <a:t>Cinna</a:t>
            </a:r>
            <a:r>
              <a:rPr lang="es-ES" dirty="0"/>
              <a:t>, </a:t>
            </a:r>
            <a:r>
              <a:rPr lang="es-ES" dirty="0" err="1"/>
              <a:t>Polyeucte</a:t>
            </a:r>
            <a:r>
              <a:rPr lang="es-ES" dirty="0"/>
              <a:t>, todas con gran éxito</a:t>
            </a:r>
            <a:r>
              <a:rPr lang="es-ES" dirty="0" smtClean="0"/>
              <a:t>.</a:t>
            </a:r>
          </a:p>
          <a:p>
            <a:r>
              <a:rPr lang="es-ES" dirty="0" smtClean="0"/>
              <a:t>EN 1656, </a:t>
            </a:r>
            <a:r>
              <a:rPr lang="es-ES" dirty="0"/>
              <a:t>vuelve al teatro y acepta escribir una tragedia espectacular, La </a:t>
            </a:r>
            <a:r>
              <a:rPr lang="es-ES" dirty="0" err="1"/>
              <a:t>Conquête</a:t>
            </a:r>
            <a:r>
              <a:rPr lang="es-ES" dirty="0"/>
              <a:t> de la </a:t>
            </a:r>
            <a:r>
              <a:rPr lang="es-ES" dirty="0" err="1"/>
              <a:t>toison</a:t>
            </a:r>
            <a:r>
              <a:rPr lang="es-ES" dirty="0"/>
              <a:t> </a:t>
            </a:r>
            <a:r>
              <a:rPr lang="es-ES" dirty="0" err="1"/>
              <a:t>d’or</a:t>
            </a:r>
            <a:endParaRPr lang="es-US" dirty="0"/>
          </a:p>
        </p:txBody>
      </p:sp>
    </p:spTree>
    <p:extLst>
      <p:ext uri="{BB962C8B-B14F-4D97-AF65-F5344CB8AC3E}">
        <p14:creationId xmlns:p14="http://schemas.microsoft.com/office/powerpoint/2010/main" val="3352839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S"/>
          </a:p>
        </p:txBody>
      </p:sp>
      <p:sp>
        <p:nvSpPr>
          <p:cNvPr id="3" name="Marcador de contenido 2"/>
          <p:cNvSpPr>
            <a:spLocks noGrp="1"/>
          </p:cNvSpPr>
          <p:nvPr>
            <p:ph sz="quarter" idx="13"/>
          </p:nvPr>
        </p:nvSpPr>
        <p:spPr/>
        <p:txBody>
          <a:bodyPr/>
          <a:lstStyle/>
          <a:p>
            <a:r>
              <a:rPr lang="es-ES" dirty="0"/>
              <a:t>desde 1667, la supremacía del “Gran </a:t>
            </a:r>
            <a:r>
              <a:rPr lang="es-ES" dirty="0" err="1"/>
              <a:t>Corneille</a:t>
            </a:r>
            <a:r>
              <a:rPr lang="es-ES" dirty="0"/>
              <a:t>” entra en competencia con autores más jóvenes, especialmente Racine, cuya gloria ascendiente le hace </a:t>
            </a:r>
            <a:r>
              <a:rPr lang="es-ES" dirty="0" smtClean="0"/>
              <a:t>sombra.</a:t>
            </a:r>
          </a:p>
          <a:p>
            <a:r>
              <a:rPr lang="es-ES" dirty="0" err="1"/>
              <a:t>Corneille</a:t>
            </a:r>
            <a:r>
              <a:rPr lang="es-ES" dirty="0"/>
              <a:t> continúa revisando sus textos y publica, en 1683, una última edición de sus obras completas, que cuenta con 33 obras teatrales. </a:t>
            </a:r>
            <a:endParaRPr lang="es-ES" dirty="0" smtClean="0"/>
          </a:p>
          <a:p>
            <a:r>
              <a:rPr lang="es-ES" dirty="0" smtClean="0"/>
              <a:t>El </a:t>
            </a:r>
            <a:r>
              <a:rPr lang="es-ES" dirty="0"/>
              <a:t>1 de octubre de 1684 muere en París, a la edad de 78 años. </a:t>
            </a:r>
            <a:endParaRPr lang="es-ES" dirty="0" smtClean="0"/>
          </a:p>
          <a:p>
            <a:r>
              <a:rPr lang="es-ES" dirty="0" smtClean="0"/>
              <a:t>Racine </a:t>
            </a:r>
            <a:r>
              <a:rPr lang="es-ES" dirty="0"/>
              <a:t>pronuncia en la Academia un discurso elogioso en honor del gran </a:t>
            </a:r>
            <a:r>
              <a:rPr lang="es-ES" dirty="0" smtClean="0"/>
              <a:t>dramaturgo.</a:t>
            </a:r>
            <a:endParaRPr lang="es-US" dirty="0"/>
          </a:p>
        </p:txBody>
      </p:sp>
    </p:spTree>
    <p:extLst>
      <p:ext uri="{BB962C8B-B14F-4D97-AF65-F5344CB8AC3E}">
        <p14:creationId xmlns:p14="http://schemas.microsoft.com/office/powerpoint/2010/main" val="2166017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S" dirty="0" smtClean="0"/>
              <a:t>EL CID (1637)</a:t>
            </a:r>
            <a:endParaRPr lang="es-US" dirty="0"/>
          </a:p>
        </p:txBody>
      </p:sp>
      <p:sp>
        <p:nvSpPr>
          <p:cNvPr id="3" name="Marcador de contenido 2"/>
          <p:cNvSpPr>
            <a:spLocks noGrp="1"/>
          </p:cNvSpPr>
          <p:nvPr>
            <p:ph sz="quarter" idx="13"/>
          </p:nvPr>
        </p:nvSpPr>
        <p:spPr>
          <a:xfrm>
            <a:off x="913775" y="1802674"/>
            <a:ext cx="10363826" cy="3975463"/>
          </a:xfrm>
        </p:spPr>
        <p:txBody>
          <a:bodyPr/>
          <a:lstStyle/>
          <a:p>
            <a:r>
              <a:rPr lang="es-US" dirty="0" smtClean="0"/>
              <a:t>ARGUMENTO: </a:t>
            </a:r>
            <a:r>
              <a:rPr lang="es-ES" dirty="0"/>
              <a:t>Estamos en Sevilla. Rodrigo/</a:t>
            </a:r>
            <a:r>
              <a:rPr lang="es-ES" dirty="0" err="1"/>
              <a:t>Rodrigue</a:t>
            </a:r>
            <a:r>
              <a:rPr lang="es-ES" dirty="0"/>
              <a:t> y Jimena/</a:t>
            </a:r>
            <a:r>
              <a:rPr lang="es-ES" dirty="0" err="1"/>
              <a:t>Chimène</a:t>
            </a:r>
            <a:r>
              <a:rPr lang="es-ES" dirty="0"/>
              <a:t> se aman y están a punto de casarse. Pero el rey de Castilla Fernando I el Grande (muerto en 1065) acaba de elegir a don Diego, padre de Rodrigo, para el puesto de gobernador del príncipe. El padre de Jimena, don Gómez, conde de Gormaz, vejado y celoso, interpela agriamente a la salida de palacio a don Diego y termina por darle una bofetada. Un insulto que solo puede repararse con un duelo. Pero don Diego es muy viejo y no puede combatir, así que elige a Rodrigo para vengar su honor. Dudando entre su amor y su deber, ¿qué hará Rodrigo</a:t>
            </a:r>
            <a:r>
              <a:rPr lang="es-ES" dirty="0" smtClean="0"/>
              <a:t>?</a:t>
            </a:r>
          </a:p>
          <a:p>
            <a:r>
              <a:rPr lang="es-US" dirty="0" smtClean="0"/>
              <a:t>ARGUMENTO </a:t>
            </a:r>
            <a:r>
              <a:rPr lang="es-ES" dirty="0"/>
              <a:t>inspirado en Las mocedades de Rodrigo (1621), del valenciano Guillén de </a:t>
            </a:r>
            <a:r>
              <a:rPr lang="es-ES" dirty="0" smtClean="0"/>
              <a:t>Castro.</a:t>
            </a:r>
            <a:endParaRPr lang="es-US" dirty="0"/>
          </a:p>
        </p:txBody>
      </p:sp>
    </p:spTree>
    <p:extLst>
      <p:ext uri="{BB962C8B-B14F-4D97-AF65-F5344CB8AC3E}">
        <p14:creationId xmlns:p14="http://schemas.microsoft.com/office/powerpoint/2010/main" val="1927239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es-US"/>
          </a:p>
        </p:txBody>
      </p:sp>
      <p:sp>
        <p:nvSpPr>
          <p:cNvPr id="3" name="Marcador de contenido 2"/>
          <p:cNvSpPr>
            <a:spLocks noGrp="1"/>
          </p:cNvSpPr>
          <p:nvPr>
            <p:ph sz="quarter" idx="13"/>
          </p:nvPr>
        </p:nvSpPr>
        <p:spPr>
          <a:xfrm>
            <a:off x="913774" y="1711234"/>
            <a:ext cx="10363826" cy="4079965"/>
          </a:xfrm>
        </p:spPr>
        <p:txBody>
          <a:bodyPr/>
          <a:lstStyle/>
          <a:p>
            <a:r>
              <a:rPr lang="es-ES" dirty="0" smtClean="0"/>
              <a:t>EL CID, ORIGINÓ polémica </a:t>
            </a:r>
            <a:r>
              <a:rPr lang="es-ES" dirty="0" err="1" smtClean="0"/>
              <a:t>eNTRE</a:t>
            </a:r>
            <a:r>
              <a:rPr lang="es-ES" dirty="0" smtClean="0"/>
              <a:t> </a:t>
            </a:r>
            <a:r>
              <a:rPr lang="es-ES" dirty="0"/>
              <a:t>clásicos y modernos, con la que comenzó el Clasicismo francés y terminó su época barroca: la famosa Querelle du </a:t>
            </a:r>
            <a:r>
              <a:rPr lang="es-ES" dirty="0" smtClean="0"/>
              <a:t>Cid.</a:t>
            </a:r>
          </a:p>
          <a:p>
            <a:r>
              <a:rPr lang="es-ES" dirty="0" err="1" smtClean="0"/>
              <a:t>Corneille</a:t>
            </a:r>
            <a:r>
              <a:rPr lang="es-ES" dirty="0" smtClean="0"/>
              <a:t> </a:t>
            </a:r>
            <a:r>
              <a:rPr lang="es-ES" dirty="0"/>
              <a:t>se defendió con virulencia y el cardenal </a:t>
            </a:r>
            <a:r>
              <a:rPr lang="es-ES" dirty="0" err="1"/>
              <a:t>Richelieu</a:t>
            </a:r>
            <a:r>
              <a:rPr lang="es-ES" dirty="0"/>
              <a:t> en persona, ministro de Luis XIII y </a:t>
            </a:r>
            <a:r>
              <a:rPr lang="es-ES" dirty="0" smtClean="0"/>
              <a:t>aficionado </a:t>
            </a:r>
            <a:r>
              <a:rPr lang="es-ES" dirty="0"/>
              <a:t>al teatro, tuvo que poner paz entre los bandos rivales. </a:t>
            </a:r>
            <a:endParaRPr lang="es-ES" dirty="0" smtClean="0"/>
          </a:p>
          <a:p>
            <a:r>
              <a:rPr lang="es-ES" dirty="0" smtClean="0"/>
              <a:t>El </a:t>
            </a:r>
            <a:r>
              <a:rPr lang="es-ES" dirty="0"/>
              <a:t>ministro encargó a la Academia que emitiera un veredicto sobre el caso, que se publicó en diciembre de 1637 y donde se reconocía el talento de </a:t>
            </a:r>
            <a:r>
              <a:rPr lang="es-ES" dirty="0" err="1"/>
              <a:t>Corneille</a:t>
            </a:r>
            <a:r>
              <a:rPr lang="es-ES" dirty="0"/>
              <a:t>, pero se daba la razón a sus enemigos en cuanto a las reglas y a la verosimilitud: no era lógico que Jimena se casase con el asesino de su padre.</a:t>
            </a:r>
            <a:endParaRPr lang="es-US" dirty="0"/>
          </a:p>
        </p:txBody>
      </p:sp>
    </p:spTree>
    <p:extLst>
      <p:ext uri="{BB962C8B-B14F-4D97-AF65-F5344CB8AC3E}">
        <p14:creationId xmlns:p14="http://schemas.microsoft.com/office/powerpoint/2010/main" val="2305189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US" dirty="0" smtClean="0"/>
              <a:t>ESTRUCTURA EXTERNA</a:t>
            </a:r>
            <a:br>
              <a:rPr lang="es-US" dirty="0" smtClean="0"/>
            </a:br>
            <a:r>
              <a:rPr lang="es-US" dirty="0"/>
              <a:t/>
            </a:r>
            <a:br>
              <a:rPr lang="es-US" dirty="0"/>
            </a:br>
            <a:endParaRPr lang="es-US" dirty="0"/>
          </a:p>
        </p:txBody>
      </p:sp>
      <p:sp>
        <p:nvSpPr>
          <p:cNvPr id="3" name="Marcador de contenido 2"/>
          <p:cNvSpPr>
            <a:spLocks noGrp="1"/>
          </p:cNvSpPr>
          <p:nvPr>
            <p:ph sz="quarter" idx="13"/>
          </p:nvPr>
        </p:nvSpPr>
        <p:spPr>
          <a:xfrm>
            <a:off x="913774" y="1489166"/>
            <a:ext cx="10363826" cy="4302033"/>
          </a:xfrm>
        </p:spPr>
        <p:txBody>
          <a:bodyPr>
            <a:normAutofit lnSpcReduction="10000"/>
          </a:bodyPr>
          <a:lstStyle/>
          <a:p>
            <a:r>
              <a:rPr lang="es-ES" dirty="0" smtClean="0"/>
              <a:t>se </a:t>
            </a:r>
            <a:r>
              <a:rPr lang="es-ES" dirty="0"/>
              <a:t>divide en cinco actos: </a:t>
            </a:r>
            <a:r>
              <a:rPr lang="es-ES" dirty="0" smtClean="0"/>
              <a:t> </a:t>
            </a:r>
          </a:p>
          <a:p>
            <a:r>
              <a:rPr lang="es-ES" dirty="0" smtClean="0"/>
              <a:t>En </a:t>
            </a:r>
            <a:r>
              <a:rPr lang="es-ES" dirty="0"/>
              <a:t>el primero, exposición: Jimena y Rodrigo deben casarse, pero el conde de Gormaz abofetea a don Diego, padre de Rodrigo, que encarga a su hijo su venganza. </a:t>
            </a:r>
          </a:p>
          <a:p>
            <a:r>
              <a:rPr lang="es-ES" dirty="0" smtClean="0"/>
              <a:t>En </a:t>
            </a:r>
            <a:r>
              <a:rPr lang="es-ES" dirty="0"/>
              <a:t>el segundo acto, continúa la acción. Rodrigo mata al conde en duelo y Jimena reclama justicia ante el rey. </a:t>
            </a:r>
          </a:p>
          <a:p>
            <a:r>
              <a:rPr lang="es-ES" dirty="0" smtClean="0"/>
              <a:t>Tercer </a:t>
            </a:r>
            <a:r>
              <a:rPr lang="es-ES" dirty="0"/>
              <a:t>acto: Jimena quiere vengar a su padre, pero continúa amando a Rodrigo. Don Diego envía a Rodrigo a rechazar el asalto de los moros que amenazan el reino de Castilla. </a:t>
            </a:r>
          </a:p>
          <a:p>
            <a:r>
              <a:rPr lang="es-ES" dirty="0" smtClean="0"/>
              <a:t>Cuarto </a:t>
            </a:r>
            <a:r>
              <a:rPr lang="es-ES" dirty="0"/>
              <a:t>acto: Victoria de Rodrigo sobre los moros. Jimena consigue un duelo entre Rodrigo y don Sancho, noble enamorado de ella. </a:t>
            </a:r>
            <a:endParaRPr lang="es-ES" dirty="0" smtClean="0"/>
          </a:p>
        </p:txBody>
      </p:sp>
    </p:spTree>
    <p:extLst>
      <p:ext uri="{BB962C8B-B14F-4D97-AF65-F5344CB8AC3E}">
        <p14:creationId xmlns:p14="http://schemas.microsoft.com/office/powerpoint/2010/main" val="815707528"/>
      </p:ext>
    </p:extLst>
  </p:cSld>
  <p:clrMapOvr>
    <a:masterClrMapping/>
  </p:clrMapOvr>
</p:sld>
</file>

<file path=ppt/theme/theme1.xml><?xml version="1.0" encoding="utf-8"?>
<a:theme xmlns:a="http://schemas.openxmlformats.org/drawingml/2006/main" name="Gota">
  <a:themeElements>
    <a:clrScheme name="Droplet">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TM04033925[[fn=Gota]]</Template>
  <TotalTime>91</TotalTime>
  <Words>1770</Words>
  <Application>Microsoft Office PowerPoint</Application>
  <PresentationFormat>Panorámica</PresentationFormat>
  <Paragraphs>57</Paragraphs>
  <Slides>14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14</vt:i4>
      </vt:variant>
    </vt:vector>
  </HeadingPairs>
  <TitlesOfParts>
    <vt:vector size="17" baseType="lpstr">
      <vt:lpstr>Arial</vt:lpstr>
      <vt:lpstr>Tw Cen MT</vt:lpstr>
      <vt:lpstr>Gota</vt:lpstr>
      <vt:lpstr>Pierre Corneille (1606-1684)  y EL CID</vt:lpstr>
      <vt:lpstr>SU VIDA</vt:lpstr>
      <vt:lpstr>Presentación de PowerPoint</vt:lpstr>
      <vt:lpstr>SU LITERATURA</vt:lpstr>
      <vt:lpstr>Presentación de PowerPoint</vt:lpstr>
      <vt:lpstr>Presentación de PowerPoint</vt:lpstr>
      <vt:lpstr>EL CID (1637)</vt:lpstr>
      <vt:lpstr>Presentación de PowerPoint</vt:lpstr>
      <vt:lpstr>ESTRUCTURA EXTERNA  </vt:lpstr>
      <vt:lpstr>Presentación de PowerPoint</vt:lpstr>
      <vt:lpstr>CONTEXTO HISTÓRICO</vt:lpstr>
      <vt:lpstr>GÉNERO TEATRAL DE EL CID</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Pierre Corneille (1606-1684)  y EL CID</dc:title>
  <dc:creator>Gabriela</dc:creator>
  <cp:lastModifiedBy>Gabriela</cp:lastModifiedBy>
  <cp:revision>12</cp:revision>
  <dcterms:created xsi:type="dcterms:W3CDTF">2021-04-27T12:34:49Z</dcterms:created>
  <dcterms:modified xsi:type="dcterms:W3CDTF">2021-04-27T14:55:49Z</dcterms:modified>
</cp:coreProperties>
</file>