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61"/>
  </p:notesMasterIdLst>
  <p:sldIdLst>
    <p:sldId id="256" r:id="rId2"/>
    <p:sldId id="273" r:id="rId3"/>
    <p:sldId id="274" r:id="rId4"/>
    <p:sldId id="275" r:id="rId5"/>
    <p:sldId id="277" r:id="rId6"/>
    <p:sldId id="323" r:id="rId7"/>
    <p:sldId id="325" r:id="rId8"/>
    <p:sldId id="326" r:id="rId9"/>
    <p:sldId id="324" r:id="rId10"/>
    <p:sldId id="310" r:id="rId11"/>
    <p:sldId id="311" r:id="rId12"/>
    <p:sldId id="309" r:id="rId13"/>
    <p:sldId id="280" r:id="rId14"/>
    <p:sldId id="289" r:id="rId15"/>
    <p:sldId id="279" r:id="rId16"/>
    <p:sldId id="282" r:id="rId17"/>
    <p:sldId id="336" r:id="rId18"/>
    <p:sldId id="337" r:id="rId19"/>
    <p:sldId id="338" r:id="rId20"/>
    <p:sldId id="281" r:id="rId21"/>
    <p:sldId id="335" r:id="rId22"/>
    <p:sldId id="285" r:id="rId23"/>
    <p:sldId id="284" r:id="rId24"/>
    <p:sldId id="286" r:id="rId25"/>
    <p:sldId id="287" r:id="rId26"/>
    <p:sldId id="288" r:id="rId27"/>
    <p:sldId id="302" r:id="rId28"/>
    <p:sldId id="290" r:id="rId29"/>
    <p:sldId id="291" r:id="rId30"/>
    <p:sldId id="293" r:id="rId31"/>
    <p:sldId id="294" r:id="rId32"/>
    <p:sldId id="295" r:id="rId33"/>
    <p:sldId id="296" r:id="rId34"/>
    <p:sldId id="297" r:id="rId35"/>
    <p:sldId id="298" r:id="rId36"/>
    <p:sldId id="299" r:id="rId37"/>
    <p:sldId id="300" r:id="rId38"/>
    <p:sldId id="301" r:id="rId39"/>
    <p:sldId id="303" r:id="rId40"/>
    <p:sldId id="304" r:id="rId41"/>
    <p:sldId id="307" r:id="rId42"/>
    <p:sldId id="312" r:id="rId43"/>
    <p:sldId id="305" r:id="rId44"/>
    <p:sldId id="306" r:id="rId45"/>
    <p:sldId id="314" r:id="rId46"/>
    <p:sldId id="313" r:id="rId47"/>
    <p:sldId id="315" r:id="rId48"/>
    <p:sldId id="316" r:id="rId49"/>
    <p:sldId id="317" r:id="rId50"/>
    <p:sldId id="318" r:id="rId51"/>
    <p:sldId id="319" r:id="rId52"/>
    <p:sldId id="320" r:id="rId53"/>
    <p:sldId id="321" r:id="rId54"/>
    <p:sldId id="322" r:id="rId55"/>
    <p:sldId id="327" r:id="rId56"/>
    <p:sldId id="328" r:id="rId57"/>
    <p:sldId id="331" r:id="rId58"/>
    <p:sldId id="329" r:id="rId59"/>
    <p:sldId id="330" r:id="rId60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B5E6"/>
    <a:srgbClr val="F5F1A1"/>
    <a:srgbClr val="F7A79F"/>
    <a:srgbClr val="C1D3D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7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2CACE0-3D18-4657-A0F8-E3A97A60270B}" type="datetimeFigureOut">
              <a:rPr lang="es-ES_tradnl" smtClean="0"/>
              <a:pPr/>
              <a:t>05/11/2019</a:t>
            </a:fld>
            <a:endParaRPr lang="es-ES_tradn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687992-100A-45C8-A56C-91EEEC6BA5AC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87992-100A-45C8-A56C-91EEEC6BA5AC}" type="slidenum">
              <a:rPr lang="es-ES_tradnl" smtClean="0"/>
              <a:pPr/>
              <a:t>5</a:t>
            </a:fld>
            <a:endParaRPr lang="es-ES_tradnl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87992-100A-45C8-A56C-91EEEC6BA5AC}" type="slidenum">
              <a:rPr lang="es-ES_tradnl" smtClean="0"/>
              <a:pPr/>
              <a:t>6</a:t>
            </a:fld>
            <a:endParaRPr lang="es-ES_tradnl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87992-100A-45C8-A56C-91EEEC6BA5AC}" type="slidenum">
              <a:rPr lang="es-ES_tradnl" smtClean="0"/>
              <a:pPr/>
              <a:t>7</a:t>
            </a:fld>
            <a:endParaRPr lang="es-ES_tradnl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87992-100A-45C8-A56C-91EEEC6BA5AC}" type="slidenum">
              <a:rPr lang="es-ES_tradnl" smtClean="0"/>
              <a:pPr/>
              <a:t>8</a:t>
            </a:fld>
            <a:endParaRPr lang="es-ES_tradnl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87992-100A-45C8-A56C-91EEEC6BA5AC}" type="slidenum">
              <a:rPr lang="es-ES_tradnl" smtClean="0"/>
              <a:pPr/>
              <a:t>9</a:t>
            </a:fld>
            <a:endParaRPr lang="es-ES_tradnl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Título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cxnSp>
        <p:nvCxnSpPr>
          <p:cNvPr id="8" name="7 Conector recto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recto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13 Elipse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1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D9916-A285-4FC9-8CB0-ECC46E37F76D}" type="datetimeFigureOut">
              <a:rPr lang="es-ES_tradnl" smtClean="0"/>
              <a:pPr/>
              <a:t>05/11/2019</a:t>
            </a:fld>
            <a:endParaRPr lang="es-ES_tradnl"/>
          </a:p>
        </p:txBody>
      </p:sp>
      <p:sp>
        <p:nvSpPr>
          <p:cNvPr id="16" name="15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989F69-03D1-41CE-B4E4-8E931B0FE36F}" type="slidenum">
              <a:rPr lang="es-ES_tradnl" smtClean="0"/>
              <a:pPr/>
              <a:t>‹Nº›</a:t>
            </a:fld>
            <a:endParaRPr lang="es-ES_tradnl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D9916-A285-4FC9-8CB0-ECC46E37F76D}" type="datetimeFigureOut">
              <a:rPr lang="es-ES_tradnl" smtClean="0"/>
              <a:pPr/>
              <a:t>05/11/2019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89F69-03D1-41CE-B4E4-8E931B0FE36F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D9916-A285-4FC9-8CB0-ECC46E37F76D}" type="datetimeFigureOut">
              <a:rPr lang="es-ES_tradnl" smtClean="0"/>
              <a:pPr/>
              <a:t>05/11/2019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89F69-03D1-41CE-B4E4-8E931B0FE36F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Marcador de contenido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7ED9916-A285-4FC9-8CB0-ECC46E37F76D}" type="datetimeFigureOut">
              <a:rPr lang="es-ES_tradnl" smtClean="0"/>
              <a:pPr/>
              <a:t>05/11/2019</a:t>
            </a:fld>
            <a:endParaRPr lang="es-ES_tradnl"/>
          </a:p>
        </p:txBody>
      </p:sp>
      <p:sp>
        <p:nvSpPr>
          <p:cNvPr id="15" name="14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32989F69-03D1-41CE-B4E4-8E931B0FE36F}" type="slidenum">
              <a:rPr lang="es-ES_tradnl" smtClean="0"/>
              <a:pPr/>
              <a:t>‹Nº›</a:t>
            </a:fld>
            <a:endParaRPr lang="es-ES_tradnl"/>
          </a:p>
        </p:txBody>
      </p:sp>
      <p:sp>
        <p:nvSpPr>
          <p:cNvPr id="16" name="15 Marcador de pie de página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17" name="16 Título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D9916-A285-4FC9-8CB0-ECC46E37F76D}" type="datetimeFigureOut">
              <a:rPr lang="es-ES_tradnl" smtClean="0"/>
              <a:pPr/>
              <a:t>05/11/2019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89F69-03D1-41CE-B4E4-8E931B0FE36F}" type="slidenum">
              <a:rPr lang="es-ES_tradnl" smtClean="0"/>
              <a:pPr/>
              <a:t>‹Nº›</a:t>
            </a:fld>
            <a:endParaRPr lang="es-ES_tradnl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cxnSp>
        <p:nvCxnSpPr>
          <p:cNvPr id="7" name="6 Conector recto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D9916-A285-4FC9-8CB0-ECC46E37F76D}" type="datetimeFigureOut">
              <a:rPr lang="es-ES_tradnl" smtClean="0"/>
              <a:pPr/>
              <a:t>05/11/2019</a:t>
            </a:fld>
            <a:endParaRPr lang="es-ES_tradn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89F69-03D1-41CE-B4E4-8E931B0FE36F}" type="slidenum">
              <a:rPr lang="es-ES_tradnl" smtClean="0"/>
              <a:pPr/>
              <a:t>‹Nº›</a:t>
            </a:fld>
            <a:endParaRPr lang="es-ES_tradnl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89F69-03D1-41CE-B4E4-8E931B0FE36F}" type="slidenum">
              <a:rPr lang="es-ES_tradnl" smtClean="0"/>
              <a:pPr/>
              <a:t>‹Nº›</a:t>
            </a:fld>
            <a:endParaRPr lang="es-ES_tradn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D9916-A285-4FC9-8CB0-ECC46E37F76D}" type="datetimeFigureOut">
              <a:rPr lang="es-ES_tradnl" smtClean="0"/>
              <a:pPr/>
              <a:t>05/11/2019</a:t>
            </a:fld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32" name="31 Marcador de contenido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34" name="33 Marcador de contenido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2" name="11 Marcador de texto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cxnSp>
        <p:nvCxnSpPr>
          <p:cNvPr id="10" name="9 Conector recto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D9916-A285-4FC9-8CB0-ECC46E37F76D}" type="datetimeFigureOut">
              <a:rPr lang="es-ES_tradnl" smtClean="0"/>
              <a:pPr/>
              <a:t>05/11/2019</a:t>
            </a:fld>
            <a:endParaRPr lang="es-ES_tradn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89F69-03D1-41CE-B4E4-8E931B0FE36F}" type="slidenum">
              <a:rPr lang="es-ES_tradnl" smtClean="0"/>
              <a:pPr/>
              <a:t>‹Nº›</a:t>
            </a:fld>
            <a:endParaRPr lang="es-ES_tradnl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D9916-A285-4FC9-8CB0-ECC46E37F76D}" type="datetimeFigureOut">
              <a:rPr lang="es-ES_tradnl" smtClean="0"/>
              <a:pPr/>
              <a:t>05/11/2019</a:t>
            </a:fld>
            <a:endParaRPr lang="es-ES_tradn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89F69-03D1-41CE-B4E4-8E931B0FE36F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28 Marcador de contenido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31" name="30 Título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8" name="7 Marcador de fecha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7ED9916-A285-4FC9-8CB0-ECC46E37F76D}" type="datetimeFigureOut">
              <a:rPr lang="es-ES_tradnl" smtClean="0"/>
              <a:pPr/>
              <a:t>05/11/2019</a:t>
            </a:fld>
            <a:endParaRPr lang="es-ES_tradn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2989F69-03D1-41CE-B4E4-8E931B0FE36F}" type="slidenum">
              <a:rPr lang="es-ES_tradnl" smtClean="0"/>
              <a:pPr/>
              <a:t>‹Nº›</a:t>
            </a:fld>
            <a:endParaRPr lang="es-ES_tradnl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8" name="7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D9916-A285-4FC9-8CB0-ECC46E37F76D}" type="datetimeFigureOut">
              <a:rPr lang="es-ES_tradnl" smtClean="0"/>
              <a:pPr/>
              <a:t>05/11/2019</a:t>
            </a:fld>
            <a:endParaRPr lang="es-ES_tradn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989F69-03D1-41CE-B4E4-8E931B0FE36F}" type="slidenum">
              <a:rPr lang="es-ES_tradnl" smtClean="0"/>
              <a:pPr/>
              <a:t>‹Nº›</a:t>
            </a:fld>
            <a:endParaRPr lang="es-ES_tradnl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Marcador de texto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24" name="23 Marcador de fecha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E7ED9916-A285-4FC9-8CB0-ECC46E37F76D}" type="datetimeFigureOut">
              <a:rPr lang="es-ES_tradnl" smtClean="0"/>
              <a:pPr/>
              <a:t>05/11/2019</a:t>
            </a:fld>
            <a:endParaRPr lang="es-ES_tradnl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s-ES_tradnl"/>
          </a:p>
        </p:txBody>
      </p:sp>
      <p:sp>
        <p:nvSpPr>
          <p:cNvPr id="22" name="21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32989F69-03D1-41CE-B4E4-8E931B0FE36F}" type="slidenum">
              <a:rPr lang="es-ES_tradnl" smtClean="0"/>
              <a:pPr/>
              <a:t>‹Nº›</a:t>
            </a:fld>
            <a:endParaRPr lang="es-ES_tradnl"/>
          </a:p>
        </p:txBody>
      </p:sp>
      <p:sp>
        <p:nvSpPr>
          <p:cNvPr id="5" name="4 Marcador de título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historia-arte.com/paises/alemania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historia-arte.com/paises/reino-unido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historia-arte.com/paises/reino-unido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historia-arte.com/paises/francia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historia-arte.com/paises/francia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s://historia-arte.com/paises/francia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historia-arte.com/paises/espana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95536" y="1844824"/>
            <a:ext cx="8449816" cy="2773288"/>
          </a:xfrm>
        </p:spPr>
        <p:txBody>
          <a:bodyPr/>
          <a:lstStyle/>
          <a:p>
            <a:r>
              <a:rPr lang="es-ES_tradnl" sz="8000" dirty="0" smtClean="0"/>
              <a:t>SIGLO XVIII-XIX</a:t>
            </a:r>
            <a:br>
              <a:rPr lang="es-ES_tradnl" sz="8000" dirty="0" smtClean="0"/>
            </a:br>
            <a:r>
              <a:rPr lang="es-ES_tradnl" sz="6000" dirty="0" smtClean="0"/>
              <a:t/>
            </a:r>
            <a:br>
              <a:rPr lang="es-ES_tradnl" sz="6000" dirty="0" smtClean="0"/>
            </a:br>
            <a:r>
              <a:rPr lang="es-ES_tradnl" sz="6000" dirty="0" smtClean="0"/>
              <a:t>LA PINTURA Y LA ESCENA ROMANTICA</a:t>
            </a:r>
            <a:endParaRPr lang="es-ES_tradnl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Flecha izquierda, derecha y arriba"/>
          <p:cNvSpPr/>
          <p:nvPr/>
        </p:nvSpPr>
        <p:spPr>
          <a:xfrm>
            <a:off x="4067944" y="1124744"/>
            <a:ext cx="1008112" cy="720080"/>
          </a:xfrm>
          <a:prstGeom prst="leftRight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832648"/>
          </a:xfrm>
        </p:spPr>
        <p:txBody>
          <a:bodyPr/>
          <a:lstStyle/>
          <a:p>
            <a:pPr>
              <a:buNone/>
            </a:pPr>
            <a:endParaRPr lang="es-ES" dirty="0" smtClean="0"/>
          </a:p>
          <a:p>
            <a:pPr>
              <a:buNone/>
            </a:pPr>
            <a:r>
              <a:rPr lang="es-ES" dirty="0" smtClean="0">
                <a:solidFill>
                  <a:schemeClr val="bg1"/>
                </a:solidFill>
              </a:rPr>
              <a:t>, </a:t>
            </a:r>
          </a:p>
          <a:p>
            <a:endParaRPr lang="es-ES" dirty="0" smtClean="0">
              <a:solidFill>
                <a:schemeClr val="bg1"/>
              </a:solidFill>
            </a:endParaRPr>
          </a:p>
          <a:p>
            <a:endParaRPr lang="es-ES" dirty="0" smtClean="0">
              <a:solidFill>
                <a:schemeClr val="bg1"/>
              </a:solidFill>
            </a:endParaRPr>
          </a:p>
          <a:p>
            <a:endParaRPr lang="es-ES" dirty="0" smtClean="0">
              <a:solidFill>
                <a:schemeClr val="bg1"/>
              </a:solidFill>
            </a:endParaRPr>
          </a:p>
          <a:p>
            <a:endParaRPr lang="es-ES" dirty="0" smtClean="0">
              <a:solidFill>
                <a:schemeClr val="bg1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323528" y="1916832"/>
            <a:ext cx="3456384" cy="461665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solidFill>
                  <a:schemeClr val="bg1"/>
                </a:solidFill>
              </a:rPr>
              <a:t>Los CLASICOS 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2663280" y="4246056"/>
            <a:ext cx="6229200" cy="1631216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>
              <a:buFont typeface="Wingdings 2" pitchFamily="18" charset="2"/>
              <a:buChar char="¤"/>
            </a:pPr>
            <a:r>
              <a:rPr lang="es-ES" sz="2000" dirty="0" smtClean="0">
                <a:solidFill>
                  <a:schemeClr val="bg1"/>
                </a:solidFill>
              </a:rPr>
              <a:t>Lo local e individual frente a lo universal</a:t>
            </a:r>
          </a:p>
          <a:p>
            <a:pPr>
              <a:buFont typeface="Wingdings 2" pitchFamily="18" charset="2"/>
              <a:buChar char="¤"/>
            </a:pPr>
            <a:r>
              <a:rPr lang="es-ES" sz="2000" dirty="0" smtClean="0">
                <a:solidFill>
                  <a:schemeClr val="bg1"/>
                </a:solidFill>
              </a:rPr>
              <a:t>Lo emotivo frente a lo racional</a:t>
            </a:r>
          </a:p>
          <a:p>
            <a:pPr>
              <a:buFont typeface="Wingdings 2" pitchFamily="18" charset="2"/>
              <a:buChar char="¤"/>
            </a:pPr>
            <a:r>
              <a:rPr lang="es-ES" sz="2000" dirty="0" smtClean="0">
                <a:solidFill>
                  <a:schemeClr val="bg1"/>
                </a:solidFill>
              </a:rPr>
              <a:t>Promueve la experiencia </a:t>
            </a:r>
          </a:p>
          <a:p>
            <a:pPr>
              <a:buFont typeface="Wingdings 2" pitchFamily="18" charset="2"/>
              <a:buChar char="¤"/>
            </a:pPr>
            <a:r>
              <a:rPr lang="es-ES" sz="2000" dirty="0" smtClean="0">
                <a:solidFill>
                  <a:schemeClr val="bg1"/>
                </a:solidFill>
              </a:rPr>
              <a:t>Romper con el arte mimético  y las copias</a:t>
            </a:r>
          </a:p>
          <a:p>
            <a:pPr>
              <a:buFont typeface="Wingdings 2" pitchFamily="18" charset="2"/>
              <a:buChar char="¤"/>
            </a:pPr>
            <a:r>
              <a:rPr lang="es-ES" sz="2000" dirty="0" smtClean="0">
                <a:solidFill>
                  <a:schemeClr val="bg1"/>
                </a:solidFill>
              </a:rPr>
              <a:t>Rebelión contra las convenciones sociales</a:t>
            </a:r>
          </a:p>
        </p:txBody>
      </p:sp>
      <p:sp>
        <p:nvSpPr>
          <p:cNvPr id="20" name="19 CuadroTexto"/>
          <p:cNvSpPr txBox="1"/>
          <p:nvPr/>
        </p:nvSpPr>
        <p:spPr>
          <a:xfrm>
            <a:off x="755576" y="908720"/>
            <a:ext cx="7632848" cy="46166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tx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s-ES" sz="2400" dirty="0" smtClean="0">
                <a:solidFill>
                  <a:schemeClr val="bg1"/>
                </a:solidFill>
              </a:rPr>
              <a:t> </a:t>
            </a:r>
            <a:r>
              <a:rPr lang="es-ES" sz="2400" dirty="0" err="1" smtClean="0">
                <a:solidFill>
                  <a:schemeClr val="bg1"/>
                </a:solidFill>
              </a:rPr>
              <a:t>Burke</a:t>
            </a:r>
            <a:r>
              <a:rPr lang="es-ES" sz="2400" dirty="0" smtClean="0">
                <a:solidFill>
                  <a:schemeClr val="bg1"/>
                </a:solidFill>
              </a:rPr>
              <a:t> y </a:t>
            </a:r>
            <a:r>
              <a:rPr lang="es-ES" sz="2400" dirty="0" err="1" smtClean="0">
                <a:solidFill>
                  <a:schemeClr val="bg1"/>
                </a:solidFill>
              </a:rPr>
              <a:t>Winckelmann</a:t>
            </a:r>
            <a:r>
              <a:rPr lang="es-ES" sz="2400" dirty="0" smtClean="0">
                <a:solidFill>
                  <a:schemeClr val="bg1"/>
                </a:solidFill>
              </a:rPr>
              <a:t>.</a:t>
            </a:r>
            <a:endParaRPr lang="es-ES_tradnl" sz="2400" b="1" cap="all" dirty="0">
              <a:solidFill>
                <a:schemeClr val="bg1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5292080" y="1959223"/>
            <a:ext cx="385192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solidFill>
                  <a:schemeClr val="bg1"/>
                </a:solidFill>
              </a:rPr>
              <a:t>Los ROMANTICOS </a:t>
            </a:r>
          </a:p>
        </p:txBody>
      </p:sp>
      <p:sp>
        <p:nvSpPr>
          <p:cNvPr id="28" name="27 CuadroTexto"/>
          <p:cNvSpPr txBox="1"/>
          <p:nvPr/>
        </p:nvSpPr>
        <p:spPr>
          <a:xfrm>
            <a:off x="179512" y="2852936"/>
            <a:ext cx="3816424" cy="1015663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marL="36000"/>
            <a:r>
              <a:rPr lang="es-ES" sz="2000" dirty="0" smtClean="0">
                <a:solidFill>
                  <a:schemeClr val="bg1"/>
                </a:solidFill>
              </a:rPr>
              <a:t>El arte debía buscar</a:t>
            </a:r>
          </a:p>
          <a:p>
            <a:pPr marL="36000"/>
            <a:r>
              <a:rPr lang="es-ES" sz="2000" dirty="0" smtClean="0">
                <a:solidFill>
                  <a:schemeClr val="bg1"/>
                </a:solidFill>
              </a:rPr>
              <a:t> Noble simplicidad </a:t>
            </a:r>
          </a:p>
          <a:p>
            <a:pPr marL="36000"/>
            <a:r>
              <a:rPr lang="es-ES" sz="2000" dirty="0" smtClean="0">
                <a:solidFill>
                  <a:schemeClr val="bg1"/>
                </a:solidFill>
              </a:rPr>
              <a:t>Sosegada grandeza</a:t>
            </a:r>
          </a:p>
        </p:txBody>
      </p:sp>
      <p:sp>
        <p:nvSpPr>
          <p:cNvPr id="29" name="28 CuadroTexto"/>
          <p:cNvSpPr txBox="1"/>
          <p:nvPr/>
        </p:nvSpPr>
        <p:spPr>
          <a:xfrm>
            <a:off x="5364088" y="2852936"/>
            <a:ext cx="3779912" cy="707886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000" dirty="0" smtClean="0">
                <a:solidFill>
                  <a:schemeClr val="bg1"/>
                </a:solidFill>
              </a:rPr>
              <a:t>El arte debía </a:t>
            </a:r>
          </a:p>
          <a:p>
            <a:r>
              <a:rPr lang="es-ES" sz="2000" dirty="0" smtClean="0">
                <a:solidFill>
                  <a:schemeClr val="bg1"/>
                </a:solidFill>
              </a:rPr>
              <a:t>Sustentar emociones</a:t>
            </a:r>
          </a:p>
        </p:txBody>
      </p:sp>
      <p:sp>
        <p:nvSpPr>
          <p:cNvPr id="18" name="17 Flecha abajo"/>
          <p:cNvSpPr/>
          <p:nvPr/>
        </p:nvSpPr>
        <p:spPr>
          <a:xfrm>
            <a:off x="7884368" y="3501008"/>
            <a:ext cx="432048" cy="79208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1" name="2 Título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54029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s-ES_tradnl" sz="2800" b="1" dirty="0" smtClean="0"/>
              <a:t>NEOCLASICISMO – ROMANTICISMO-PINTURA</a:t>
            </a:r>
            <a:endParaRPr lang="es-ES_tradnl" sz="2800" b="1" dirty="0"/>
          </a:p>
        </p:txBody>
      </p:sp>
      <p:sp>
        <p:nvSpPr>
          <p:cNvPr id="17" name="16 Flecha abajo"/>
          <p:cNvSpPr/>
          <p:nvPr/>
        </p:nvSpPr>
        <p:spPr>
          <a:xfrm>
            <a:off x="1835696" y="2420888"/>
            <a:ext cx="432048" cy="36004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9" name="18 Flecha abajo"/>
          <p:cNvSpPr/>
          <p:nvPr/>
        </p:nvSpPr>
        <p:spPr>
          <a:xfrm>
            <a:off x="6732240" y="2492896"/>
            <a:ext cx="432048" cy="36004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832648"/>
          </a:xfrm>
        </p:spPr>
        <p:txBody>
          <a:bodyPr/>
          <a:lstStyle/>
          <a:p>
            <a:pPr>
              <a:buNone/>
            </a:pPr>
            <a:endParaRPr lang="es-ES" dirty="0" smtClean="0"/>
          </a:p>
          <a:p>
            <a:pPr>
              <a:buNone/>
            </a:pPr>
            <a:r>
              <a:rPr lang="es-ES" dirty="0" smtClean="0">
                <a:solidFill>
                  <a:schemeClr val="bg1"/>
                </a:solidFill>
              </a:rPr>
              <a:t>, </a:t>
            </a:r>
          </a:p>
          <a:p>
            <a:endParaRPr lang="es-ES" dirty="0" smtClean="0">
              <a:solidFill>
                <a:schemeClr val="bg1"/>
              </a:solidFill>
            </a:endParaRPr>
          </a:p>
          <a:p>
            <a:endParaRPr lang="es-ES" dirty="0" smtClean="0">
              <a:solidFill>
                <a:schemeClr val="bg1"/>
              </a:solidFill>
            </a:endParaRPr>
          </a:p>
          <a:p>
            <a:endParaRPr lang="es-ES" dirty="0" smtClean="0">
              <a:solidFill>
                <a:schemeClr val="bg1"/>
              </a:solidFill>
            </a:endParaRPr>
          </a:p>
          <a:p>
            <a:endParaRPr lang="es-ES" dirty="0" smtClean="0">
              <a:solidFill>
                <a:schemeClr val="bg1"/>
              </a:solidFill>
            </a:endParaRPr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54029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s-ES_tradnl" sz="2800" b="1" dirty="0" smtClean="0"/>
              <a:t>ROMANTICISMO-PINTURA</a:t>
            </a:r>
            <a:endParaRPr lang="es-ES_tradnl" sz="2800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2123728" y="2060848"/>
            <a:ext cx="5032176" cy="461665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s-ES" sz="2400" b="1" cap="all" dirty="0" smtClean="0">
                <a:solidFill>
                  <a:schemeClr val="bg1"/>
                </a:solidFill>
              </a:rPr>
              <a:t>NUEVA SENSIBILIDAD</a:t>
            </a:r>
            <a:endParaRPr lang="es-ES_tradnl" sz="2400" b="1" cap="all" dirty="0">
              <a:solidFill>
                <a:schemeClr val="bg1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107504" y="2708920"/>
            <a:ext cx="2520280" cy="830997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bg1"/>
                </a:solidFill>
              </a:rPr>
              <a:t>Nuevo valor al sentimiento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3275856" y="2780928"/>
            <a:ext cx="2520280" cy="830997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bg1"/>
                </a:solidFill>
              </a:rPr>
              <a:t>Exaltación de las pasiones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6444208" y="2924944"/>
            <a:ext cx="2520280" cy="830997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bg1"/>
                </a:solidFill>
              </a:rPr>
              <a:t>La intuición</a:t>
            </a:r>
          </a:p>
          <a:p>
            <a:pPr algn="ctr"/>
            <a:endParaRPr lang="es-ES" sz="2400" b="1" dirty="0" smtClean="0">
              <a:solidFill>
                <a:schemeClr val="bg1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1547664" y="4221088"/>
            <a:ext cx="2520280" cy="830997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bg1"/>
                </a:solidFill>
              </a:rPr>
              <a:t>Libertad imaginativa</a:t>
            </a:r>
          </a:p>
        </p:txBody>
      </p:sp>
      <p:sp>
        <p:nvSpPr>
          <p:cNvPr id="16" name="15 CuadroTexto"/>
          <p:cNvSpPr txBox="1"/>
          <p:nvPr/>
        </p:nvSpPr>
        <p:spPr>
          <a:xfrm>
            <a:off x="4932040" y="4221088"/>
            <a:ext cx="2520280" cy="830997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bg1"/>
                </a:solidFill>
              </a:rPr>
              <a:t>Libertad al individuo</a:t>
            </a:r>
          </a:p>
        </p:txBody>
      </p:sp>
      <p:sp>
        <p:nvSpPr>
          <p:cNvPr id="18" name="17 Flecha abajo"/>
          <p:cNvSpPr/>
          <p:nvPr/>
        </p:nvSpPr>
        <p:spPr>
          <a:xfrm>
            <a:off x="4283968" y="2492896"/>
            <a:ext cx="432048" cy="36004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9" name="18 Flecha abajo"/>
          <p:cNvSpPr/>
          <p:nvPr/>
        </p:nvSpPr>
        <p:spPr>
          <a:xfrm>
            <a:off x="4283968" y="5373216"/>
            <a:ext cx="432048" cy="36004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0" name="19 CuadroTexto"/>
          <p:cNvSpPr txBox="1"/>
          <p:nvPr/>
        </p:nvSpPr>
        <p:spPr>
          <a:xfrm>
            <a:off x="1619672" y="5877272"/>
            <a:ext cx="5832648" cy="830997"/>
          </a:xfrm>
          <a:prstGeom prst="rect">
            <a:avLst/>
          </a:prstGeom>
          <a:solidFill>
            <a:schemeClr val="accent5">
              <a:lumMod val="50000"/>
            </a:schemeClr>
          </a:solidFill>
          <a:ln w="38100">
            <a:solidFill>
              <a:schemeClr val="tx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s-ES" sz="2400" b="1" cap="all" dirty="0" smtClean="0"/>
              <a:t>El romanticismo es ante todo una manera de sentir</a:t>
            </a:r>
            <a:endParaRPr lang="es-ES_tradnl" sz="2400" b="1" cap="al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832648"/>
          </a:xfrm>
        </p:spPr>
        <p:txBody>
          <a:bodyPr/>
          <a:lstStyle/>
          <a:p>
            <a:pPr>
              <a:buNone/>
            </a:pPr>
            <a:endParaRPr lang="es-ES" dirty="0" smtClean="0"/>
          </a:p>
          <a:p>
            <a:pPr>
              <a:buNone/>
            </a:pPr>
            <a:r>
              <a:rPr lang="es-ES" dirty="0" smtClean="0">
                <a:solidFill>
                  <a:schemeClr val="bg1"/>
                </a:solidFill>
              </a:rPr>
              <a:t>, </a:t>
            </a:r>
          </a:p>
          <a:p>
            <a:endParaRPr lang="es-ES" dirty="0" smtClean="0">
              <a:solidFill>
                <a:schemeClr val="bg1"/>
              </a:solidFill>
            </a:endParaRPr>
          </a:p>
          <a:p>
            <a:endParaRPr lang="es-ES" dirty="0" smtClean="0">
              <a:solidFill>
                <a:schemeClr val="bg1"/>
              </a:solidFill>
            </a:endParaRPr>
          </a:p>
          <a:p>
            <a:endParaRPr lang="es-ES" dirty="0" smtClean="0">
              <a:solidFill>
                <a:schemeClr val="bg1"/>
              </a:solidFill>
            </a:endParaRPr>
          </a:p>
          <a:p>
            <a:endParaRPr lang="es-ES" dirty="0" smtClean="0">
              <a:solidFill>
                <a:schemeClr val="bg1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23528" y="5805264"/>
            <a:ext cx="1656184" cy="707886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s-ES" sz="2000" b="1" dirty="0" err="1">
                <a:solidFill>
                  <a:schemeClr val="bg1"/>
                </a:solidFill>
              </a:rPr>
              <a:t>Géricault</a:t>
            </a:r>
            <a:r>
              <a:rPr lang="es-ES" sz="2000" b="1" dirty="0">
                <a:solidFill>
                  <a:schemeClr val="bg1"/>
                </a:solidFill>
              </a:rPr>
              <a:t> y Delacroix</a:t>
            </a:r>
            <a:endParaRPr lang="es-ES_tradnl" sz="2000" b="1" cap="all" dirty="0">
              <a:solidFill>
                <a:schemeClr val="bg1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1979712" y="2636912"/>
            <a:ext cx="5032176" cy="461665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s-ES" sz="2400" b="1" cap="all" dirty="0" smtClean="0">
                <a:solidFill>
                  <a:schemeClr val="bg1"/>
                </a:solidFill>
              </a:rPr>
              <a:t>temática </a:t>
            </a:r>
            <a:endParaRPr lang="es-ES_tradnl" sz="2400" b="1" cap="all" dirty="0">
              <a:solidFill>
                <a:schemeClr val="bg1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1187624" y="1484784"/>
            <a:ext cx="6624736" cy="461665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bg1"/>
                </a:solidFill>
              </a:rPr>
              <a:t>Rompe las reglas de la composición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3203848" y="3789040"/>
            <a:ext cx="2520280" cy="830997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bg1"/>
                </a:solidFill>
              </a:rPr>
              <a:t>Los lugares lejanos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6444208" y="3789040"/>
            <a:ext cx="2520280" cy="830997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bg1"/>
                </a:solidFill>
              </a:rPr>
              <a:t>Las épocas pasadas</a:t>
            </a:r>
          </a:p>
        </p:txBody>
      </p:sp>
      <p:sp>
        <p:nvSpPr>
          <p:cNvPr id="17" name="16 Flecha abajo"/>
          <p:cNvSpPr/>
          <p:nvPr/>
        </p:nvSpPr>
        <p:spPr>
          <a:xfrm>
            <a:off x="4283968" y="2132856"/>
            <a:ext cx="432048" cy="36004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9" name="18 Flecha abajo"/>
          <p:cNvSpPr/>
          <p:nvPr/>
        </p:nvSpPr>
        <p:spPr>
          <a:xfrm>
            <a:off x="4283968" y="3212976"/>
            <a:ext cx="432048" cy="36004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1" name="20 CuadroTexto"/>
          <p:cNvSpPr txBox="1"/>
          <p:nvPr/>
        </p:nvSpPr>
        <p:spPr>
          <a:xfrm>
            <a:off x="323528" y="3789040"/>
            <a:ext cx="2520280" cy="830997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bg1"/>
                </a:solidFill>
              </a:rPr>
              <a:t>La evasión</a:t>
            </a:r>
          </a:p>
          <a:p>
            <a:pPr algn="ctr"/>
            <a:endParaRPr lang="es-ES" sz="2400" b="1" dirty="0" smtClean="0">
              <a:solidFill>
                <a:schemeClr val="bg1"/>
              </a:solidFill>
            </a:endParaRPr>
          </a:p>
        </p:txBody>
      </p:sp>
      <p:pic>
        <p:nvPicPr>
          <p:cNvPr id="23" name="22 Imagen" descr="descarg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4797152"/>
            <a:ext cx="1296725" cy="792088"/>
          </a:xfrm>
          <a:prstGeom prst="rect">
            <a:avLst/>
          </a:prstGeom>
        </p:spPr>
      </p:pic>
      <p:pic>
        <p:nvPicPr>
          <p:cNvPr id="24" name="23 Imagen" descr="descarg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71800" y="4797153"/>
            <a:ext cx="1153613" cy="864096"/>
          </a:xfrm>
          <a:prstGeom prst="rect">
            <a:avLst/>
          </a:prstGeom>
        </p:spPr>
      </p:pic>
      <p:sp>
        <p:nvSpPr>
          <p:cNvPr id="25" name="24 CuadroTexto"/>
          <p:cNvSpPr txBox="1"/>
          <p:nvPr/>
        </p:nvSpPr>
        <p:spPr>
          <a:xfrm>
            <a:off x="2555776" y="5805264"/>
            <a:ext cx="1584176" cy="707886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s-ES" sz="2000" b="1" dirty="0">
                <a:solidFill>
                  <a:schemeClr val="bg1"/>
                </a:solidFill>
              </a:rPr>
              <a:t>Constable y Turner</a:t>
            </a:r>
            <a:endParaRPr lang="es-ES_tradnl" sz="2000" b="1" cap="all" dirty="0">
              <a:solidFill>
                <a:schemeClr val="bg1"/>
              </a:solidFill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4716016" y="5805264"/>
            <a:ext cx="1440160" cy="769441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s-ES" sz="2000" b="1" dirty="0" smtClean="0">
                <a:solidFill>
                  <a:schemeClr val="bg1"/>
                </a:solidFill>
              </a:rPr>
              <a:t>Friedrich</a:t>
            </a:r>
          </a:p>
          <a:p>
            <a:pPr algn="ctr">
              <a:buNone/>
            </a:pPr>
            <a:endParaRPr lang="es-ES_tradnl" sz="2400" b="1" cap="all" dirty="0">
              <a:solidFill>
                <a:schemeClr val="bg1"/>
              </a:solidFill>
            </a:endParaRPr>
          </a:p>
        </p:txBody>
      </p:sp>
      <p:pic>
        <p:nvPicPr>
          <p:cNvPr id="27" name="26 Imagen" descr="bandera-alemani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4797153"/>
            <a:ext cx="1391399" cy="864096"/>
          </a:xfrm>
          <a:prstGeom prst="rect">
            <a:avLst/>
          </a:prstGeom>
        </p:spPr>
      </p:pic>
      <p:sp>
        <p:nvSpPr>
          <p:cNvPr id="28" name="2 Título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54029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s-ES_tradnl" sz="2800" b="1" dirty="0" smtClean="0"/>
              <a:t>NEOCLASICISMO – ROMANTICISMO-PINTURA</a:t>
            </a:r>
            <a:endParaRPr lang="es-ES_tradnl" sz="2800" b="1" dirty="0"/>
          </a:p>
        </p:txBody>
      </p:sp>
      <p:sp>
        <p:nvSpPr>
          <p:cNvPr id="22" name="21 CuadroTexto"/>
          <p:cNvSpPr txBox="1"/>
          <p:nvPr/>
        </p:nvSpPr>
        <p:spPr>
          <a:xfrm>
            <a:off x="6948264" y="5805264"/>
            <a:ext cx="1440160" cy="769441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s-ES" sz="2000" b="1" dirty="0" smtClean="0">
                <a:solidFill>
                  <a:schemeClr val="bg1"/>
                </a:solidFill>
              </a:rPr>
              <a:t>Goya</a:t>
            </a:r>
          </a:p>
          <a:p>
            <a:pPr algn="ctr">
              <a:buNone/>
            </a:pPr>
            <a:endParaRPr lang="es-ES_tradnl" sz="2400" b="1" cap="all" dirty="0">
              <a:solidFill>
                <a:schemeClr val="bg1"/>
              </a:solidFill>
            </a:endParaRPr>
          </a:p>
        </p:txBody>
      </p:sp>
      <p:pic>
        <p:nvPicPr>
          <p:cNvPr id="30" name="29 Imagen" descr="ccccccccc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48264" y="4797152"/>
            <a:ext cx="1368152" cy="9041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Título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67890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s-ES_tradnl" sz="2800" b="1" dirty="0" smtClean="0"/>
              <a:t>ROMANTICISMO</a:t>
            </a:r>
            <a:endParaRPr lang="es-ES_tradnl" sz="2800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539552" y="1484784"/>
            <a:ext cx="8280920" cy="461665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400" b="1" cap="all" dirty="0" smtClean="0">
                <a:solidFill>
                  <a:schemeClr val="bg1"/>
                </a:solidFill>
              </a:rPr>
              <a:t>ALEMANIA 1880</a:t>
            </a:r>
            <a:endParaRPr lang="es-ES" sz="3200" dirty="0" smtClean="0">
              <a:solidFill>
                <a:schemeClr val="bg1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1763688" y="2247255"/>
            <a:ext cx="6480720" cy="461665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chemeClr val="bg1"/>
                </a:solidFill>
              </a:rPr>
              <a:t>Nueva visión del mundo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2483768" y="2967335"/>
            <a:ext cx="5760640" cy="461665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chemeClr val="bg1"/>
                </a:solidFill>
              </a:rPr>
              <a:t>Atribuye alma divina a la naturaleza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2483768" y="5622339"/>
            <a:ext cx="5760640" cy="830997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chemeClr val="bg1"/>
                </a:solidFill>
              </a:rPr>
              <a:t>Alcanzar la utopía de un futuro política y espiritualmente purificado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2483768" y="3750131"/>
            <a:ext cx="5760640" cy="830997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chemeClr val="bg1"/>
                </a:solidFill>
              </a:rPr>
              <a:t>Añoranza de armonía entre el hombre y el mundo</a:t>
            </a:r>
          </a:p>
        </p:txBody>
      </p:sp>
      <p:sp>
        <p:nvSpPr>
          <p:cNvPr id="16" name="15 CuadroTexto"/>
          <p:cNvSpPr txBox="1"/>
          <p:nvPr/>
        </p:nvSpPr>
        <p:spPr>
          <a:xfrm>
            <a:off x="2520280" y="4869160"/>
            <a:ext cx="5724128" cy="461665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chemeClr val="bg1"/>
                </a:solidFill>
              </a:rPr>
              <a:t>Herencia Cristiana de la Edad Media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Título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67890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s-ES_tradnl" sz="2800" b="1" dirty="0" smtClean="0"/>
              <a:t>ROMANTICISMO</a:t>
            </a:r>
            <a:endParaRPr lang="es-ES_tradnl" sz="2800" b="1" dirty="0"/>
          </a:p>
        </p:txBody>
      </p:sp>
      <p:sp>
        <p:nvSpPr>
          <p:cNvPr id="10" name="9 CuadroTexto"/>
          <p:cNvSpPr txBox="1"/>
          <p:nvPr/>
        </p:nvSpPr>
        <p:spPr>
          <a:xfrm>
            <a:off x="611560" y="1772816"/>
            <a:ext cx="6480720" cy="461665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chemeClr val="bg1"/>
                </a:solidFill>
              </a:rPr>
              <a:t>TEMATICAS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1619672" y="2348880"/>
            <a:ext cx="6624736" cy="1569660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chemeClr val="bg1"/>
                </a:solidFill>
              </a:rPr>
              <a:t>El paisaje es un recurso para transmitir los estados de ánimo del artista dominado por lo infinito de la naturaleza ante la que el hombre aparece relegado y oprimido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1619672" y="5271591"/>
            <a:ext cx="6696744" cy="461665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chemeClr val="bg1"/>
                </a:solidFill>
              </a:rPr>
              <a:t>Lo exótico y fantástico</a:t>
            </a:r>
          </a:p>
        </p:txBody>
      </p:sp>
      <p:sp>
        <p:nvSpPr>
          <p:cNvPr id="16" name="15 CuadroTexto"/>
          <p:cNvSpPr txBox="1"/>
          <p:nvPr/>
        </p:nvSpPr>
        <p:spPr>
          <a:xfrm>
            <a:off x="1619672" y="4077072"/>
            <a:ext cx="6660232" cy="461665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chemeClr val="bg1"/>
                </a:solidFill>
              </a:rPr>
              <a:t>Revoluciones políticas y desastres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1619672" y="4695527"/>
            <a:ext cx="6660232" cy="461665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chemeClr val="bg1"/>
                </a:solidFill>
              </a:rPr>
              <a:t>Religión y retratos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Título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67890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s-ES_tradnl" sz="2800" b="1" dirty="0" smtClean="0"/>
              <a:t>ROMANTICISMO</a:t>
            </a:r>
            <a:endParaRPr lang="es-ES_tradnl" sz="2800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539552" y="1484784"/>
            <a:ext cx="8280920" cy="584775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400" b="1" cap="all" dirty="0" smtClean="0">
                <a:solidFill>
                  <a:schemeClr val="bg1"/>
                </a:solidFill>
              </a:rPr>
              <a:t>Características de la pintura</a:t>
            </a:r>
            <a:r>
              <a:rPr lang="es-ES" sz="3200" dirty="0" smtClean="0">
                <a:solidFill>
                  <a:schemeClr val="bg1"/>
                </a:solidFill>
              </a:rPr>
              <a:t>. 1780-1850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1691680" y="4861609"/>
            <a:ext cx="7452320" cy="1015663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000" dirty="0" smtClean="0">
                <a:solidFill>
                  <a:schemeClr val="bg1"/>
                </a:solidFill>
              </a:rPr>
              <a:t>Desaparece la línea frente al color:</a:t>
            </a:r>
          </a:p>
          <a:p>
            <a:r>
              <a:rPr lang="es-ES" sz="2000" dirty="0" smtClean="0">
                <a:solidFill>
                  <a:schemeClr val="bg1"/>
                </a:solidFill>
              </a:rPr>
              <a:t>	se recupera la potencia del color liberándose las formas 	y los límites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1691680" y="3153162"/>
            <a:ext cx="7452320" cy="707886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000" dirty="0" smtClean="0">
                <a:solidFill>
                  <a:schemeClr val="bg1"/>
                </a:solidFill>
              </a:rPr>
              <a:t>Técnicas:</a:t>
            </a:r>
          </a:p>
          <a:p>
            <a:r>
              <a:rPr lang="es-ES" sz="2000" dirty="0" smtClean="0">
                <a:solidFill>
                  <a:schemeClr val="bg1"/>
                </a:solidFill>
              </a:rPr>
              <a:t>	Acuarela, Oleo, Grabados y Litografías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1691680" y="4017258"/>
            <a:ext cx="7452320" cy="707886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000" dirty="0" smtClean="0">
                <a:solidFill>
                  <a:schemeClr val="bg1"/>
                </a:solidFill>
              </a:rPr>
              <a:t>Texturas:</a:t>
            </a:r>
          </a:p>
          <a:p>
            <a:r>
              <a:rPr lang="es-ES" sz="2000" dirty="0" smtClean="0">
                <a:solidFill>
                  <a:schemeClr val="bg1"/>
                </a:solidFill>
              </a:rPr>
              <a:t>	Superficies rugosas junto a formas más sutiles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Título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67890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s-ES_tradnl" sz="2800" b="1" dirty="0" smtClean="0"/>
              <a:t>ROMANTICISMO</a:t>
            </a:r>
            <a:endParaRPr lang="es-ES_tradnl" sz="2800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0" y="764704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cap="all" dirty="0" smtClean="0"/>
              <a:t>PRINCIPIOS DE LA PINTURA ROMÁNTICA</a:t>
            </a:r>
            <a:endParaRPr lang="es-ES" sz="2000" dirty="0" smtClean="0"/>
          </a:p>
        </p:txBody>
      </p:sp>
      <p:sp>
        <p:nvSpPr>
          <p:cNvPr id="10" name="9 CuadroTexto"/>
          <p:cNvSpPr txBox="1"/>
          <p:nvPr/>
        </p:nvSpPr>
        <p:spPr>
          <a:xfrm>
            <a:off x="611560" y="1340768"/>
            <a:ext cx="7452320" cy="400110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000" dirty="0" smtClean="0">
                <a:solidFill>
                  <a:schemeClr val="bg1"/>
                </a:solidFill>
              </a:rPr>
              <a:t>NOVALIS: creó el símbolo erótico de la FLOR AZUL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1691680" y="1844824"/>
            <a:ext cx="7452320" cy="400110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000" dirty="0" smtClean="0">
                <a:solidFill>
                  <a:schemeClr val="bg1"/>
                </a:solidFill>
              </a:rPr>
              <a:t>Melancolía y añoranza de países lejanos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1691680" y="6105490"/>
            <a:ext cx="7452320" cy="707886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000" dirty="0" smtClean="0">
                <a:solidFill>
                  <a:schemeClr val="bg1"/>
                </a:solidFill>
              </a:rPr>
              <a:t>Los artistas estudian el simbolismo de la luz y los colores-efectista y teatral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1691680" y="2348880"/>
            <a:ext cx="7452320" cy="707886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000" dirty="0" smtClean="0">
                <a:solidFill>
                  <a:schemeClr val="bg1"/>
                </a:solidFill>
              </a:rPr>
              <a:t>El COLOR AZUL sinónimo de la noche, de los sentimientos suaves y nostálgicos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611560" y="5157192"/>
            <a:ext cx="7452320" cy="400110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000" dirty="0" smtClean="0">
                <a:solidFill>
                  <a:schemeClr val="bg1"/>
                </a:solidFill>
              </a:rPr>
              <a:t>Goethe “TEORIA DEL COLOR”</a:t>
            </a:r>
          </a:p>
        </p:txBody>
      </p:sp>
      <p:sp>
        <p:nvSpPr>
          <p:cNvPr id="16" name="15 CuadroTexto"/>
          <p:cNvSpPr txBox="1"/>
          <p:nvPr/>
        </p:nvSpPr>
        <p:spPr>
          <a:xfrm>
            <a:off x="1691680" y="5621178"/>
            <a:ext cx="7452320" cy="400110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000" dirty="0" smtClean="0">
                <a:solidFill>
                  <a:schemeClr val="bg1"/>
                </a:solidFill>
              </a:rPr>
              <a:t>La pintura es el medio para expresar lo ilimitado </a:t>
            </a:r>
          </a:p>
        </p:txBody>
      </p:sp>
      <p:sp>
        <p:nvSpPr>
          <p:cNvPr id="17" name="16 CuadroTexto"/>
          <p:cNvSpPr txBox="1"/>
          <p:nvPr/>
        </p:nvSpPr>
        <p:spPr>
          <a:xfrm>
            <a:off x="1691680" y="3140968"/>
            <a:ext cx="7452320" cy="1015663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000" dirty="0" smtClean="0">
                <a:solidFill>
                  <a:schemeClr val="bg1"/>
                </a:solidFill>
              </a:rPr>
              <a:t>Dar a lo corriente un sentido sublime, a lo cotidiano una apariencia misteriosa, a lo conocido  la dignidad de lo desconocido, a lo finito un semblante infinito.</a:t>
            </a:r>
          </a:p>
        </p:txBody>
      </p:sp>
      <p:sp>
        <p:nvSpPr>
          <p:cNvPr id="18" name="17 CuadroTexto"/>
          <p:cNvSpPr txBox="1"/>
          <p:nvPr/>
        </p:nvSpPr>
        <p:spPr>
          <a:xfrm>
            <a:off x="1691680" y="4221088"/>
            <a:ext cx="7452320" cy="707886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000" dirty="0" smtClean="0">
                <a:solidFill>
                  <a:schemeClr val="bg1"/>
                </a:solidFill>
              </a:rPr>
              <a:t>En la distancia todo se vuelve poesía: montes lejanos, seres lejanos, sucesos lejanos. Todo se vuelve romántico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832648"/>
          </a:xfrm>
        </p:spPr>
        <p:txBody>
          <a:bodyPr/>
          <a:lstStyle/>
          <a:p>
            <a:pPr>
              <a:buNone/>
            </a:pPr>
            <a:endParaRPr lang="es-ES" dirty="0" smtClean="0"/>
          </a:p>
          <a:p>
            <a:pPr>
              <a:buNone/>
            </a:pPr>
            <a:r>
              <a:rPr lang="es-ES" dirty="0" smtClean="0">
                <a:solidFill>
                  <a:schemeClr val="bg1"/>
                </a:solidFill>
              </a:rPr>
              <a:t>, </a:t>
            </a:r>
          </a:p>
          <a:p>
            <a:endParaRPr lang="es-ES" dirty="0" smtClean="0">
              <a:solidFill>
                <a:schemeClr val="bg1"/>
              </a:solidFill>
            </a:endParaRPr>
          </a:p>
          <a:p>
            <a:endParaRPr lang="es-ES" dirty="0" smtClean="0">
              <a:solidFill>
                <a:schemeClr val="bg1"/>
              </a:solidFill>
            </a:endParaRPr>
          </a:p>
          <a:p>
            <a:endParaRPr lang="es-ES" dirty="0" smtClean="0">
              <a:solidFill>
                <a:schemeClr val="bg1"/>
              </a:solidFill>
            </a:endParaRPr>
          </a:p>
          <a:p>
            <a:endParaRPr lang="es-ES" dirty="0" smtClean="0">
              <a:solidFill>
                <a:schemeClr val="bg1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0" y="6485274"/>
            <a:ext cx="9144000" cy="400110"/>
          </a:xfrm>
          <a:prstGeom prst="rect">
            <a:avLst/>
          </a:prstGeom>
          <a:solidFill>
            <a:srgbClr val="F5F1A1"/>
          </a:solidFill>
        </p:spPr>
        <p:txBody>
          <a:bodyPr wrap="square" rtlCol="0">
            <a:spAutoFit/>
          </a:bodyPr>
          <a:lstStyle/>
          <a:p>
            <a:r>
              <a:rPr lang="es-ES" sz="2000" b="1" cap="all" dirty="0" smtClean="0">
                <a:solidFill>
                  <a:schemeClr val="bg1"/>
                </a:solidFill>
              </a:rPr>
              <a:t>PIRANESI – LAS CÁRCELES  IMAGINARIAS  1720/1778</a:t>
            </a:r>
            <a:endParaRPr lang="es-ES" sz="2000" dirty="0" smtClean="0">
              <a:solidFill>
                <a:schemeClr val="bg1"/>
              </a:solidFill>
            </a:endParaRPr>
          </a:p>
        </p:txBody>
      </p:sp>
      <p:pic>
        <p:nvPicPr>
          <p:cNvPr id="8" name="7 Imagen" descr="800px-Piranesi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82118" y="692696"/>
            <a:ext cx="4061882" cy="5661248"/>
          </a:xfrm>
          <a:prstGeom prst="rect">
            <a:avLst/>
          </a:prstGeom>
        </p:spPr>
      </p:pic>
      <p:sp>
        <p:nvSpPr>
          <p:cNvPr id="13" name="2 Título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67890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s-ES_tradnl" sz="2800" b="1" dirty="0" smtClean="0"/>
              <a:t>ROMANTICISMO</a:t>
            </a:r>
            <a:endParaRPr lang="es-ES_tradnl" sz="2800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251520" y="1412776"/>
            <a:ext cx="468052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dirty="0" smtClean="0"/>
              <a:t>La afición por lo lúgubre lo malvado y lo tenebroso como ingrediente del estado de ánimo romántico tanto en la literatura y en el arte  se conoció con el nombre de ROMANTICISMO NEGRO.</a:t>
            </a:r>
          </a:p>
          <a:p>
            <a:r>
              <a:rPr lang="es-ES" sz="2200" dirty="0" smtClean="0"/>
              <a:t>Muy significativo el aporte que hizo </a:t>
            </a:r>
            <a:r>
              <a:rPr lang="es-ES" sz="2200" dirty="0" err="1" smtClean="0"/>
              <a:t>Piranesi</a:t>
            </a:r>
            <a:r>
              <a:rPr lang="es-ES" sz="2200" dirty="0" smtClean="0"/>
              <a:t> y sus grabados de CARCELES IMAGINARIAS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832648"/>
          </a:xfrm>
        </p:spPr>
        <p:txBody>
          <a:bodyPr/>
          <a:lstStyle/>
          <a:p>
            <a:pPr>
              <a:buNone/>
            </a:pPr>
            <a:endParaRPr lang="es-ES" dirty="0" smtClean="0"/>
          </a:p>
          <a:p>
            <a:pPr>
              <a:buNone/>
            </a:pPr>
            <a:r>
              <a:rPr lang="es-ES" dirty="0" smtClean="0">
                <a:solidFill>
                  <a:schemeClr val="bg1"/>
                </a:solidFill>
              </a:rPr>
              <a:t>, </a:t>
            </a:r>
          </a:p>
          <a:p>
            <a:endParaRPr lang="es-ES" dirty="0" smtClean="0">
              <a:solidFill>
                <a:schemeClr val="bg1"/>
              </a:solidFill>
            </a:endParaRPr>
          </a:p>
          <a:p>
            <a:endParaRPr lang="es-ES" dirty="0" smtClean="0">
              <a:solidFill>
                <a:schemeClr val="bg1"/>
              </a:solidFill>
            </a:endParaRPr>
          </a:p>
          <a:p>
            <a:endParaRPr lang="es-ES" dirty="0" smtClean="0">
              <a:solidFill>
                <a:schemeClr val="bg1"/>
              </a:solidFill>
            </a:endParaRPr>
          </a:p>
          <a:p>
            <a:endParaRPr lang="es-ES" dirty="0" smtClean="0">
              <a:solidFill>
                <a:schemeClr val="bg1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0" y="6485274"/>
            <a:ext cx="9144000" cy="400110"/>
          </a:xfrm>
          <a:prstGeom prst="rect">
            <a:avLst/>
          </a:prstGeom>
          <a:solidFill>
            <a:srgbClr val="F5F1A1"/>
          </a:solidFill>
        </p:spPr>
        <p:txBody>
          <a:bodyPr wrap="square" rtlCol="0">
            <a:spAutoFit/>
          </a:bodyPr>
          <a:lstStyle/>
          <a:p>
            <a:r>
              <a:rPr lang="es-ES" sz="2000" b="1" cap="all" dirty="0" smtClean="0">
                <a:solidFill>
                  <a:schemeClr val="bg1"/>
                </a:solidFill>
              </a:rPr>
              <a:t>PIRANESI – LAS CÁRCELES  IMAGINARIAS  1720/1778</a:t>
            </a:r>
            <a:endParaRPr lang="es-ES" sz="2000" dirty="0" smtClean="0">
              <a:solidFill>
                <a:schemeClr val="bg1"/>
              </a:solidFill>
            </a:endParaRPr>
          </a:p>
        </p:txBody>
      </p:sp>
      <p:pic>
        <p:nvPicPr>
          <p:cNvPr id="9" name="8 Imagen" descr="carcel-x-interior-prision-dos-garitas_9769370_201905061841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08720"/>
            <a:ext cx="9049204" cy="5093923"/>
          </a:xfrm>
          <a:prstGeom prst="rect">
            <a:avLst/>
          </a:prstGeom>
        </p:spPr>
      </p:pic>
      <p:sp>
        <p:nvSpPr>
          <p:cNvPr id="11" name="2 Título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67890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s-ES_tradnl" sz="2800" b="1" dirty="0" smtClean="0"/>
              <a:t>ROMANTICISMO</a:t>
            </a:r>
            <a:endParaRPr lang="es-ES_tradnl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832648"/>
          </a:xfrm>
        </p:spPr>
        <p:txBody>
          <a:bodyPr/>
          <a:lstStyle/>
          <a:p>
            <a:pPr>
              <a:buNone/>
            </a:pPr>
            <a:endParaRPr lang="es-ES" dirty="0" smtClean="0"/>
          </a:p>
          <a:p>
            <a:pPr>
              <a:buNone/>
            </a:pPr>
            <a:r>
              <a:rPr lang="es-ES" dirty="0" smtClean="0">
                <a:solidFill>
                  <a:schemeClr val="bg1"/>
                </a:solidFill>
              </a:rPr>
              <a:t>, </a:t>
            </a:r>
          </a:p>
          <a:p>
            <a:endParaRPr lang="es-ES" dirty="0" smtClean="0">
              <a:solidFill>
                <a:schemeClr val="bg1"/>
              </a:solidFill>
            </a:endParaRPr>
          </a:p>
          <a:p>
            <a:endParaRPr lang="es-ES" dirty="0" smtClean="0">
              <a:solidFill>
                <a:schemeClr val="bg1"/>
              </a:solidFill>
            </a:endParaRPr>
          </a:p>
          <a:p>
            <a:endParaRPr lang="es-ES" dirty="0" smtClean="0">
              <a:solidFill>
                <a:schemeClr val="bg1"/>
              </a:solidFill>
            </a:endParaRPr>
          </a:p>
          <a:p>
            <a:endParaRPr lang="es-ES" dirty="0" smtClean="0">
              <a:solidFill>
                <a:schemeClr val="bg1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0" y="6485274"/>
            <a:ext cx="9144000" cy="400110"/>
          </a:xfrm>
          <a:prstGeom prst="rect">
            <a:avLst/>
          </a:prstGeom>
          <a:solidFill>
            <a:srgbClr val="F5F1A1"/>
          </a:solidFill>
        </p:spPr>
        <p:txBody>
          <a:bodyPr wrap="square" rtlCol="0">
            <a:spAutoFit/>
          </a:bodyPr>
          <a:lstStyle/>
          <a:p>
            <a:r>
              <a:rPr lang="es-ES" sz="2000" b="1" cap="all" dirty="0" smtClean="0">
                <a:solidFill>
                  <a:schemeClr val="bg1"/>
                </a:solidFill>
              </a:rPr>
              <a:t>PIRANESI – LAS CÁRCELES  IMAGINARIAS  1720/1778</a:t>
            </a:r>
            <a:endParaRPr lang="es-ES" sz="2000" dirty="0" smtClean="0">
              <a:solidFill>
                <a:schemeClr val="bg1"/>
              </a:solidFill>
            </a:endParaRPr>
          </a:p>
        </p:txBody>
      </p:sp>
      <p:pic>
        <p:nvPicPr>
          <p:cNvPr id="7" name="6 Imagen" descr="descarg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92696"/>
            <a:ext cx="4392488" cy="5759537"/>
          </a:xfrm>
          <a:prstGeom prst="rect">
            <a:avLst/>
          </a:prstGeom>
        </p:spPr>
      </p:pic>
      <p:sp>
        <p:nvSpPr>
          <p:cNvPr id="10" name="2 Título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67890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s-ES_tradnl" sz="2800" b="1" dirty="0" smtClean="0"/>
              <a:t>ROMANTICISMO</a:t>
            </a:r>
            <a:endParaRPr lang="es-ES_tradnl" sz="2800" b="1" dirty="0"/>
          </a:p>
        </p:txBody>
      </p:sp>
      <p:pic>
        <p:nvPicPr>
          <p:cNvPr id="6" name="5 Imagen" descr="264868021806123396_3vsa3lbt_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692696"/>
            <a:ext cx="4105146" cy="5661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Título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67890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s-ES_tradnl" sz="2800" b="1" dirty="0" smtClean="0"/>
              <a:t>NEOCLASICISMO</a:t>
            </a:r>
            <a:endParaRPr lang="es-ES_tradnl" sz="2800" b="1" dirty="0"/>
          </a:p>
        </p:txBody>
      </p:sp>
      <p:sp>
        <p:nvSpPr>
          <p:cNvPr id="6" name="5 Marcador de contenido"/>
          <p:cNvSpPr txBox="1">
            <a:spLocks noGrp="1"/>
          </p:cNvSpPr>
          <p:nvPr>
            <p:ph idx="1"/>
          </p:nvPr>
        </p:nvSpPr>
        <p:spPr>
          <a:xfrm>
            <a:off x="457200" y="1524000"/>
            <a:ext cx="82296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endParaRPr lang="es-ES" sz="2400" b="1" cap="all" dirty="0" smtClean="0"/>
          </a:p>
          <a:p>
            <a:pPr algn="ctr">
              <a:buNone/>
            </a:pPr>
            <a:r>
              <a:rPr lang="es-ES" sz="4000" b="1" cap="all" dirty="0" smtClean="0"/>
              <a:t>SITUACIÓN</a:t>
            </a:r>
            <a:endParaRPr lang="es-ES" sz="2400" b="1" cap="all" dirty="0" smtClean="0"/>
          </a:p>
          <a:p>
            <a:pPr algn="ctr">
              <a:buNone/>
            </a:pPr>
            <a:endParaRPr lang="es-ES" sz="2400" b="1" cap="all" dirty="0" smtClean="0"/>
          </a:p>
          <a:p>
            <a:pPr>
              <a:buClr>
                <a:schemeClr val="tx1"/>
              </a:buClr>
            </a:pPr>
            <a:r>
              <a:rPr lang="es-ES" sz="2400" b="1" cap="all" dirty="0" smtClean="0"/>
              <a:t>Herculano y Pompeya 1738</a:t>
            </a:r>
          </a:p>
          <a:p>
            <a:pPr>
              <a:buClr>
                <a:schemeClr val="tx1"/>
              </a:buClr>
            </a:pPr>
            <a:r>
              <a:rPr lang="es-ES" sz="2400" b="1" cap="all" dirty="0" smtClean="0"/>
              <a:t>La ilustración</a:t>
            </a:r>
          </a:p>
          <a:p>
            <a:pPr>
              <a:buClr>
                <a:schemeClr val="tx1"/>
              </a:buClr>
            </a:pPr>
            <a:r>
              <a:rPr lang="es-ES" sz="2400" b="1" cap="all" dirty="0" smtClean="0"/>
              <a:t>Reacción contra el barroco</a:t>
            </a:r>
          </a:p>
          <a:p>
            <a:pPr>
              <a:buClr>
                <a:schemeClr val="tx1"/>
              </a:buClr>
            </a:pPr>
            <a:r>
              <a:rPr lang="es-ES" sz="2400" b="1" cap="all" dirty="0" smtClean="0"/>
              <a:t>La revolución industrial 1760</a:t>
            </a:r>
          </a:p>
          <a:p>
            <a:pPr>
              <a:buClr>
                <a:schemeClr val="tx1"/>
              </a:buClr>
            </a:pPr>
            <a:r>
              <a:rPr lang="es-ES" sz="2400" b="1" cap="all" dirty="0" smtClean="0"/>
              <a:t>La nueva clase social: la burguesía</a:t>
            </a:r>
          </a:p>
          <a:p>
            <a:pPr>
              <a:buClr>
                <a:schemeClr val="tx1"/>
              </a:buClr>
            </a:pPr>
            <a:r>
              <a:rPr lang="es-ES" sz="2400" b="1" cap="all" dirty="0" smtClean="0"/>
              <a:t>El deterioro de la monarquía</a:t>
            </a:r>
          </a:p>
          <a:p>
            <a:pPr>
              <a:buClr>
                <a:schemeClr val="tx1"/>
              </a:buClr>
            </a:pPr>
            <a:r>
              <a:rPr lang="es-ES" sz="2400" b="1" cap="all" dirty="0" smtClean="0"/>
              <a:t>La revolución francesa </a:t>
            </a:r>
          </a:p>
          <a:p>
            <a:pPr>
              <a:buNone/>
            </a:pPr>
            <a:endParaRPr lang="es-ES_tradnl" sz="2400" b="1" cap="all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Título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67890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s-ES_tradnl" sz="2800" b="1" dirty="0" smtClean="0"/>
              <a:t>ROMANTICISMO</a:t>
            </a:r>
            <a:endParaRPr lang="es-ES_tradnl" sz="2800" b="1" dirty="0"/>
          </a:p>
        </p:txBody>
      </p:sp>
      <p:sp>
        <p:nvSpPr>
          <p:cNvPr id="17" name="16 Flecha abajo"/>
          <p:cNvSpPr/>
          <p:nvPr/>
        </p:nvSpPr>
        <p:spPr>
          <a:xfrm>
            <a:off x="-1260648" y="3573016"/>
            <a:ext cx="432048" cy="36004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0" name="19 Flecha abajo"/>
          <p:cNvSpPr/>
          <p:nvPr/>
        </p:nvSpPr>
        <p:spPr>
          <a:xfrm>
            <a:off x="-828600" y="4653136"/>
            <a:ext cx="432048" cy="36004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6 CuadroTexto"/>
          <p:cNvSpPr txBox="1"/>
          <p:nvPr/>
        </p:nvSpPr>
        <p:spPr>
          <a:xfrm>
            <a:off x="0" y="6525344"/>
            <a:ext cx="9144000" cy="400110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000" b="1" cap="all" dirty="0" smtClean="0">
                <a:solidFill>
                  <a:schemeClr val="bg1"/>
                </a:solidFill>
              </a:rPr>
              <a:t>GASPAR D. FRIEDRICH: MONJE JUNTO AL MAR</a:t>
            </a:r>
            <a:endParaRPr lang="es-ES" sz="2000" dirty="0" smtClean="0">
              <a:solidFill>
                <a:schemeClr val="bg1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755576" y="2780928"/>
            <a:ext cx="288032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 smtClean="0"/>
              <a:t>Caspar David Friedrich</a:t>
            </a:r>
          </a:p>
          <a:p>
            <a:r>
              <a:rPr lang="es-ES" sz="2800" dirty="0" smtClean="0">
                <a:hlinkClick r:id="rId2"/>
              </a:rPr>
              <a:t>Alemania</a:t>
            </a:r>
            <a:endParaRPr lang="es-ES" sz="2800" dirty="0" smtClean="0"/>
          </a:p>
          <a:p>
            <a:r>
              <a:rPr lang="es-ES" sz="2800" dirty="0" smtClean="0"/>
              <a:t>1774–1840</a:t>
            </a:r>
            <a:endParaRPr lang="es-ES" sz="2800" dirty="0"/>
          </a:p>
        </p:txBody>
      </p:sp>
      <p:pic>
        <p:nvPicPr>
          <p:cNvPr id="10" name="9 Imagen" descr="XYx8tUo-JYqZSdavUtJ27m9ivIErO7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1988840"/>
            <a:ext cx="3809524" cy="38095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Título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67890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s-ES_tradnl" sz="2800" b="1" dirty="0" smtClean="0"/>
              <a:t>ROMANTICISMO</a:t>
            </a:r>
            <a:endParaRPr lang="es-ES_tradnl" sz="2800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0" y="1412776"/>
            <a:ext cx="9144000" cy="923330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cap="all" dirty="0" smtClean="0">
                <a:solidFill>
                  <a:schemeClr val="bg1"/>
                </a:solidFill>
              </a:rPr>
              <a:t>El predominio de la luz y del color hizo posible que los ROMÁNTICOS ABANDOARAN EL ORDEN RACIONAL DE LA PERSPECTIVAA CENTRAL EN </a:t>
            </a:r>
            <a:r>
              <a:rPr lang="es-ES" cap="all" dirty="0" err="1" smtClean="0">
                <a:solidFill>
                  <a:schemeClr val="bg1"/>
                </a:solidFill>
              </a:rPr>
              <a:t>FAvOR</a:t>
            </a:r>
            <a:r>
              <a:rPr lang="es-ES" cap="all" dirty="0" smtClean="0">
                <a:solidFill>
                  <a:schemeClr val="bg1"/>
                </a:solidFill>
              </a:rPr>
              <a:t> DE UN ESPACIO INDEFINIDO</a:t>
            </a:r>
            <a:endParaRPr lang="es-ES" dirty="0" smtClean="0">
              <a:solidFill>
                <a:schemeClr val="bg1"/>
              </a:solidFill>
            </a:endParaRPr>
          </a:p>
        </p:txBody>
      </p:sp>
      <p:sp>
        <p:nvSpPr>
          <p:cNvPr id="17" name="16 Flecha abajo"/>
          <p:cNvSpPr/>
          <p:nvPr/>
        </p:nvSpPr>
        <p:spPr>
          <a:xfrm>
            <a:off x="-1260648" y="3573016"/>
            <a:ext cx="432048" cy="36004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0" name="19 Flecha abajo"/>
          <p:cNvSpPr/>
          <p:nvPr/>
        </p:nvSpPr>
        <p:spPr>
          <a:xfrm>
            <a:off x="-828600" y="4653136"/>
            <a:ext cx="432048" cy="36004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21" name="20 Imagen" descr="friedrich-monje-a-la-orilla-del-mar-18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2359184"/>
            <a:ext cx="6408712" cy="4094152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0" y="6525344"/>
            <a:ext cx="9144000" cy="400110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000" b="1" cap="all" dirty="0" smtClean="0">
                <a:solidFill>
                  <a:schemeClr val="bg1"/>
                </a:solidFill>
              </a:rPr>
              <a:t>GASPAR D. FRIEDRICH: MONJE JUNTO AL MAR</a:t>
            </a:r>
            <a:endParaRPr lang="es-ES" sz="20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Título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67890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s-ES_tradnl" sz="2800" b="1" dirty="0" smtClean="0"/>
              <a:t>ROMANTICISMO</a:t>
            </a:r>
            <a:endParaRPr lang="es-ES_tradnl" sz="2800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395536" y="1412776"/>
            <a:ext cx="8280920" cy="830997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chemeClr val="bg1"/>
                </a:solidFill>
              </a:rPr>
              <a:t>En el paisaje la naturaleza aparece como escenario de fuerzas superiores</a:t>
            </a:r>
          </a:p>
        </p:txBody>
      </p:sp>
      <p:sp>
        <p:nvSpPr>
          <p:cNvPr id="20" name="19 Flecha abajo"/>
          <p:cNvSpPr/>
          <p:nvPr/>
        </p:nvSpPr>
        <p:spPr>
          <a:xfrm>
            <a:off x="-828600" y="4653136"/>
            <a:ext cx="432048" cy="36004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6 CuadroTexto"/>
          <p:cNvSpPr txBox="1"/>
          <p:nvPr/>
        </p:nvSpPr>
        <p:spPr>
          <a:xfrm>
            <a:off x="0" y="6525344"/>
            <a:ext cx="9144000" cy="400110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endParaRPr lang="es-ES" sz="2000" dirty="0" smtClean="0">
              <a:solidFill>
                <a:schemeClr val="bg1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827584" y="2651428"/>
            <a:ext cx="7452320" cy="1569660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chemeClr val="bg1"/>
                </a:solidFill>
              </a:rPr>
              <a:t>La infinitud del mar.</a:t>
            </a:r>
          </a:p>
          <a:p>
            <a:r>
              <a:rPr lang="es-ES" sz="2400" dirty="0" smtClean="0">
                <a:solidFill>
                  <a:schemeClr val="bg1"/>
                </a:solidFill>
              </a:rPr>
              <a:t>El sublime mundo montañoso</a:t>
            </a:r>
          </a:p>
          <a:p>
            <a:r>
              <a:rPr lang="es-ES" sz="2400" dirty="0" smtClean="0">
                <a:solidFill>
                  <a:schemeClr val="bg1"/>
                </a:solidFill>
              </a:rPr>
              <a:t>La vista panorámica hasta el horizonte lejano</a:t>
            </a:r>
          </a:p>
          <a:p>
            <a:r>
              <a:rPr lang="es-ES" sz="2400" dirty="0" smtClean="0">
                <a:solidFill>
                  <a:schemeClr val="bg1"/>
                </a:solidFill>
              </a:rPr>
              <a:t>La soledad de un bosque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611560" y="4686235"/>
            <a:ext cx="3744416" cy="830997"/>
          </a:xfrm>
          <a:prstGeom prst="rect">
            <a:avLst/>
          </a:prstGeom>
          <a:ln>
            <a:solidFill>
              <a:schemeClr val="bg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s-ES" sz="2400" dirty="0" smtClean="0"/>
              <a:t>Parecen simbolizar la divinidad de la naturaleza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4860032" y="4686235"/>
            <a:ext cx="3744416" cy="830997"/>
          </a:xfrm>
          <a:prstGeom prst="rect">
            <a:avLst/>
          </a:prstGeom>
          <a:ln>
            <a:solidFill>
              <a:schemeClr val="bg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s-ES" sz="2400" dirty="0" smtClean="0"/>
              <a:t>Expresan la soledad humana frente al universo</a:t>
            </a:r>
          </a:p>
        </p:txBody>
      </p:sp>
      <p:sp>
        <p:nvSpPr>
          <p:cNvPr id="17" name="16 Flecha abajo"/>
          <p:cNvSpPr/>
          <p:nvPr/>
        </p:nvSpPr>
        <p:spPr>
          <a:xfrm>
            <a:off x="4355976" y="2276872"/>
            <a:ext cx="648072" cy="50405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2" name="11 Flecha abajo"/>
          <p:cNvSpPr/>
          <p:nvPr/>
        </p:nvSpPr>
        <p:spPr>
          <a:xfrm>
            <a:off x="2195736" y="4149080"/>
            <a:ext cx="648072" cy="50405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3" name="12 Flecha abajo"/>
          <p:cNvSpPr/>
          <p:nvPr/>
        </p:nvSpPr>
        <p:spPr>
          <a:xfrm>
            <a:off x="6300192" y="4149080"/>
            <a:ext cx="648072" cy="50405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Título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67890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s-ES_tradnl" sz="2800" b="1" dirty="0" smtClean="0"/>
              <a:t>ROMANTICISMO</a:t>
            </a:r>
            <a:endParaRPr lang="es-ES_tradnl" sz="2800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0" y="1412776"/>
            <a:ext cx="464400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cap="all" dirty="0" smtClean="0"/>
          </a:p>
          <a:p>
            <a:r>
              <a:rPr lang="es-ES" cap="all" dirty="0" smtClean="0"/>
              <a:t>El objetivo de los cuadros de paisajes era transparentar el estado anímico del autor mediante los estados de la naturaleza (</a:t>
            </a:r>
            <a:r>
              <a:rPr lang="es-ES" i="1" dirty="0" smtClean="0"/>
              <a:t>Carl </a:t>
            </a:r>
            <a:r>
              <a:rPr lang="es-ES" i="1" dirty="0" err="1" smtClean="0"/>
              <a:t>Carus</a:t>
            </a:r>
            <a:r>
              <a:rPr lang="es-ES" dirty="0" smtClean="0"/>
              <a:t>)</a:t>
            </a:r>
          </a:p>
          <a:p>
            <a:endParaRPr lang="es-ES" cap="all" dirty="0" smtClean="0"/>
          </a:p>
          <a:p>
            <a:r>
              <a:rPr lang="es-ES" cap="all" dirty="0" smtClean="0"/>
              <a:t>El oscuro interior </a:t>
            </a:r>
          </a:p>
          <a:p>
            <a:r>
              <a:rPr lang="es-ES" cap="all" dirty="0" smtClean="0"/>
              <a:t>	la estrechez del mundo 	terreno</a:t>
            </a:r>
          </a:p>
          <a:p>
            <a:r>
              <a:rPr lang="es-ES" cap="all" dirty="0" smtClean="0"/>
              <a:t>La luz a través de una apertura a 	lo supraterrenal</a:t>
            </a:r>
          </a:p>
          <a:p>
            <a:r>
              <a:rPr lang="es-ES" cap="all" dirty="0" smtClean="0"/>
              <a:t>La otra orilla del rio</a:t>
            </a:r>
          </a:p>
          <a:p>
            <a:r>
              <a:rPr lang="es-ES" cap="all" dirty="0" smtClean="0"/>
              <a:t>	el más allá (religioso)</a:t>
            </a:r>
          </a:p>
          <a:p>
            <a:endParaRPr lang="es-ES" cap="all" dirty="0" smtClean="0"/>
          </a:p>
          <a:p>
            <a:r>
              <a:rPr lang="es-ES" sz="2000" dirty="0" smtClean="0"/>
              <a:t>El aislamiento del ser humano frente a la naturaleza.</a:t>
            </a:r>
          </a:p>
          <a:p>
            <a:endParaRPr lang="es-ES" sz="2000" dirty="0" smtClean="0">
              <a:solidFill>
                <a:schemeClr val="bg1"/>
              </a:solidFill>
            </a:endParaRPr>
          </a:p>
        </p:txBody>
      </p:sp>
      <p:sp>
        <p:nvSpPr>
          <p:cNvPr id="17" name="16 Flecha abajo"/>
          <p:cNvSpPr/>
          <p:nvPr/>
        </p:nvSpPr>
        <p:spPr>
          <a:xfrm>
            <a:off x="-1260648" y="3573016"/>
            <a:ext cx="432048" cy="36004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0" name="19 Flecha abajo"/>
          <p:cNvSpPr/>
          <p:nvPr/>
        </p:nvSpPr>
        <p:spPr>
          <a:xfrm>
            <a:off x="-828600" y="4653136"/>
            <a:ext cx="432048" cy="36004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6 CuadroTexto"/>
          <p:cNvSpPr txBox="1"/>
          <p:nvPr/>
        </p:nvSpPr>
        <p:spPr>
          <a:xfrm>
            <a:off x="0" y="6525344"/>
            <a:ext cx="9144000" cy="400110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000" b="1" cap="all" dirty="0" smtClean="0">
                <a:solidFill>
                  <a:schemeClr val="bg1"/>
                </a:solidFill>
              </a:rPr>
              <a:t>GASPAR D. FRIEDRICH: mujer en una ventana</a:t>
            </a:r>
            <a:endParaRPr lang="es-ES" sz="2000" dirty="0" smtClean="0">
              <a:solidFill>
                <a:schemeClr val="bg1"/>
              </a:solidFill>
            </a:endParaRPr>
          </a:p>
        </p:txBody>
      </p:sp>
      <p:pic>
        <p:nvPicPr>
          <p:cNvPr id="9" name="8 Imagen" descr="descarga (4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32040" y="1268760"/>
            <a:ext cx="3744416" cy="52565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Título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67890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s-ES_tradnl" sz="2800" b="1" dirty="0" smtClean="0"/>
              <a:t>ROMANTICISMO</a:t>
            </a:r>
            <a:endParaRPr lang="es-ES_tradnl" sz="2800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179512" y="2348880"/>
            <a:ext cx="4248472" cy="1785104"/>
          </a:xfrm>
          <a:prstGeom prst="rect">
            <a:avLst/>
          </a:prstGeom>
          <a:noFill/>
          <a:ln>
            <a:solidFill>
              <a:schemeClr val="bg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s-ES" cap="all" dirty="0" smtClean="0"/>
          </a:p>
          <a:p>
            <a:r>
              <a:rPr lang="es-ES" cap="all" dirty="0" smtClean="0"/>
              <a:t>El pintor que no sea capaz de ver un mundo en sí mismo es mejor que deje de pintar.</a:t>
            </a:r>
            <a:endParaRPr lang="es-ES" dirty="0" smtClean="0"/>
          </a:p>
          <a:p>
            <a:endParaRPr lang="es-ES" cap="all" dirty="0" smtClean="0"/>
          </a:p>
          <a:p>
            <a:endParaRPr lang="es-ES" sz="2000" dirty="0" smtClean="0">
              <a:solidFill>
                <a:schemeClr val="bg1"/>
              </a:solidFill>
            </a:endParaRPr>
          </a:p>
        </p:txBody>
      </p:sp>
      <p:sp>
        <p:nvSpPr>
          <p:cNvPr id="17" name="16 Flecha abajo"/>
          <p:cNvSpPr/>
          <p:nvPr/>
        </p:nvSpPr>
        <p:spPr>
          <a:xfrm>
            <a:off x="-1260648" y="3573016"/>
            <a:ext cx="432048" cy="36004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0" name="19 Flecha abajo"/>
          <p:cNvSpPr/>
          <p:nvPr/>
        </p:nvSpPr>
        <p:spPr>
          <a:xfrm>
            <a:off x="-828600" y="4653136"/>
            <a:ext cx="432048" cy="36004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6 CuadroTexto"/>
          <p:cNvSpPr txBox="1"/>
          <p:nvPr/>
        </p:nvSpPr>
        <p:spPr>
          <a:xfrm>
            <a:off x="0" y="6525344"/>
            <a:ext cx="9144000" cy="400110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000" b="1" cap="all" dirty="0" smtClean="0">
                <a:solidFill>
                  <a:schemeClr val="bg1"/>
                </a:solidFill>
              </a:rPr>
              <a:t>GASPAR D. FRIEDRICH en su estudio</a:t>
            </a:r>
            <a:endParaRPr lang="es-ES" sz="2000" dirty="0" smtClean="0">
              <a:solidFill>
                <a:schemeClr val="bg1"/>
              </a:solidFill>
            </a:endParaRPr>
          </a:p>
        </p:txBody>
      </p:sp>
      <p:pic>
        <p:nvPicPr>
          <p:cNvPr id="10" name="9 Imagen" descr="caspar-david-friedrich-en-su-estudio-deutsch-berliner-fassung-circa-1819-763-kersting-caspar-david-friedrich-en-seinem-atelier-berliner-fassung-mp8pc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20167" y="1268761"/>
            <a:ext cx="4028297" cy="52565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Título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67890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s-ES_tradnl" sz="2800" b="1" dirty="0" smtClean="0"/>
              <a:t>ROMANTICISMO</a:t>
            </a:r>
            <a:endParaRPr lang="es-ES_tradnl" sz="2800" b="1" dirty="0"/>
          </a:p>
        </p:txBody>
      </p:sp>
      <p:sp>
        <p:nvSpPr>
          <p:cNvPr id="17" name="16 Flecha abajo"/>
          <p:cNvSpPr/>
          <p:nvPr/>
        </p:nvSpPr>
        <p:spPr>
          <a:xfrm>
            <a:off x="-1260648" y="3573016"/>
            <a:ext cx="432048" cy="36004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0" name="19 Flecha abajo"/>
          <p:cNvSpPr/>
          <p:nvPr/>
        </p:nvSpPr>
        <p:spPr>
          <a:xfrm>
            <a:off x="-828600" y="4653136"/>
            <a:ext cx="432048" cy="36004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9" name="8 Imagen" descr="Caspar Friedrich - Cazador en el Bosqu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6056" y="1236409"/>
            <a:ext cx="3646165" cy="5284297"/>
          </a:xfrm>
          <a:prstGeom prst="rect">
            <a:avLst/>
          </a:prstGeom>
        </p:spPr>
      </p:pic>
      <p:sp>
        <p:nvSpPr>
          <p:cNvPr id="11" name="10 CuadroTexto"/>
          <p:cNvSpPr txBox="1"/>
          <p:nvPr/>
        </p:nvSpPr>
        <p:spPr>
          <a:xfrm>
            <a:off x="0" y="6525344"/>
            <a:ext cx="9144000" cy="400110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000" b="1" cap="all" dirty="0" smtClean="0">
                <a:solidFill>
                  <a:schemeClr val="bg1"/>
                </a:solidFill>
              </a:rPr>
              <a:t>Rocas calcáreas en rugen”      “el cazador en el bosque”</a:t>
            </a:r>
            <a:endParaRPr lang="es-ES" sz="2000" dirty="0" smtClean="0">
              <a:solidFill>
                <a:schemeClr val="bg1"/>
              </a:solidFill>
            </a:endParaRPr>
          </a:p>
        </p:txBody>
      </p:sp>
      <p:pic>
        <p:nvPicPr>
          <p:cNvPr id="12" name="11 Imagen" descr="Caspar_David_Friedrich's_Chalk_Cliffs_on_Rüge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263000"/>
            <a:ext cx="4176464" cy="5262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Título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67890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s-ES_tradnl" sz="2800" b="1" dirty="0" smtClean="0"/>
              <a:t>ROMANTICISMO</a:t>
            </a:r>
            <a:endParaRPr lang="es-ES_tradnl" sz="2800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0" y="6525344"/>
            <a:ext cx="9144000" cy="400110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000" b="1" cap="all" dirty="0" err="1" smtClean="0">
                <a:solidFill>
                  <a:schemeClr val="bg1"/>
                </a:solidFill>
              </a:rPr>
              <a:t>williAM</a:t>
            </a:r>
            <a:r>
              <a:rPr lang="es-ES" sz="2000" b="1" cap="all" dirty="0" smtClean="0">
                <a:solidFill>
                  <a:schemeClr val="bg1"/>
                </a:solidFill>
              </a:rPr>
              <a:t> TURNER</a:t>
            </a:r>
            <a:r>
              <a:rPr lang="es-ES" sz="2000" cap="all" dirty="0" smtClean="0">
                <a:solidFill>
                  <a:schemeClr val="bg1"/>
                </a:solidFill>
              </a:rPr>
              <a:t> </a:t>
            </a:r>
            <a:r>
              <a:rPr lang="es-ES" cap="all" dirty="0" smtClean="0">
                <a:solidFill>
                  <a:schemeClr val="bg1"/>
                </a:solidFill>
              </a:rPr>
              <a:t>(23-04-1775 –19-12/1851)</a:t>
            </a:r>
            <a:endParaRPr lang="es-ES" sz="1200" dirty="0" smtClean="0">
              <a:solidFill>
                <a:schemeClr val="bg1"/>
              </a:solidFill>
            </a:endParaRPr>
          </a:p>
        </p:txBody>
      </p:sp>
      <p:pic>
        <p:nvPicPr>
          <p:cNvPr id="14" name="13 Imagen" descr="eyJ0eXAiOiJKV1QiLCJhbGciOiJIUzI1NiJ9.eyJpbSI6WyJcL2FydGlzdFwvaW1hZ2VGaWxlXC90dXJuZXJfc2VsZnBvcnRyYWl0LmpwZyIsInJlc2l6ZUNyb3AsNDAwLDQwMCxDUk9QX0VOVFJPUFkiXX0.19bU7ChDl5obZ0p1hWvoI3VICOkiF4-zzMsZmzjm1N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8900" y="1844824"/>
            <a:ext cx="3809524" cy="3809524"/>
          </a:xfrm>
          <a:prstGeom prst="rect">
            <a:avLst/>
          </a:prstGeom>
        </p:spPr>
      </p:pic>
      <p:sp>
        <p:nvSpPr>
          <p:cNvPr id="16" name="15 CuadroTexto"/>
          <p:cNvSpPr txBox="1"/>
          <p:nvPr/>
        </p:nvSpPr>
        <p:spPr>
          <a:xfrm>
            <a:off x="611560" y="2564904"/>
            <a:ext cx="36724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/>
              <a:t/>
            </a:r>
            <a:br>
              <a:rPr lang="pt-BR" sz="3200" b="1" dirty="0" smtClean="0"/>
            </a:br>
            <a:r>
              <a:rPr lang="pt-BR" sz="3200" b="1" dirty="0" smtClean="0"/>
              <a:t>William Turner</a:t>
            </a:r>
          </a:p>
          <a:p>
            <a:r>
              <a:rPr lang="pt-BR" sz="3200" dirty="0" smtClean="0"/>
              <a:t>Paisaje Sublime</a:t>
            </a:r>
          </a:p>
          <a:p>
            <a:r>
              <a:rPr lang="pt-BR" sz="3200" dirty="0" smtClean="0">
                <a:hlinkClick r:id="rId3"/>
              </a:rPr>
              <a:t>Reino Unido</a:t>
            </a:r>
            <a:r>
              <a:rPr lang="pt-BR" sz="3200" dirty="0" smtClean="0"/>
              <a:t>, 1775–1851</a:t>
            </a:r>
            <a:endParaRPr lang="pt-BR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Título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67890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s-ES_tradnl" sz="2800" b="1" dirty="0" smtClean="0"/>
              <a:t>ROMANTICISMO</a:t>
            </a:r>
            <a:endParaRPr lang="es-ES_tradnl" sz="2800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0" y="6525344"/>
            <a:ext cx="9144000" cy="400110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000" b="1" cap="all" dirty="0" err="1" smtClean="0">
                <a:solidFill>
                  <a:schemeClr val="bg1"/>
                </a:solidFill>
              </a:rPr>
              <a:t>williAM</a:t>
            </a:r>
            <a:r>
              <a:rPr lang="es-ES" sz="2000" b="1" cap="all" dirty="0" smtClean="0">
                <a:solidFill>
                  <a:schemeClr val="bg1"/>
                </a:solidFill>
              </a:rPr>
              <a:t> TURNER</a:t>
            </a:r>
            <a:r>
              <a:rPr lang="es-ES" sz="2000" cap="all" dirty="0" smtClean="0">
                <a:solidFill>
                  <a:schemeClr val="bg1"/>
                </a:solidFill>
              </a:rPr>
              <a:t> </a:t>
            </a:r>
            <a:r>
              <a:rPr lang="es-ES" cap="all" dirty="0" smtClean="0">
                <a:solidFill>
                  <a:schemeClr val="bg1"/>
                </a:solidFill>
              </a:rPr>
              <a:t>(23-04-1775 –19-12/1851) </a:t>
            </a:r>
            <a:r>
              <a:rPr lang="es-ES" sz="1200" b="1" cap="all" dirty="0" smtClean="0">
                <a:solidFill>
                  <a:schemeClr val="bg1"/>
                </a:solidFill>
              </a:rPr>
              <a:t>TORMENTA DE NIEVE SOBRE EL MAR 1842</a:t>
            </a:r>
            <a:endParaRPr lang="es-ES" sz="1200" dirty="0" smtClean="0">
              <a:solidFill>
                <a:schemeClr val="bg1"/>
              </a:solidFill>
            </a:endParaRPr>
          </a:p>
        </p:txBody>
      </p:sp>
      <p:pic>
        <p:nvPicPr>
          <p:cNvPr id="12" name="11 Imagen" descr="la-torment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89160" y="1268760"/>
            <a:ext cx="7139224" cy="52565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Título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67890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s-ES_tradnl" sz="2800" b="1" dirty="0" smtClean="0"/>
              <a:t>ROMANTICISMO</a:t>
            </a:r>
            <a:endParaRPr lang="es-ES_tradnl" sz="2800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0" y="6525344"/>
            <a:ext cx="9144000" cy="400110"/>
          </a:xfrm>
          <a:prstGeom prst="rect">
            <a:avLst/>
          </a:prstGeom>
          <a:solidFill>
            <a:srgbClr val="C1D3D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000" b="1" cap="all" dirty="0" smtClean="0">
                <a:solidFill>
                  <a:schemeClr val="bg1"/>
                </a:solidFill>
              </a:rPr>
              <a:t>William TURNER </a:t>
            </a:r>
            <a:r>
              <a:rPr lang="es-ES" sz="1600" b="1" cap="all" dirty="0" smtClean="0">
                <a:solidFill>
                  <a:schemeClr val="bg1"/>
                </a:solidFill>
              </a:rPr>
              <a:t>– PAZ, FUNERALES EN EL MAR 1842</a:t>
            </a:r>
            <a:endParaRPr lang="es-ES" sz="1600" dirty="0" smtClean="0">
              <a:solidFill>
                <a:schemeClr val="bg1"/>
              </a:solidFill>
            </a:endParaRPr>
          </a:p>
        </p:txBody>
      </p:sp>
      <p:pic>
        <p:nvPicPr>
          <p:cNvPr id="6" name="5 Imagen" descr="5a325a34bf84e5e3923761b69b848a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1207839"/>
            <a:ext cx="5280258" cy="53647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Título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67890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s-ES_tradnl" sz="2800" b="1" dirty="0" smtClean="0"/>
              <a:t>ROMANTICISMO</a:t>
            </a:r>
            <a:endParaRPr lang="es-ES_tradnl" sz="2800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0" y="6525344"/>
            <a:ext cx="9144000" cy="400110"/>
          </a:xfrm>
          <a:prstGeom prst="rect">
            <a:avLst/>
          </a:prstGeom>
          <a:solidFill>
            <a:srgbClr val="C1D3D5"/>
          </a:solidFill>
        </p:spPr>
        <p:txBody>
          <a:bodyPr wrap="square" rtlCol="0">
            <a:spAutoFit/>
          </a:bodyPr>
          <a:lstStyle/>
          <a:p>
            <a:r>
              <a:rPr lang="es-ES" sz="2000" b="1" cap="all" dirty="0" smtClean="0">
                <a:solidFill>
                  <a:schemeClr val="bg1"/>
                </a:solidFill>
              </a:rPr>
              <a:t>William TURNER </a:t>
            </a:r>
            <a:r>
              <a:rPr lang="es-ES" sz="1600" dirty="0" smtClean="0">
                <a:solidFill>
                  <a:schemeClr val="bg1"/>
                </a:solidFill>
              </a:rPr>
              <a:t>El «Temerario» remolcado a su último atraque para el desguace”1838</a:t>
            </a:r>
            <a:endParaRPr lang="es-ES" sz="1600" dirty="0">
              <a:solidFill>
                <a:schemeClr val="bg1"/>
              </a:solidFill>
            </a:endParaRPr>
          </a:p>
        </p:txBody>
      </p:sp>
      <p:pic>
        <p:nvPicPr>
          <p:cNvPr id="8" name="7 Imagen" descr="Turner-El-Temerario-remolcado-a-su-último-atraque-para-el-desguace-1838-e15311744435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95375" y="1268761"/>
            <a:ext cx="7066862" cy="52565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Marcador de contenido" descr="descarga (2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1916832"/>
            <a:ext cx="9243797" cy="4464496"/>
          </a:xfrm>
        </p:spPr>
      </p:pic>
      <p:sp>
        <p:nvSpPr>
          <p:cNvPr id="5" name="2 Título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67890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s-ES_tradnl" sz="2800" b="1" dirty="0" smtClean="0"/>
              <a:t>NEOCLASICISMO</a:t>
            </a:r>
            <a:endParaRPr lang="es-ES_tradnl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Título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67890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s-ES_tradnl" sz="2800" b="1" dirty="0" smtClean="0"/>
              <a:t>ROMANTICISMO</a:t>
            </a:r>
            <a:endParaRPr lang="es-ES_tradnl" sz="2800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0" y="6525344"/>
            <a:ext cx="9144000" cy="400110"/>
          </a:xfrm>
          <a:prstGeom prst="rect">
            <a:avLst/>
          </a:prstGeom>
          <a:solidFill>
            <a:srgbClr val="C1D3D5"/>
          </a:solidFill>
        </p:spPr>
        <p:txBody>
          <a:bodyPr wrap="square" rtlCol="0">
            <a:spAutoFit/>
          </a:bodyPr>
          <a:lstStyle/>
          <a:p>
            <a:r>
              <a:rPr lang="es-ES" sz="2000" b="1" cap="all" dirty="0" smtClean="0">
                <a:solidFill>
                  <a:schemeClr val="bg1"/>
                </a:solidFill>
              </a:rPr>
              <a:t>William TURNER </a:t>
            </a:r>
            <a:r>
              <a:rPr lang="es-ES" sz="1600" dirty="0" smtClean="0">
                <a:solidFill>
                  <a:schemeClr val="bg1"/>
                </a:solidFill>
              </a:rPr>
              <a:t>“La mañana siguiente al diluvio””Moisés escribiendo el Génesis”</a:t>
            </a:r>
            <a:endParaRPr lang="es-ES" sz="1600" dirty="0">
              <a:solidFill>
                <a:schemeClr val="bg1"/>
              </a:solidFill>
            </a:endParaRPr>
          </a:p>
        </p:txBody>
      </p:sp>
      <p:pic>
        <p:nvPicPr>
          <p:cNvPr id="6" name="5 Imagen" descr="TURN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83" y="1428750"/>
            <a:ext cx="9098217" cy="47765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Título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67890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s-ES_tradnl" sz="2800" b="1" dirty="0" smtClean="0"/>
              <a:t>ROMANTICISMO</a:t>
            </a:r>
            <a:endParaRPr lang="es-ES_tradnl" sz="2800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0" y="6525344"/>
            <a:ext cx="9144000" cy="400110"/>
          </a:xfrm>
          <a:prstGeom prst="rect">
            <a:avLst/>
          </a:prstGeom>
          <a:solidFill>
            <a:srgbClr val="C1D3D5"/>
          </a:solidFill>
        </p:spPr>
        <p:txBody>
          <a:bodyPr wrap="square" rtlCol="0">
            <a:spAutoFit/>
          </a:bodyPr>
          <a:lstStyle/>
          <a:p>
            <a:r>
              <a:rPr lang="es-ES" sz="2000" b="1" cap="all" dirty="0" smtClean="0">
                <a:solidFill>
                  <a:schemeClr val="bg1"/>
                </a:solidFill>
              </a:rPr>
              <a:t>William TURNER </a:t>
            </a:r>
            <a:r>
              <a:rPr lang="es-ES" sz="1600" dirty="0" smtClean="0">
                <a:solidFill>
                  <a:schemeClr val="bg1"/>
                </a:solidFill>
              </a:rPr>
              <a:t>“Caída de una avalancha en los Grisones”</a:t>
            </a:r>
            <a:endParaRPr lang="es-ES" sz="1600" dirty="0">
              <a:solidFill>
                <a:schemeClr val="bg1"/>
              </a:solidFill>
            </a:endParaRPr>
          </a:p>
        </p:txBody>
      </p:sp>
      <p:pic>
        <p:nvPicPr>
          <p:cNvPr id="7" name="6 Imagen" descr="1133056590_943e5368e8_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56072" y="1273260"/>
            <a:ext cx="6944320" cy="519739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Título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67890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s-ES_tradnl" sz="2800" b="1" dirty="0" smtClean="0"/>
              <a:t>ROMANTICISMO</a:t>
            </a:r>
            <a:endParaRPr lang="es-ES_tradnl" sz="2800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0" y="6525344"/>
            <a:ext cx="9144000" cy="400110"/>
          </a:xfrm>
          <a:prstGeom prst="rect">
            <a:avLst/>
          </a:prstGeom>
          <a:solidFill>
            <a:srgbClr val="C1D3D5"/>
          </a:solidFill>
        </p:spPr>
        <p:txBody>
          <a:bodyPr wrap="square" rtlCol="0">
            <a:spAutoFit/>
          </a:bodyPr>
          <a:lstStyle/>
          <a:p>
            <a:r>
              <a:rPr lang="es-ES" sz="2000" b="1" cap="all" dirty="0" smtClean="0">
                <a:solidFill>
                  <a:schemeClr val="bg1"/>
                </a:solidFill>
              </a:rPr>
              <a:t>William TURNER   </a:t>
            </a:r>
            <a:r>
              <a:rPr lang="es-ES" sz="2000" dirty="0" smtClean="0">
                <a:solidFill>
                  <a:schemeClr val="bg1"/>
                </a:solidFill>
              </a:rPr>
              <a:t>“Tormenta de nieve Aníbal cruzando los Alpes”</a:t>
            </a:r>
            <a:endParaRPr lang="es-ES" sz="2000" dirty="0">
              <a:solidFill>
                <a:schemeClr val="bg1"/>
              </a:solidFill>
            </a:endParaRPr>
          </a:p>
        </p:txBody>
      </p:sp>
      <p:pic>
        <p:nvPicPr>
          <p:cNvPr id="6" name="5 Imagen" descr="N00490_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267544"/>
            <a:ext cx="8582025" cy="52578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Título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67890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s-ES_tradnl" sz="2800" b="1" dirty="0" smtClean="0"/>
              <a:t>ROMANTICISMO</a:t>
            </a:r>
            <a:endParaRPr lang="es-ES_tradnl" sz="2800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0" y="6165304"/>
            <a:ext cx="9144000" cy="707886"/>
          </a:xfrm>
          <a:prstGeom prst="rect">
            <a:avLst/>
          </a:prstGeom>
          <a:solidFill>
            <a:srgbClr val="C1D3D5"/>
          </a:solidFill>
        </p:spPr>
        <p:txBody>
          <a:bodyPr wrap="square" rtlCol="0">
            <a:spAutoFit/>
          </a:bodyPr>
          <a:lstStyle/>
          <a:p>
            <a:r>
              <a:rPr lang="es-ES" sz="2000" b="1" cap="all" dirty="0" smtClean="0">
                <a:solidFill>
                  <a:schemeClr val="bg1"/>
                </a:solidFill>
              </a:rPr>
              <a:t>William TURNER   </a:t>
            </a:r>
            <a:r>
              <a:rPr lang="es-ES" sz="2000" dirty="0" smtClean="0">
                <a:solidFill>
                  <a:schemeClr val="bg1"/>
                </a:solidFill>
              </a:rPr>
              <a:t>“Las cascadas de </a:t>
            </a:r>
            <a:r>
              <a:rPr lang="es-ES" sz="2000" dirty="0" err="1" smtClean="0">
                <a:solidFill>
                  <a:schemeClr val="bg1"/>
                </a:solidFill>
              </a:rPr>
              <a:t>Clyde</a:t>
            </a:r>
            <a:r>
              <a:rPr lang="es-ES" sz="2000" dirty="0" smtClean="0">
                <a:solidFill>
                  <a:schemeClr val="bg1"/>
                </a:solidFill>
              </a:rPr>
              <a:t>” </a:t>
            </a:r>
          </a:p>
          <a:p>
            <a:r>
              <a:rPr lang="es-ES" sz="2000" dirty="0" smtClean="0">
                <a:solidFill>
                  <a:schemeClr val="bg1"/>
                </a:solidFill>
              </a:rPr>
              <a:t>Los efectos de la luz al </a:t>
            </a:r>
            <a:r>
              <a:rPr lang="es-ES" sz="2000" dirty="0" err="1" smtClean="0">
                <a:solidFill>
                  <a:schemeClr val="bg1"/>
                </a:solidFill>
              </a:rPr>
              <a:t>atravezar</a:t>
            </a:r>
            <a:r>
              <a:rPr lang="es-ES" sz="2000" dirty="0" smtClean="0">
                <a:solidFill>
                  <a:schemeClr val="bg1"/>
                </a:solidFill>
              </a:rPr>
              <a:t> la cascada</a:t>
            </a:r>
            <a:endParaRPr lang="es-ES" sz="2000" dirty="0">
              <a:solidFill>
                <a:schemeClr val="bg1"/>
              </a:solidFill>
            </a:endParaRPr>
          </a:p>
        </p:txBody>
      </p:sp>
      <p:pic>
        <p:nvPicPr>
          <p:cNvPr id="7" name="6 Imagen" descr="descarga las cascadas 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2262" y="1245861"/>
            <a:ext cx="6750098" cy="4991451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Título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67890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s-ES_tradnl" sz="2800" b="1" dirty="0" smtClean="0"/>
              <a:t>ROMANTICISMO</a:t>
            </a:r>
            <a:endParaRPr lang="es-ES_tradnl" sz="2800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0" y="6485274"/>
            <a:ext cx="9144000" cy="400110"/>
          </a:xfrm>
          <a:prstGeom prst="rect">
            <a:avLst/>
          </a:prstGeom>
          <a:solidFill>
            <a:srgbClr val="C1D3D5"/>
          </a:solidFill>
        </p:spPr>
        <p:txBody>
          <a:bodyPr wrap="square" rtlCol="0">
            <a:spAutoFit/>
          </a:bodyPr>
          <a:lstStyle/>
          <a:p>
            <a:r>
              <a:rPr lang="es-ES" sz="2000" b="1" cap="all" dirty="0" smtClean="0">
                <a:solidFill>
                  <a:schemeClr val="bg1"/>
                </a:solidFill>
              </a:rPr>
              <a:t>William TURNER   </a:t>
            </a:r>
            <a:r>
              <a:rPr lang="es-ES" sz="2000" dirty="0" smtClean="0">
                <a:solidFill>
                  <a:schemeClr val="bg1"/>
                </a:solidFill>
              </a:rPr>
              <a:t>“</a:t>
            </a:r>
            <a:r>
              <a:rPr lang="es-ES" sz="2000" dirty="0" err="1" smtClean="0">
                <a:solidFill>
                  <a:schemeClr val="bg1"/>
                </a:solidFill>
              </a:rPr>
              <a:t>Arbol</a:t>
            </a:r>
            <a:r>
              <a:rPr lang="es-ES" sz="2000" dirty="0" smtClean="0">
                <a:solidFill>
                  <a:schemeClr val="bg1"/>
                </a:solidFill>
              </a:rPr>
              <a:t>” </a:t>
            </a:r>
          </a:p>
        </p:txBody>
      </p:sp>
      <p:pic>
        <p:nvPicPr>
          <p:cNvPr id="8" name="7 Imagen" descr="un-arbol-en-una-tormenta-josph-mallord-william-turner-wh94r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24136" y="1436067"/>
            <a:ext cx="6660232" cy="4945261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Título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67890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s-ES_tradnl" sz="2800" b="1" dirty="0" smtClean="0"/>
              <a:t>ROMANTICISMO</a:t>
            </a:r>
            <a:endParaRPr lang="es-ES_tradnl" sz="2800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0" y="6485274"/>
            <a:ext cx="9144000" cy="400110"/>
          </a:xfrm>
          <a:prstGeom prst="rect">
            <a:avLst/>
          </a:prstGeom>
          <a:solidFill>
            <a:srgbClr val="C1D3D5"/>
          </a:solidFill>
        </p:spPr>
        <p:txBody>
          <a:bodyPr wrap="square" rtlCol="0">
            <a:spAutoFit/>
          </a:bodyPr>
          <a:lstStyle/>
          <a:p>
            <a:r>
              <a:rPr lang="es-ES" sz="2000" b="1" cap="all" dirty="0" smtClean="0">
                <a:solidFill>
                  <a:schemeClr val="bg1"/>
                </a:solidFill>
              </a:rPr>
              <a:t>William TURNER   </a:t>
            </a:r>
            <a:r>
              <a:rPr lang="es-ES" sz="2000" dirty="0" smtClean="0">
                <a:solidFill>
                  <a:schemeClr val="bg1"/>
                </a:solidFill>
              </a:rPr>
              <a:t>“Venecia, Tormenta en el atardecer” </a:t>
            </a:r>
          </a:p>
        </p:txBody>
      </p:sp>
      <p:pic>
        <p:nvPicPr>
          <p:cNvPr id="6" name="5 Imagen" descr="descarga (5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1646" y="1268760"/>
            <a:ext cx="7658786" cy="5256584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Título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67890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s-ES_tradnl" sz="2800" b="1" dirty="0" smtClean="0"/>
              <a:t>ROMANTICISMO</a:t>
            </a:r>
            <a:endParaRPr lang="es-ES_tradnl" sz="2800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0" y="6485274"/>
            <a:ext cx="9144000" cy="400110"/>
          </a:xfrm>
          <a:prstGeom prst="rect">
            <a:avLst/>
          </a:prstGeom>
          <a:solidFill>
            <a:srgbClr val="C1D3D5"/>
          </a:solidFill>
        </p:spPr>
        <p:txBody>
          <a:bodyPr wrap="square" rtlCol="0">
            <a:spAutoFit/>
          </a:bodyPr>
          <a:lstStyle/>
          <a:p>
            <a:r>
              <a:rPr lang="es-ES" sz="2000" b="1" cap="all" dirty="0" smtClean="0">
                <a:solidFill>
                  <a:schemeClr val="bg1"/>
                </a:solidFill>
              </a:rPr>
              <a:t>William TURNER   </a:t>
            </a:r>
            <a:endParaRPr lang="es-ES" sz="2000" dirty="0" smtClean="0">
              <a:solidFill>
                <a:schemeClr val="bg1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043608" y="2276872"/>
            <a:ext cx="7200800" cy="3046988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" sz="2400" dirty="0" smtClean="0"/>
              <a:t>En los últimos años de su carrera, Turner estudió y aplicó la </a:t>
            </a:r>
            <a:r>
              <a:rPr lang="es-ES" sz="2400" i="1" dirty="0" smtClean="0"/>
              <a:t>"Teoría de los colores de Johann Goethe"</a:t>
            </a:r>
            <a:r>
              <a:rPr lang="es-ES" sz="2400" dirty="0" smtClean="0"/>
              <a:t>. </a:t>
            </a:r>
          </a:p>
          <a:p>
            <a:r>
              <a:rPr lang="es-ES" sz="2400" dirty="0" smtClean="0"/>
              <a:t>Para el pensador alemán </a:t>
            </a:r>
          </a:p>
          <a:p>
            <a:r>
              <a:rPr lang="es-ES" sz="2400" b="1" dirty="0" smtClean="0"/>
              <a:t>"</a:t>
            </a:r>
            <a:r>
              <a:rPr lang="es-ES" sz="2400" b="1" i="1" dirty="0" smtClean="0"/>
              <a:t>la luz es el principio ordenador del mundo, ya que través de los colores nos revela la naturaleza de las cosas, por  el color se convierte en la manifestación suprema y en el alma misma del mundo".</a:t>
            </a:r>
            <a:endParaRPr lang="es-ES" sz="2400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Título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67890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s-ES_tradnl" sz="2800" b="1" dirty="0" smtClean="0"/>
              <a:t>ROMANTICISMO</a:t>
            </a:r>
            <a:endParaRPr lang="es-ES_tradnl" sz="2800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0" y="6485274"/>
            <a:ext cx="9144000" cy="400110"/>
          </a:xfrm>
          <a:prstGeom prst="rect">
            <a:avLst/>
          </a:prstGeom>
          <a:solidFill>
            <a:srgbClr val="C1D3D5"/>
          </a:solidFill>
        </p:spPr>
        <p:txBody>
          <a:bodyPr wrap="square" rtlCol="0">
            <a:spAutoFit/>
          </a:bodyPr>
          <a:lstStyle/>
          <a:p>
            <a:r>
              <a:rPr lang="es-ES" sz="2000" b="1" cap="all" dirty="0" smtClean="0">
                <a:solidFill>
                  <a:schemeClr val="bg1"/>
                </a:solidFill>
              </a:rPr>
              <a:t>William TURNER   </a:t>
            </a:r>
            <a:r>
              <a:rPr lang="es-ES" sz="2000" dirty="0" smtClean="0">
                <a:solidFill>
                  <a:schemeClr val="bg1"/>
                </a:solidFill>
              </a:rPr>
              <a:t>“El incendio del Parlamento de Londres” </a:t>
            </a:r>
          </a:p>
        </p:txBody>
      </p:sp>
      <p:pic>
        <p:nvPicPr>
          <p:cNvPr id="6" name="5 Imagen" descr="descargawee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1232336"/>
            <a:ext cx="6751484" cy="5148992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Título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67890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s-ES_tradnl" sz="2800" b="1" dirty="0" smtClean="0"/>
              <a:t>ROMANTICISMO</a:t>
            </a:r>
            <a:endParaRPr lang="es-ES_tradnl" sz="2800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0" y="6485274"/>
            <a:ext cx="9144000" cy="400110"/>
          </a:xfrm>
          <a:prstGeom prst="rect">
            <a:avLst/>
          </a:prstGeom>
          <a:solidFill>
            <a:srgbClr val="F7A79F"/>
          </a:solidFill>
        </p:spPr>
        <p:txBody>
          <a:bodyPr wrap="square" rtlCol="0">
            <a:spAutoFit/>
          </a:bodyPr>
          <a:lstStyle/>
          <a:p>
            <a:r>
              <a:rPr lang="es-ES" sz="2000" b="1" cap="all" dirty="0" smtClean="0">
                <a:solidFill>
                  <a:schemeClr val="bg1"/>
                </a:solidFill>
              </a:rPr>
              <a:t>JOHN CONSTABLE</a:t>
            </a:r>
            <a:endParaRPr lang="es-ES" sz="2000" dirty="0" smtClean="0">
              <a:solidFill>
                <a:schemeClr val="bg1"/>
              </a:solidFill>
            </a:endParaRPr>
          </a:p>
        </p:txBody>
      </p:sp>
      <p:pic>
        <p:nvPicPr>
          <p:cNvPr id="7" name="6 Imagen" descr="eyJ0eXAiOiJKV1QiLCJhbGciOiJIUzI1NiJ9.eyJpbSI6WyJcL2FydGlzdFwvaW1hZ2VGaWxlXC8yNDg0MjAyOTMtOTM0OWIuanBnIiwicmVzaXplQ3JvcCw0MDAsNDAwLENST1BfRU5UUk9QWSJdfQ.aZgFjgI2Z7HMM8MaIs22JoPLiYouqZ67pHBL7jqf_C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34884" y="1772816"/>
            <a:ext cx="3809524" cy="3809524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395536" y="2708920"/>
            <a:ext cx="38164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John Constable</a:t>
            </a:r>
          </a:p>
          <a:p>
            <a:r>
              <a:rPr lang="es-ES" sz="3200" dirty="0" smtClean="0"/>
              <a:t>Paisaje Pintoresco</a:t>
            </a:r>
          </a:p>
          <a:p>
            <a:r>
              <a:rPr lang="es-ES" sz="3200" dirty="0" smtClean="0"/>
              <a:t>(realismo)</a:t>
            </a:r>
          </a:p>
          <a:p>
            <a:r>
              <a:rPr lang="es-ES" sz="3200" dirty="0" smtClean="0">
                <a:hlinkClick r:id="rId3"/>
              </a:rPr>
              <a:t>Reino Unido</a:t>
            </a:r>
            <a:r>
              <a:rPr lang="es-ES" sz="3200" dirty="0" smtClean="0"/>
              <a:t>, </a:t>
            </a:r>
          </a:p>
          <a:p>
            <a:r>
              <a:rPr lang="es-ES" sz="3200" dirty="0" smtClean="0"/>
              <a:t>1776–1837</a:t>
            </a:r>
            <a:endParaRPr lang="es-ES" sz="3200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Título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67890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s-ES_tradnl" sz="2800" b="1" dirty="0" smtClean="0"/>
              <a:t>ROMANTICISMO</a:t>
            </a:r>
            <a:endParaRPr lang="es-ES_tradnl" sz="2800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0" y="6485274"/>
            <a:ext cx="9144000" cy="400110"/>
          </a:xfrm>
          <a:prstGeom prst="rect">
            <a:avLst/>
          </a:prstGeom>
          <a:solidFill>
            <a:srgbClr val="F7A79F"/>
          </a:solidFill>
        </p:spPr>
        <p:txBody>
          <a:bodyPr wrap="square" rtlCol="0">
            <a:spAutoFit/>
          </a:bodyPr>
          <a:lstStyle/>
          <a:p>
            <a:r>
              <a:rPr lang="es-ES" sz="2000" b="1" cap="all" dirty="0" smtClean="0">
                <a:solidFill>
                  <a:schemeClr val="bg1"/>
                </a:solidFill>
              </a:rPr>
              <a:t>JOHN CONSTABLE</a:t>
            </a:r>
            <a:endParaRPr lang="es-ES" sz="2000" dirty="0" smtClean="0">
              <a:solidFill>
                <a:schemeClr val="bg1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95536" y="2708920"/>
            <a:ext cx="79208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/>
              <a:t>El ruido del agua que se escapa de los embalses del molino, los sauces, las maderas viejas carcomidas, los palos cubiertos de barro y las obras de ladrillo…Estas son las cosas que amo. Estas cosas, y este escenario, hicieron de mi un pintor, y de ello estoy muy agradecido.”</a:t>
            </a:r>
          </a:p>
          <a:p>
            <a:pPr algn="r"/>
            <a:r>
              <a:rPr lang="es-ES" sz="2400" b="1" dirty="0" smtClean="0"/>
              <a:t>	</a:t>
            </a:r>
          </a:p>
          <a:p>
            <a:pPr algn="r"/>
            <a:r>
              <a:rPr lang="es-ES" sz="2400" b="1" dirty="0" smtClean="0"/>
              <a:t>John Constable 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Título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67890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s-ES_tradnl" sz="2800" b="1" dirty="0" smtClean="0"/>
              <a:t>NEOCLASICISMO</a:t>
            </a:r>
            <a:endParaRPr lang="es-ES_tradnl" sz="2800" b="1" dirty="0"/>
          </a:p>
        </p:txBody>
      </p:sp>
      <p:pic>
        <p:nvPicPr>
          <p:cNvPr id="7" name="6 Marcador de contenido" descr="descarga (3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5675" y="1275232"/>
            <a:ext cx="7886765" cy="558276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Título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67890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s-ES_tradnl" sz="2800" b="1" dirty="0" smtClean="0"/>
              <a:t>ROMANTICISMO</a:t>
            </a:r>
            <a:endParaRPr lang="es-ES_tradnl" sz="2800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0" y="6485274"/>
            <a:ext cx="9144000" cy="400110"/>
          </a:xfrm>
          <a:prstGeom prst="rect">
            <a:avLst/>
          </a:prstGeom>
          <a:solidFill>
            <a:srgbClr val="F7A79F"/>
          </a:solidFill>
        </p:spPr>
        <p:txBody>
          <a:bodyPr wrap="square" rtlCol="0">
            <a:spAutoFit/>
          </a:bodyPr>
          <a:lstStyle/>
          <a:p>
            <a:r>
              <a:rPr lang="es-ES" sz="2000" b="1" cap="all" dirty="0" smtClean="0">
                <a:solidFill>
                  <a:schemeClr val="bg1"/>
                </a:solidFill>
              </a:rPr>
              <a:t>JOHN CONSTABLE                  </a:t>
            </a:r>
            <a:r>
              <a:rPr lang="es-ES" sz="2000" b="1" dirty="0" smtClean="0">
                <a:solidFill>
                  <a:schemeClr val="bg1"/>
                </a:solidFill>
              </a:rPr>
              <a:t>Estudio de marina con nube de lluvia</a:t>
            </a:r>
            <a:endParaRPr lang="es-ES" sz="2000" dirty="0" smtClean="0">
              <a:solidFill>
                <a:schemeClr val="bg1"/>
              </a:solidFill>
            </a:endParaRPr>
          </a:p>
        </p:txBody>
      </p:sp>
      <p:pic>
        <p:nvPicPr>
          <p:cNvPr id="6" name="5 Imagen" descr="97. Estudio de  marina con nube de lluvia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1250316"/>
            <a:ext cx="7128792" cy="5185947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Título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67890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s-ES_tradnl" sz="2800" b="1" dirty="0" smtClean="0"/>
              <a:t>ROMANTICISMO</a:t>
            </a:r>
            <a:endParaRPr lang="es-ES_tradnl" sz="2800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0" y="6485274"/>
            <a:ext cx="9144000" cy="400110"/>
          </a:xfrm>
          <a:prstGeom prst="rect">
            <a:avLst/>
          </a:prstGeom>
          <a:solidFill>
            <a:srgbClr val="F7A79F"/>
          </a:solidFill>
        </p:spPr>
        <p:txBody>
          <a:bodyPr wrap="square" rtlCol="0">
            <a:spAutoFit/>
          </a:bodyPr>
          <a:lstStyle/>
          <a:p>
            <a:r>
              <a:rPr lang="es-ES" sz="2000" b="1" cap="all" dirty="0" smtClean="0">
                <a:solidFill>
                  <a:schemeClr val="bg1"/>
                </a:solidFill>
              </a:rPr>
              <a:t>JOHN CONSTABLE                                   </a:t>
            </a:r>
            <a:r>
              <a:rPr lang="es-ES" sz="2000" b="1" dirty="0" smtClean="0">
                <a:solidFill>
                  <a:schemeClr val="bg1"/>
                </a:solidFill>
              </a:rPr>
              <a:t>El salto del caballo</a:t>
            </a:r>
            <a:endParaRPr lang="es-ES" sz="2000" dirty="0" smtClean="0">
              <a:solidFill>
                <a:schemeClr val="bg1"/>
              </a:solidFill>
            </a:endParaRPr>
          </a:p>
        </p:txBody>
      </p:sp>
      <p:pic>
        <p:nvPicPr>
          <p:cNvPr id="8" name="7 Imagen" descr="COS139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1327" y="1340768"/>
            <a:ext cx="6449025" cy="5071028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Título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67890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s-ES_tradnl" sz="2800" b="1" dirty="0" smtClean="0"/>
              <a:t>ROMANTICISMO</a:t>
            </a:r>
            <a:endParaRPr lang="es-ES_tradnl" sz="2800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0" y="6485274"/>
            <a:ext cx="9144000" cy="400110"/>
          </a:xfrm>
          <a:prstGeom prst="rect">
            <a:avLst/>
          </a:prstGeom>
          <a:solidFill>
            <a:srgbClr val="F7A79F"/>
          </a:solidFill>
        </p:spPr>
        <p:txBody>
          <a:bodyPr wrap="square" rtlCol="0">
            <a:spAutoFit/>
          </a:bodyPr>
          <a:lstStyle/>
          <a:p>
            <a:r>
              <a:rPr lang="es-ES" sz="2000" b="1" cap="all" dirty="0" smtClean="0">
                <a:solidFill>
                  <a:schemeClr val="bg1"/>
                </a:solidFill>
              </a:rPr>
              <a:t>JOHN CONSTABLE                                   </a:t>
            </a:r>
            <a:r>
              <a:rPr lang="es-ES" sz="2000" b="1" dirty="0" smtClean="0">
                <a:solidFill>
                  <a:schemeClr val="bg1"/>
                </a:solidFill>
              </a:rPr>
              <a:t>El salto del caballo</a:t>
            </a:r>
            <a:endParaRPr lang="es-ES" sz="2000" dirty="0" smtClean="0">
              <a:solidFill>
                <a:schemeClr val="bg1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395536" y="2708920"/>
            <a:ext cx="79208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/>
              <a:t>En 1829 muere su mujer. </a:t>
            </a:r>
          </a:p>
          <a:p>
            <a:endParaRPr lang="es-ES" sz="2400" dirty="0" smtClean="0"/>
          </a:p>
          <a:p>
            <a:r>
              <a:rPr lang="es-ES" sz="2400" dirty="0" smtClean="0"/>
              <a:t>“Los días alegres y soleados se han acabado para mi”</a:t>
            </a:r>
          </a:p>
          <a:p>
            <a:endParaRPr lang="es-ES" sz="2400" dirty="0" smtClean="0"/>
          </a:p>
          <a:p>
            <a:r>
              <a:rPr lang="es-ES" sz="2400" dirty="0" smtClean="0"/>
              <a:t>“Las tempestades se siguen unas tras otras. Sin embargo, la oscuridad es majestuosa</a:t>
            </a:r>
          </a:p>
          <a:p>
            <a:pPr algn="r"/>
            <a:r>
              <a:rPr lang="es-ES" sz="2400" b="1" dirty="0" smtClean="0"/>
              <a:t>	</a:t>
            </a:r>
          </a:p>
          <a:p>
            <a:pPr algn="r"/>
            <a:r>
              <a:rPr lang="es-ES" sz="2400" b="1" dirty="0" smtClean="0"/>
              <a:t>John Constable 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Título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67890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s-ES_tradnl" sz="2800" b="1" dirty="0" smtClean="0"/>
              <a:t>ROMANTICISMO</a:t>
            </a:r>
            <a:endParaRPr lang="es-ES_tradnl" sz="2800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0" y="6485274"/>
            <a:ext cx="9144000" cy="400110"/>
          </a:xfrm>
          <a:prstGeom prst="rect">
            <a:avLst/>
          </a:prstGeom>
          <a:solidFill>
            <a:srgbClr val="F7A79F"/>
          </a:solidFill>
        </p:spPr>
        <p:txBody>
          <a:bodyPr wrap="square" rtlCol="0">
            <a:spAutoFit/>
          </a:bodyPr>
          <a:lstStyle/>
          <a:p>
            <a:r>
              <a:rPr lang="es-ES" sz="2000" b="1" cap="all" dirty="0" smtClean="0">
                <a:solidFill>
                  <a:schemeClr val="bg1"/>
                </a:solidFill>
              </a:rPr>
              <a:t>JOHN CONSTABLE                      </a:t>
            </a:r>
            <a:r>
              <a:rPr lang="es-ES" sz="2000" b="1" dirty="0" smtClean="0">
                <a:solidFill>
                  <a:schemeClr val="bg1"/>
                </a:solidFill>
              </a:rPr>
              <a:t>playa de Brighton 1824</a:t>
            </a:r>
            <a:endParaRPr lang="es-ES" sz="2000" dirty="0" smtClean="0">
              <a:solidFill>
                <a:schemeClr val="bg1"/>
              </a:solidFill>
            </a:endParaRPr>
          </a:p>
        </p:txBody>
      </p:sp>
      <p:pic>
        <p:nvPicPr>
          <p:cNvPr id="9" name="8 Imagen" descr="John-Constable-Brighton-Beac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2048" y="1497320"/>
            <a:ext cx="8172400" cy="4739992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Título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67890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s-ES_tradnl" sz="2800" b="1" dirty="0" smtClean="0"/>
              <a:t>ROMANTICISMO</a:t>
            </a:r>
            <a:endParaRPr lang="es-ES_tradnl" sz="2800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0" y="6485274"/>
            <a:ext cx="9144000" cy="400110"/>
          </a:xfrm>
          <a:prstGeom prst="rect">
            <a:avLst/>
          </a:prstGeom>
          <a:solidFill>
            <a:srgbClr val="F7A79F"/>
          </a:solidFill>
        </p:spPr>
        <p:txBody>
          <a:bodyPr wrap="square" rtlCol="0">
            <a:spAutoFit/>
          </a:bodyPr>
          <a:lstStyle/>
          <a:p>
            <a:r>
              <a:rPr lang="es-ES" sz="2000" b="1" cap="all" dirty="0" smtClean="0">
                <a:solidFill>
                  <a:schemeClr val="bg1"/>
                </a:solidFill>
              </a:rPr>
              <a:t>JOHN CONSTABLE       </a:t>
            </a:r>
            <a:r>
              <a:rPr lang="es-ES" sz="2000" b="1" dirty="0" smtClean="0">
                <a:solidFill>
                  <a:schemeClr val="bg1"/>
                </a:solidFill>
              </a:rPr>
              <a:t>  </a:t>
            </a:r>
            <a:r>
              <a:rPr lang="es-ES" sz="2000" dirty="0" smtClean="0">
                <a:solidFill>
                  <a:schemeClr val="bg1"/>
                </a:solidFill>
              </a:rPr>
              <a:t>La catedral de Salisbury  vista des los prados- 1828</a:t>
            </a:r>
          </a:p>
        </p:txBody>
      </p:sp>
      <p:pic>
        <p:nvPicPr>
          <p:cNvPr id="8" name="7 Imagen" descr="John_Constable_-_Salisbury_Cathedral_from_the_meadows_(0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1121" y="1226260"/>
            <a:ext cx="6489231" cy="5227076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832648"/>
          </a:xfrm>
        </p:spPr>
        <p:txBody>
          <a:bodyPr/>
          <a:lstStyle/>
          <a:p>
            <a:pPr>
              <a:buNone/>
            </a:pPr>
            <a:endParaRPr lang="es-ES" dirty="0" smtClean="0"/>
          </a:p>
          <a:p>
            <a:pPr>
              <a:buNone/>
            </a:pPr>
            <a:r>
              <a:rPr lang="es-ES" dirty="0" smtClean="0">
                <a:solidFill>
                  <a:schemeClr val="bg1"/>
                </a:solidFill>
              </a:rPr>
              <a:t>, </a:t>
            </a:r>
          </a:p>
          <a:p>
            <a:endParaRPr lang="es-ES" dirty="0" smtClean="0">
              <a:solidFill>
                <a:schemeClr val="bg1"/>
              </a:solidFill>
            </a:endParaRPr>
          </a:p>
          <a:p>
            <a:endParaRPr lang="es-ES" dirty="0" smtClean="0">
              <a:solidFill>
                <a:schemeClr val="bg1"/>
              </a:solidFill>
            </a:endParaRPr>
          </a:p>
          <a:p>
            <a:endParaRPr lang="es-ES" dirty="0" smtClean="0">
              <a:solidFill>
                <a:schemeClr val="bg1"/>
              </a:solidFill>
            </a:endParaRPr>
          </a:p>
          <a:p>
            <a:endParaRPr lang="es-ES" dirty="0" smtClean="0">
              <a:solidFill>
                <a:schemeClr val="bg1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0" y="6485274"/>
            <a:ext cx="9144000" cy="400110"/>
          </a:xfrm>
          <a:prstGeom prst="rect">
            <a:avLst/>
          </a:prstGeom>
          <a:solidFill>
            <a:srgbClr val="F5F1A1"/>
          </a:solidFill>
        </p:spPr>
        <p:txBody>
          <a:bodyPr wrap="square" rtlCol="0">
            <a:spAutoFit/>
          </a:bodyPr>
          <a:lstStyle/>
          <a:p>
            <a:r>
              <a:rPr lang="es-ES" sz="2000" b="1" cap="all" dirty="0" smtClean="0">
                <a:solidFill>
                  <a:schemeClr val="bg1"/>
                </a:solidFill>
              </a:rPr>
              <a:t>Eugene Delacroix</a:t>
            </a:r>
            <a:endParaRPr lang="es-ES" sz="2000" dirty="0" smtClean="0">
              <a:solidFill>
                <a:schemeClr val="bg1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23528" y="3105835"/>
            <a:ext cx="42484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b="1" dirty="0" smtClean="0"/>
              <a:t>Eugene Delacroix</a:t>
            </a:r>
          </a:p>
          <a:p>
            <a:r>
              <a:rPr lang="es-ES" sz="3200" dirty="0" smtClean="0">
                <a:hlinkClick r:id="rId2"/>
              </a:rPr>
              <a:t>Francia</a:t>
            </a:r>
            <a:endParaRPr lang="es-ES" sz="3200" dirty="0" smtClean="0"/>
          </a:p>
          <a:p>
            <a:r>
              <a:rPr lang="es-ES" sz="3200" dirty="0" smtClean="0"/>
              <a:t>1798–1863</a:t>
            </a:r>
            <a:endParaRPr lang="es-ES" sz="3200" dirty="0"/>
          </a:p>
        </p:txBody>
      </p:sp>
      <p:pic>
        <p:nvPicPr>
          <p:cNvPr id="7" name="6 Imagen" descr="eyJ0eXAiOiJKV1QiLCJhbGciOiJIUzI1NiJ9.eyJpbSI6WyJcL2FydGlzdFwvaW1hZ2VGaWxlXC9ldWdlbmVfZGVsYWNyb2l4LmpwZyIsInJlc2l6ZUNyb3AsNDAwLDQwMCxDUk9QX0VOVFJPUFkiXX0.aODTe8xtpEng4Csuu5Lxaaf68U9ufHZ8zWdTNPbLtD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34884" y="1524238"/>
            <a:ext cx="3809524" cy="3809524"/>
          </a:xfrm>
          <a:prstGeom prst="rect">
            <a:avLst/>
          </a:prstGeom>
        </p:spPr>
      </p:pic>
      <p:sp>
        <p:nvSpPr>
          <p:cNvPr id="9" name="2 Título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67890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s-ES_tradnl" sz="2800" b="1" dirty="0" smtClean="0"/>
              <a:t>ROMANTICISMO</a:t>
            </a:r>
            <a:endParaRPr lang="es-ES_tradnl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832648"/>
          </a:xfrm>
        </p:spPr>
        <p:txBody>
          <a:bodyPr/>
          <a:lstStyle/>
          <a:p>
            <a:pPr>
              <a:buNone/>
            </a:pPr>
            <a:endParaRPr lang="es-ES" dirty="0" smtClean="0"/>
          </a:p>
          <a:p>
            <a:pPr>
              <a:buNone/>
            </a:pPr>
            <a:r>
              <a:rPr lang="es-ES" dirty="0" smtClean="0">
                <a:solidFill>
                  <a:schemeClr val="bg1"/>
                </a:solidFill>
              </a:rPr>
              <a:t>, </a:t>
            </a:r>
          </a:p>
          <a:p>
            <a:endParaRPr lang="es-ES" dirty="0" smtClean="0">
              <a:solidFill>
                <a:schemeClr val="bg1"/>
              </a:solidFill>
            </a:endParaRPr>
          </a:p>
          <a:p>
            <a:endParaRPr lang="es-ES" dirty="0" smtClean="0">
              <a:solidFill>
                <a:schemeClr val="bg1"/>
              </a:solidFill>
            </a:endParaRPr>
          </a:p>
          <a:p>
            <a:endParaRPr lang="es-ES" dirty="0" smtClean="0">
              <a:solidFill>
                <a:schemeClr val="bg1"/>
              </a:solidFill>
            </a:endParaRPr>
          </a:p>
          <a:p>
            <a:endParaRPr lang="es-ES" dirty="0" smtClean="0">
              <a:solidFill>
                <a:schemeClr val="bg1"/>
              </a:solidFill>
            </a:endParaRPr>
          </a:p>
        </p:txBody>
      </p:sp>
      <p:pic>
        <p:nvPicPr>
          <p:cNvPr id="13" name="12 Imagen" descr="ROMANTICISMO 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1204501"/>
            <a:ext cx="6768752" cy="5320843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0" y="6485274"/>
            <a:ext cx="9144000" cy="400110"/>
          </a:xfrm>
          <a:prstGeom prst="rect">
            <a:avLst/>
          </a:prstGeom>
          <a:solidFill>
            <a:srgbClr val="F5F1A1"/>
          </a:solidFill>
        </p:spPr>
        <p:txBody>
          <a:bodyPr wrap="square" rtlCol="0">
            <a:spAutoFit/>
          </a:bodyPr>
          <a:lstStyle/>
          <a:p>
            <a:r>
              <a:rPr lang="es-ES" sz="2000" b="1" cap="all" dirty="0" smtClean="0">
                <a:solidFill>
                  <a:schemeClr val="bg1"/>
                </a:solidFill>
              </a:rPr>
              <a:t>Eugene Delacroix                   </a:t>
            </a:r>
            <a:r>
              <a:rPr lang="es-ES" sz="2000" dirty="0" smtClean="0">
                <a:solidFill>
                  <a:schemeClr val="bg1"/>
                </a:solidFill>
              </a:rPr>
              <a:t>La  libertad guiando al pueblo 1830 </a:t>
            </a:r>
          </a:p>
        </p:txBody>
      </p:sp>
      <p:sp>
        <p:nvSpPr>
          <p:cNvPr id="7" name="2 Título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67890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s-ES_tradnl" sz="2800" b="1" dirty="0" smtClean="0"/>
              <a:t>ROMANTICISMO</a:t>
            </a:r>
            <a:endParaRPr lang="es-ES_tradnl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832648"/>
          </a:xfrm>
        </p:spPr>
        <p:txBody>
          <a:bodyPr/>
          <a:lstStyle/>
          <a:p>
            <a:pPr>
              <a:buNone/>
            </a:pPr>
            <a:endParaRPr lang="es-ES" dirty="0" smtClean="0"/>
          </a:p>
          <a:p>
            <a:pPr>
              <a:buNone/>
            </a:pPr>
            <a:r>
              <a:rPr lang="es-ES" dirty="0" smtClean="0">
                <a:solidFill>
                  <a:schemeClr val="bg1"/>
                </a:solidFill>
              </a:rPr>
              <a:t>, </a:t>
            </a:r>
          </a:p>
          <a:p>
            <a:endParaRPr lang="es-ES" dirty="0" smtClean="0">
              <a:solidFill>
                <a:schemeClr val="bg1"/>
              </a:solidFill>
            </a:endParaRPr>
          </a:p>
          <a:p>
            <a:endParaRPr lang="es-ES" dirty="0" smtClean="0">
              <a:solidFill>
                <a:schemeClr val="bg1"/>
              </a:solidFill>
            </a:endParaRPr>
          </a:p>
          <a:p>
            <a:endParaRPr lang="es-ES" dirty="0" smtClean="0">
              <a:solidFill>
                <a:schemeClr val="bg1"/>
              </a:solidFill>
            </a:endParaRPr>
          </a:p>
          <a:p>
            <a:endParaRPr lang="es-ES" dirty="0" smtClean="0">
              <a:solidFill>
                <a:schemeClr val="bg1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0" y="6485274"/>
            <a:ext cx="9144000" cy="400110"/>
          </a:xfrm>
          <a:prstGeom prst="rect">
            <a:avLst/>
          </a:prstGeom>
          <a:solidFill>
            <a:srgbClr val="F5F1A1"/>
          </a:solidFill>
        </p:spPr>
        <p:txBody>
          <a:bodyPr wrap="square" rtlCol="0">
            <a:spAutoFit/>
          </a:bodyPr>
          <a:lstStyle/>
          <a:p>
            <a:r>
              <a:rPr lang="es-ES" sz="2000" b="1" cap="all" dirty="0" smtClean="0">
                <a:solidFill>
                  <a:schemeClr val="bg1"/>
                </a:solidFill>
              </a:rPr>
              <a:t>Eugene Delacroix                   </a:t>
            </a:r>
            <a:r>
              <a:rPr lang="es-ES" sz="2000" dirty="0" smtClean="0">
                <a:solidFill>
                  <a:schemeClr val="bg1"/>
                </a:solidFill>
              </a:rPr>
              <a:t>Mujeres de Argel</a:t>
            </a:r>
          </a:p>
        </p:txBody>
      </p:sp>
      <p:pic>
        <p:nvPicPr>
          <p:cNvPr id="6" name="5 Imagen" descr="350px-WomenofAlgier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2852" y="1230492"/>
            <a:ext cx="6671516" cy="5222844"/>
          </a:xfrm>
          <a:prstGeom prst="rect">
            <a:avLst/>
          </a:prstGeom>
        </p:spPr>
      </p:pic>
      <p:sp>
        <p:nvSpPr>
          <p:cNvPr id="8" name="2 Título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67890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s-ES_tradnl" sz="2800" b="1" dirty="0" smtClean="0"/>
              <a:t>ROMANTICISMO</a:t>
            </a:r>
            <a:endParaRPr lang="es-ES_tradnl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832648"/>
          </a:xfrm>
        </p:spPr>
        <p:txBody>
          <a:bodyPr/>
          <a:lstStyle/>
          <a:p>
            <a:pPr>
              <a:buNone/>
            </a:pPr>
            <a:endParaRPr lang="es-ES" dirty="0" smtClean="0"/>
          </a:p>
          <a:p>
            <a:pPr>
              <a:buNone/>
            </a:pPr>
            <a:r>
              <a:rPr lang="es-ES" dirty="0" smtClean="0">
                <a:solidFill>
                  <a:schemeClr val="bg1"/>
                </a:solidFill>
              </a:rPr>
              <a:t>, </a:t>
            </a:r>
          </a:p>
          <a:p>
            <a:endParaRPr lang="es-ES" dirty="0" smtClean="0">
              <a:solidFill>
                <a:schemeClr val="bg1"/>
              </a:solidFill>
            </a:endParaRPr>
          </a:p>
          <a:p>
            <a:endParaRPr lang="es-ES" dirty="0" smtClean="0">
              <a:solidFill>
                <a:schemeClr val="bg1"/>
              </a:solidFill>
            </a:endParaRPr>
          </a:p>
          <a:p>
            <a:endParaRPr lang="es-ES" dirty="0" smtClean="0">
              <a:solidFill>
                <a:schemeClr val="bg1"/>
              </a:solidFill>
            </a:endParaRPr>
          </a:p>
          <a:p>
            <a:endParaRPr lang="es-ES" dirty="0" smtClean="0">
              <a:solidFill>
                <a:schemeClr val="bg1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0" y="6485274"/>
            <a:ext cx="9144000" cy="400110"/>
          </a:xfrm>
          <a:prstGeom prst="rect">
            <a:avLst/>
          </a:prstGeom>
          <a:solidFill>
            <a:srgbClr val="F5F1A1"/>
          </a:solidFill>
        </p:spPr>
        <p:txBody>
          <a:bodyPr wrap="square" rtlCol="0">
            <a:spAutoFit/>
          </a:bodyPr>
          <a:lstStyle/>
          <a:p>
            <a:r>
              <a:rPr lang="es-ES" sz="2000" b="1" cap="all" dirty="0" smtClean="0">
                <a:solidFill>
                  <a:schemeClr val="bg1"/>
                </a:solidFill>
              </a:rPr>
              <a:t>Eugene Delacroix                   </a:t>
            </a:r>
            <a:r>
              <a:rPr lang="es-ES" sz="2000" dirty="0" smtClean="0">
                <a:solidFill>
                  <a:schemeClr val="bg1"/>
                </a:solidFill>
              </a:rPr>
              <a:t>La barca de Dante 1822 Dante y Virgilio</a:t>
            </a:r>
          </a:p>
        </p:txBody>
      </p:sp>
      <p:pic>
        <p:nvPicPr>
          <p:cNvPr id="7" name="6 Imagen" descr="300px-La_Barque_de_Dante_(Delacroix_3820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1367551"/>
            <a:ext cx="7128792" cy="5085785"/>
          </a:xfrm>
          <a:prstGeom prst="rect">
            <a:avLst/>
          </a:prstGeom>
        </p:spPr>
      </p:pic>
      <p:sp>
        <p:nvSpPr>
          <p:cNvPr id="9" name="2 Título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67890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s-ES_tradnl" sz="2800" b="1" dirty="0" smtClean="0"/>
              <a:t>ROMANTICISMO</a:t>
            </a:r>
            <a:endParaRPr lang="es-ES_tradnl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832648"/>
          </a:xfrm>
        </p:spPr>
        <p:txBody>
          <a:bodyPr/>
          <a:lstStyle/>
          <a:p>
            <a:pPr>
              <a:buNone/>
            </a:pPr>
            <a:endParaRPr lang="es-ES" dirty="0" smtClean="0"/>
          </a:p>
          <a:p>
            <a:pPr>
              <a:buNone/>
            </a:pPr>
            <a:r>
              <a:rPr lang="es-ES" dirty="0" smtClean="0">
                <a:solidFill>
                  <a:schemeClr val="bg1"/>
                </a:solidFill>
              </a:rPr>
              <a:t>, </a:t>
            </a:r>
          </a:p>
          <a:p>
            <a:endParaRPr lang="es-ES" dirty="0" smtClean="0">
              <a:solidFill>
                <a:schemeClr val="bg1"/>
              </a:solidFill>
            </a:endParaRPr>
          </a:p>
          <a:p>
            <a:endParaRPr lang="es-ES" dirty="0" smtClean="0">
              <a:solidFill>
                <a:schemeClr val="bg1"/>
              </a:solidFill>
            </a:endParaRPr>
          </a:p>
          <a:p>
            <a:endParaRPr lang="es-ES" dirty="0" smtClean="0">
              <a:solidFill>
                <a:schemeClr val="bg1"/>
              </a:solidFill>
            </a:endParaRPr>
          </a:p>
          <a:p>
            <a:endParaRPr lang="es-ES" dirty="0" smtClean="0">
              <a:solidFill>
                <a:schemeClr val="bg1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0" y="6485274"/>
            <a:ext cx="9144000" cy="400110"/>
          </a:xfrm>
          <a:prstGeom prst="rect">
            <a:avLst/>
          </a:prstGeom>
          <a:solidFill>
            <a:srgbClr val="F5F1A1"/>
          </a:solidFill>
        </p:spPr>
        <p:txBody>
          <a:bodyPr wrap="square" rtlCol="0">
            <a:spAutoFit/>
          </a:bodyPr>
          <a:lstStyle/>
          <a:p>
            <a:r>
              <a:rPr lang="es-ES" sz="2000" b="1" cap="all" dirty="0" smtClean="0">
                <a:solidFill>
                  <a:schemeClr val="bg1"/>
                </a:solidFill>
              </a:rPr>
              <a:t>Eugene Delacroix                           </a:t>
            </a:r>
            <a:r>
              <a:rPr lang="es-ES" sz="2000" dirty="0" smtClean="0">
                <a:solidFill>
                  <a:schemeClr val="bg1"/>
                </a:solidFill>
              </a:rPr>
              <a:t>Joven huérfana en el cementerio 1824</a:t>
            </a:r>
          </a:p>
        </p:txBody>
      </p:sp>
      <p:pic>
        <p:nvPicPr>
          <p:cNvPr id="7" name="6 Imagen" descr="descarga (7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97532" y="1317710"/>
            <a:ext cx="4262700" cy="5207633"/>
          </a:xfrm>
          <a:prstGeom prst="rect">
            <a:avLst/>
          </a:prstGeom>
        </p:spPr>
      </p:pic>
      <p:sp>
        <p:nvSpPr>
          <p:cNvPr id="9" name="2 Título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67890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s-ES_tradnl" sz="2800" b="1" dirty="0" smtClean="0"/>
              <a:t>ROMANTICISMO</a:t>
            </a:r>
            <a:endParaRPr lang="es-ES_tradnl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Título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678904"/>
          </a:xfrm>
          <a:solidFill>
            <a:srgbClr val="7AB5E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s-ES_tradnl" sz="2800" b="1" dirty="0" smtClean="0"/>
              <a:t>NEOCLASICISMO</a:t>
            </a:r>
            <a:endParaRPr lang="es-ES_tradnl" sz="2800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539552" y="1484784"/>
            <a:ext cx="8280920" cy="584775"/>
          </a:xfrm>
          <a:prstGeom prst="rect">
            <a:avLst/>
          </a:prstGeom>
          <a:solidFill>
            <a:srgbClr val="C1D3D5"/>
          </a:solidFill>
        </p:spPr>
        <p:txBody>
          <a:bodyPr wrap="square" rtlCol="0">
            <a:spAutoFit/>
          </a:bodyPr>
          <a:lstStyle/>
          <a:p>
            <a:r>
              <a:rPr lang="es-ES" sz="2400" b="1" cap="all" dirty="0" smtClean="0">
                <a:solidFill>
                  <a:schemeClr val="bg1"/>
                </a:solidFill>
              </a:rPr>
              <a:t>Características de la pintura</a:t>
            </a:r>
            <a:r>
              <a:rPr lang="es-ES" sz="3200" dirty="0" smtClean="0">
                <a:solidFill>
                  <a:schemeClr val="bg1"/>
                </a:solidFill>
              </a:rPr>
              <a:t>. 1780-1850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1691680" y="5661248"/>
            <a:ext cx="7452320" cy="830997"/>
          </a:xfrm>
          <a:prstGeom prst="rect">
            <a:avLst/>
          </a:prstGeom>
          <a:solidFill>
            <a:srgbClr val="C1D3D5"/>
          </a:solidFill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chemeClr val="bg1"/>
                </a:solidFill>
              </a:rPr>
              <a:t>Importancia a las representaciones de los trajes, escenarios y detalles con gran precisión histórica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1691680" y="2132856"/>
            <a:ext cx="7452320" cy="461665"/>
          </a:xfrm>
          <a:prstGeom prst="rect">
            <a:avLst/>
          </a:prstGeom>
          <a:solidFill>
            <a:srgbClr val="C1D3D5"/>
          </a:solidFill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chemeClr val="bg1"/>
                </a:solidFill>
              </a:rPr>
              <a:t>Perfección formal. Serenidad. Dulzura.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1691680" y="2636912"/>
            <a:ext cx="7452320" cy="461665"/>
          </a:xfrm>
          <a:prstGeom prst="rect">
            <a:avLst/>
          </a:prstGeom>
          <a:solidFill>
            <a:srgbClr val="C1D3D5"/>
          </a:solidFill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chemeClr val="bg1"/>
                </a:solidFill>
              </a:rPr>
              <a:t>Predominio del dibujo lineal y austero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1691680" y="5157192"/>
            <a:ext cx="7452320" cy="461665"/>
          </a:xfrm>
          <a:prstGeom prst="rect">
            <a:avLst/>
          </a:prstGeom>
          <a:solidFill>
            <a:srgbClr val="C1D3D5"/>
          </a:solidFill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chemeClr val="bg1"/>
                </a:solidFill>
              </a:rPr>
              <a:t>Enfatizó las cualidades del entorno y efecto de luz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1691680" y="3140968"/>
            <a:ext cx="7452320" cy="461665"/>
          </a:xfrm>
          <a:prstGeom prst="rect">
            <a:avLst/>
          </a:prstGeom>
          <a:solidFill>
            <a:srgbClr val="C1D3D5"/>
          </a:solidFill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chemeClr val="bg1"/>
                </a:solidFill>
              </a:rPr>
              <a:t>Colores primarios.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1691680" y="3645024"/>
            <a:ext cx="7452320" cy="461665"/>
          </a:xfrm>
          <a:prstGeom prst="rect">
            <a:avLst/>
          </a:prstGeom>
          <a:solidFill>
            <a:srgbClr val="C1D3D5"/>
          </a:solidFill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chemeClr val="bg1"/>
                </a:solidFill>
              </a:rPr>
              <a:t>Representación de temas clásicos .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1691680" y="4149080"/>
            <a:ext cx="7452320" cy="461665"/>
          </a:xfrm>
          <a:prstGeom prst="rect">
            <a:avLst/>
          </a:prstGeom>
          <a:solidFill>
            <a:srgbClr val="C1D3D5"/>
          </a:solidFill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chemeClr val="bg1"/>
                </a:solidFill>
              </a:rPr>
              <a:t>Modelos de la escultura clásica.</a:t>
            </a:r>
          </a:p>
        </p:txBody>
      </p:sp>
      <p:sp>
        <p:nvSpPr>
          <p:cNvPr id="16" name="15 CuadroTexto"/>
          <p:cNvSpPr txBox="1"/>
          <p:nvPr/>
        </p:nvSpPr>
        <p:spPr>
          <a:xfrm>
            <a:off x="1691680" y="4653136"/>
            <a:ext cx="7452320" cy="461665"/>
          </a:xfrm>
          <a:prstGeom prst="rect">
            <a:avLst/>
          </a:prstGeom>
          <a:solidFill>
            <a:srgbClr val="C1D3D5"/>
          </a:solidFill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chemeClr val="bg1"/>
                </a:solidFill>
              </a:rPr>
              <a:t>Temática moralizante y ejemplarizante.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832648"/>
          </a:xfrm>
        </p:spPr>
        <p:txBody>
          <a:bodyPr/>
          <a:lstStyle/>
          <a:p>
            <a:pPr>
              <a:buNone/>
            </a:pPr>
            <a:endParaRPr lang="es-ES" dirty="0" smtClean="0"/>
          </a:p>
          <a:p>
            <a:pPr>
              <a:buNone/>
            </a:pPr>
            <a:r>
              <a:rPr lang="es-ES" dirty="0" smtClean="0">
                <a:solidFill>
                  <a:schemeClr val="bg1"/>
                </a:solidFill>
              </a:rPr>
              <a:t>, </a:t>
            </a:r>
          </a:p>
          <a:p>
            <a:endParaRPr lang="es-ES" dirty="0" smtClean="0">
              <a:solidFill>
                <a:schemeClr val="bg1"/>
              </a:solidFill>
            </a:endParaRPr>
          </a:p>
          <a:p>
            <a:endParaRPr lang="es-ES" dirty="0" smtClean="0">
              <a:solidFill>
                <a:schemeClr val="bg1"/>
              </a:solidFill>
            </a:endParaRPr>
          </a:p>
          <a:p>
            <a:endParaRPr lang="es-ES" dirty="0" smtClean="0">
              <a:solidFill>
                <a:schemeClr val="bg1"/>
              </a:solidFill>
            </a:endParaRPr>
          </a:p>
          <a:p>
            <a:endParaRPr lang="es-ES" dirty="0" smtClean="0">
              <a:solidFill>
                <a:schemeClr val="bg1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0" y="6485274"/>
            <a:ext cx="9144000" cy="400110"/>
          </a:xfrm>
          <a:prstGeom prst="rect">
            <a:avLst/>
          </a:prstGeom>
          <a:solidFill>
            <a:srgbClr val="F5F1A1"/>
          </a:solidFill>
        </p:spPr>
        <p:txBody>
          <a:bodyPr wrap="square" rtlCol="0">
            <a:spAutoFit/>
          </a:bodyPr>
          <a:lstStyle/>
          <a:p>
            <a:r>
              <a:rPr lang="es-ES" sz="2000" b="1" cap="all" dirty="0" smtClean="0">
                <a:solidFill>
                  <a:schemeClr val="bg1"/>
                </a:solidFill>
              </a:rPr>
              <a:t>Eugene Delacroix                           </a:t>
            </a:r>
            <a:r>
              <a:rPr lang="es-ES" sz="2000" dirty="0" smtClean="0">
                <a:solidFill>
                  <a:schemeClr val="bg1"/>
                </a:solidFill>
              </a:rPr>
              <a:t>La caza del León 1861</a:t>
            </a:r>
          </a:p>
        </p:txBody>
      </p:sp>
      <p:pic>
        <p:nvPicPr>
          <p:cNvPr id="6" name="5 Imagen" descr="Eugène_Ferdinand_Victor_Delacroix_0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1645" y="610434"/>
            <a:ext cx="7494771" cy="5842901"/>
          </a:xfrm>
          <a:prstGeom prst="rect">
            <a:avLst/>
          </a:prstGeom>
        </p:spPr>
      </p:pic>
      <p:sp>
        <p:nvSpPr>
          <p:cNvPr id="9" name="2 Título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67890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s-ES_tradnl" sz="2800" b="1" dirty="0" smtClean="0"/>
              <a:t>ROMANTICISMO</a:t>
            </a:r>
            <a:endParaRPr lang="es-ES_tradnl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832648"/>
          </a:xfrm>
        </p:spPr>
        <p:txBody>
          <a:bodyPr/>
          <a:lstStyle/>
          <a:p>
            <a:pPr>
              <a:buNone/>
            </a:pPr>
            <a:endParaRPr lang="es-ES" dirty="0" smtClean="0"/>
          </a:p>
          <a:p>
            <a:pPr>
              <a:buNone/>
            </a:pPr>
            <a:r>
              <a:rPr lang="es-ES" dirty="0" smtClean="0">
                <a:solidFill>
                  <a:schemeClr val="bg1"/>
                </a:solidFill>
              </a:rPr>
              <a:t>, </a:t>
            </a:r>
          </a:p>
          <a:p>
            <a:endParaRPr lang="es-ES" dirty="0" smtClean="0">
              <a:solidFill>
                <a:schemeClr val="bg1"/>
              </a:solidFill>
            </a:endParaRPr>
          </a:p>
          <a:p>
            <a:endParaRPr lang="es-ES" dirty="0" smtClean="0">
              <a:solidFill>
                <a:schemeClr val="bg1"/>
              </a:solidFill>
            </a:endParaRPr>
          </a:p>
          <a:p>
            <a:endParaRPr lang="es-ES" dirty="0" smtClean="0">
              <a:solidFill>
                <a:schemeClr val="bg1"/>
              </a:solidFill>
            </a:endParaRPr>
          </a:p>
          <a:p>
            <a:endParaRPr lang="es-ES" dirty="0" smtClean="0">
              <a:solidFill>
                <a:schemeClr val="bg1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0" y="6485274"/>
            <a:ext cx="9144000" cy="400110"/>
          </a:xfrm>
          <a:prstGeom prst="rect">
            <a:avLst/>
          </a:prstGeom>
          <a:solidFill>
            <a:srgbClr val="F5F1A1"/>
          </a:solidFill>
        </p:spPr>
        <p:txBody>
          <a:bodyPr wrap="square" rtlCol="0">
            <a:spAutoFit/>
          </a:bodyPr>
          <a:lstStyle/>
          <a:p>
            <a:r>
              <a:rPr lang="es-ES" sz="2000" b="1" cap="all" dirty="0" err="1" smtClean="0">
                <a:solidFill>
                  <a:schemeClr val="bg1"/>
                </a:solidFill>
              </a:rPr>
              <a:t>Teodore</a:t>
            </a:r>
            <a:r>
              <a:rPr lang="es-ES" sz="2000" b="1" cap="all" dirty="0" smtClean="0">
                <a:solidFill>
                  <a:schemeClr val="bg1"/>
                </a:solidFill>
              </a:rPr>
              <a:t> </a:t>
            </a:r>
            <a:r>
              <a:rPr lang="es-ES" sz="2000" b="1" cap="all" dirty="0" err="1" smtClean="0">
                <a:solidFill>
                  <a:schemeClr val="bg1"/>
                </a:solidFill>
              </a:rPr>
              <a:t>gericault</a:t>
            </a:r>
            <a:endParaRPr lang="es-ES" sz="2000" dirty="0" smtClean="0">
              <a:solidFill>
                <a:schemeClr val="bg1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179512" y="2780928"/>
            <a:ext cx="4572000" cy="13542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b="1" dirty="0" smtClean="0"/>
              <a:t/>
            </a:r>
            <a:br>
              <a:rPr lang="es-ES" b="1" dirty="0" smtClean="0"/>
            </a:br>
            <a:r>
              <a:rPr lang="es-ES" sz="3200" b="1" dirty="0" err="1" smtClean="0"/>
              <a:t>Theodore</a:t>
            </a:r>
            <a:r>
              <a:rPr lang="es-ES" sz="3200" b="1" dirty="0" smtClean="0"/>
              <a:t> </a:t>
            </a:r>
            <a:r>
              <a:rPr lang="es-ES" sz="3200" b="1" dirty="0" err="1" smtClean="0"/>
              <a:t>Géricault</a:t>
            </a:r>
            <a:endParaRPr lang="es-ES" sz="3200" b="1" dirty="0" smtClean="0"/>
          </a:p>
          <a:p>
            <a:r>
              <a:rPr lang="es-ES" sz="3200" dirty="0" smtClean="0">
                <a:hlinkClick r:id="rId2"/>
              </a:rPr>
              <a:t>Francia</a:t>
            </a:r>
            <a:r>
              <a:rPr lang="es-ES" sz="3200" dirty="0" smtClean="0"/>
              <a:t>, 1791–1824</a:t>
            </a:r>
            <a:endParaRPr lang="es-ES" sz="3200" dirty="0"/>
          </a:p>
        </p:txBody>
      </p:sp>
      <p:pic>
        <p:nvPicPr>
          <p:cNvPr id="8" name="7 Imagen" descr="6WKQbIC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1628800"/>
            <a:ext cx="3809524" cy="3809524"/>
          </a:xfrm>
          <a:prstGeom prst="rect">
            <a:avLst/>
          </a:prstGeom>
        </p:spPr>
      </p:pic>
      <p:sp>
        <p:nvSpPr>
          <p:cNvPr id="10" name="2 Título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67890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s-ES_tradnl" sz="2800" b="1" dirty="0" smtClean="0"/>
              <a:t>ROMANTICISMO</a:t>
            </a:r>
            <a:endParaRPr lang="es-ES_tradnl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832648"/>
          </a:xfrm>
        </p:spPr>
        <p:txBody>
          <a:bodyPr/>
          <a:lstStyle/>
          <a:p>
            <a:pPr>
              <a:buNone/>
            </a:pPr>
            <a:endParaRPr lang="es-ES" dirty="0" smtClean="0"/>
          </a:p>
          <a:p>
            <a:pPr>
              <a:buNone/>
            </a:pPr>
            <a:r>
              <a:rPr lang="es-ES" dirty="0" smtClean="0">
                <a:solidFill>
                  <a:schemeClr val="bg1"/>
                </a:solidFill>
              </a:rPr>
              <a:t>, </a:t>
            </a:r>
          </a:p>
          <a:p>
            <a:endParaRPr lang="es-ES" dirty="0" smtClean="0">
              <a:solidFill>
                <a:schemeClr val="bg1"/>
              </a:solidFill>
            </a:endParaRPr>
          </a:p>
          <a:p>
            <a:endParaRPr lang="es-ES" dirty="0" smtClean="0">
              <a:solidFill>
                <a:schemeClr val="bg1"/>
              </a:solidFill>
            </a:endParaRPr>
          </a:p>
          <a:p>
            <a:endParaRPr lang="es-ES" dirty="0" smtClean="0">
              <a:solidFill>
                <a:schemeClr val="bg1"/>
              </a:solidFill>
            </a:endParaRPr>
          </a:p>
          <a:p>
            <a:endParaRPr lang="es-ES" dirty="0" smtClean="0">
              <a:solidFill>
                <a:schemeClr val="bg1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0" y="6485274"/>
            <a:ext cx="9144000" cy="400110"/>
          </a:xfrm>
          <a:prstGeom prst="rect">
            <a:avLst/>
          </a:prstGeom>
          <a:solidFill>
            <a:srgbClr val="F5F1A1"/>
          </a:solidFill>
        </p:spPr>
        <p:txBody>
          <a:bodyPr wrap="square" rtlCol="0">
            <a:spAutoFit/>
          </a:bodyPr>
          <a:lstStyle/>
          <a:p>
            <a:r>
              <a:rPr lang="es-ES" sz="2000" dirty="0" smtClean="0">
                <a:solidFill>
                  <a:schemeClr val="bg1"/>
                </a:solidFill>
              </a:rPr>
              <a:t>Retrato de un oficial de los cazadores dirigiendo una carga 1813 – 292 x 194cm</a:t>
            </a:r>
          </a:p>
        </p:txBody>
      </p:sp>
      <p:sp>
        <p:nvSpPr>
          <p:cNvPr id="7" name="6 Rectángulo"/>
          <p:cNvSpPr/>
          <p:nvPr/>
        </p:nvSpPr>
        <p:spPr>
          <a:xfrm>
            <a:off x="179512" y="2780928"/>
            <a:ext cx="4572000" cy="13542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b="1" dirty="0" smtClean="0"/>
              <a:t/>
            </a:r>
            <a:br>
              <a:rPr lang="es-ES" b="1" dirty="0" smtClean="0"/>
            </a:br>
            <a:r>
              <a:rPr lang="es-ES" sz="3200" b="1" dirty="0" err="1" smtClean="0"/>
              <a:t>Theodore</a:t>
            </a:r>
            <a:r>
              <a:rPr lang="es-ES" sz="3200" b="1" dirty="0" smtClean="0"/>
              <a:t> </a:t>
            </a:r>
            <a:r>
              <a:rPr lang="es-ES" sz="3200" b="1" dirty="0" err="1" smtClean="0"/>
              <a:t>Géricault</a:t>
            </a:r>
            <a:endParaRPr lang="es-ES" sz="3200" b="1" dirty="0" smtClean="0"/>
          </a:p>
          <a:p>
            <a:r>
              <a:rPr lang="es-ES" sz="3200" dirty="0" smtClean="0">
                <a:hlinkClick r:id="rId2"/>
              </a:rPr>
              <a:t>Francia</a:t>
            </a:r>
            <a:r>
              <a:rPr lang="es-ES" sz="3200" dirty="0" smtClean="0"/>
              <a:t>, 1791–1824</a:t>
            </a:r>
            <a:endParaRPr lang="es-ES" sz="3200" dirty="0"/>
          </a:p>
        </p:txBody>
      </p:sp>
      <p:pic>
        <p:nvPicPr>
          <p:cNvPr id="9" name="8 Imagen" descr="DSC010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828605"/>
            <a:ext cx="4248472" cy="5669354"/>
          </a:xfrm>
          <a:prstGeom prst="rect">
            <a:avLst/>
          </a:prstGeom>
        </p:spPr>
      </p:pic>
      <p:sp>
        <p:nvSpPr>
          <p:cNvPr id="13" name="2 Título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67890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s-ES_tradnl" sz="2800" b="1" dirty="0" smtClean="0"/>
              <a:t>ROMANTICISMO</a:t>
            </a:r>
            <a:endParaRPr lang="es-ES_tradnl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832648"/>
          </a:xfrm>
        </p:spPr>
        <p:txBody>
          <a:bodyPr/>
          <a:lstStyle/>
          <a:p>
            <a:pPr>
              <a:buNone/>
            </a:pPr>
            <a:endParaRPr lang="es-ES" dirty="0" smtClean="0"/>
          </a:p>
          <a:p>
            <a:pPr>
              <a:buNone/>
            </a:pPr>
            <a:r>
              <a:rPr lang="es-ES" dirty="0" smtClean="0">
                <a:solidFill>
                  <a:schemeClr val="bg1"/>
                </a:solidFill>
              </a:rPr>
              <a:t>, </a:t>
            </a:r>
          </a:p>
          <a:p>
            <a:endParaRPr lang="es-ES" dirty="0" smtClean="0">
              <a:solidFill>
                <a:schemeClr val="bg1"/>
              </a:solidFill>
            </a:endParaRPr>
          </a:p>
          <a:p>
            <a:endParaRPr lang="es-ES" dirty="0" smtClean="0">
              <a:solidFill>
                <a:schemeClr val="bg1"/>
              </a:solidFill>
            </a:endParaRPr>
          </a:p>
          <a:p>
            <a:endParaRPr lang="es-ES" dirty="0" smtClean="0">
              <a:solidFill>
                <a:schemeClr val="bg1"/>
              </a:solidFill>
            </a:endParaRPr>
          </a:p>
          <a:p>
            <a:endParaRPr lang="es-ES" dirty="0" smtClean="0">
              <a:solidFill>
                <a:schemeClr val="bg1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0" y="6485274"/>
            <a:ext cx="9144000" cy="400110"/>
          </a:xfrm>
          <a:prstGeom prst="rect">
            <a:avLst/>
          </a:prstGeom>
          <a:solidFill>
            <a:srgbClr val="F5F1A1"/>
          </a:solidFill>
        </p:spPr>
        <p:txBody>
          <a:bodyPr wrap="square" rtlCol="0">
            <a:spAutoFit/>
          </a:bodyPr>
          <a:lstStyle/>
          <a:p>
            <a:r>
              <a:rPr lang="es-ES" sz="2000" b="1" cap="all" dirty="0" err="1" smtClean="0">
                <a:solidFill>
                  <a:schemeClr val="bg1"/>
                </a:solidFill>
              </a:rPr>
              <a:t>gericault</a:t>
            </a:r>
            <a:r>
              <a:rPr lang="es-ES" sz="2000" b="1" cap="all" dirty="0" smtClean="0">
                <a:solidFill>
                  <a:schemeClr val="bg1"/>
                </a:solidFill>
              </a:rPr>
              <a:t> </a:t>
            </a:r>
            <a:r>
              <a:rPr lang="es-ES" sz="2000" dirty="0" smtClean="0">
                <a:solidFill>
                  <a:schemeClr val="bg1"/>
                </a:solidFill>
              </a:rPr>
              <a:t> Los náufragos de la Medusa 1819 491x 716cm</a:t>
            </a:r>
          </a:p>
        </p:txBody>
      </p:sp>
      <p:pic>
        <p:nvPicPr>
          <p:cNvPr id="8" name="7 Imagen" descr="450px-JEAN_LOUIS_THÉODORE_GÉRICAULT_-_La_Balsa_de_la_Medusa_(Museo_del_Louvre,_1818-19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7117" y="692696"/>
            <a:ext cx="8331347" cy="5683830"/>
          </a:xfrm>
          <a:prstGeom prst="rect">
            <a:avLst/>
          </a:prstGeom>
        </p:spPr>
      </p:pic>
      <p:sp>
        <p:nvSpPr>
          <p:cNvPr id="11" name="2 Título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67890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s-ES_tradnl" sz="2800" b="1" dirty="0" smtClean="0"/>
              <a:t>ROMANTICISMO</a:t>
            </a:r>
            <a:endParaRPr lang="es-ES_tradnl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832648"/>
          </a:xfrm>
        </p:spPr>
        <p:txBody>
          <a:bodyPr/>
          <a:lstStyle/>
          <a:p>
            <a:pPr>
              <a:buNone/>
            </a:pPr>
            <a:endParaRPr lang="es-ES" dirty="0" smtClean="0"/>
          </a:p>
          <a:p>
            <a:pPr>
              <a:buNone/>
            </a:pPr>
            <a:r>
              <a:rPr lang="es-ES" dirty="0" smtClean="0">
                <a:solidFill>
                  <a:schemeClr val="bg1"/>
                </a:solidFill>
              </a:rPr>
              <a:t>, </a:t>
            </a:r>
          </a:p>
          <a:p>
            <a:endParaRPr lang="es-ES" dirty="0" smtClean="0">
              <a:solidFill>
                <a:schemeClr val="bg1"/>
              </a:solidFill>
            </a:endParaRPr>
          </a:p>
          <a:p>
            <a:endParaRPr lang="es-ES" dirty="0" smtClean="0">
              <a:solidFill>
                <a:schemeClr val="bg1"/>
              </a:solidFill>
            </a:endParaRPr>
          </a:p>
          <a:p>
            <a:endParaRPr lang="es-ES" dirty="0" smtClean="0">
              <a:solidFill>
                <a:schemeClr val="bg1"/>
              </a:solidFill>
            </a:endParaRPr>
          </a:p>
          <a:p>
            <a:endParaRPr lang="es-ES" dirty="0" smtClean="0">
              <a:solidFill>
                <a:schemeClr val="bg1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0" y="6485274"/>
            <a:ext cx="9144000" cy="400110"/>
          </a:xfrm>
          <a:prstGeom prst="rect">
            <a:avLst/>
          </a:prstGeom>
          <a:solidFill>
            <a:srgbClr val="F5F1A1"/>
          </a:solidFill>
        </p:spPr>
        <p:txBody>
          <a:bodyPr wrap="square" rtlCol="0">
            <a:spAutoFit/>
          </a:bodyPr>
          <a:lstStyle/>
          <a:p>
            <a:r>
              <a:rPr lang="es-ES" sz="2000" b="1" cap="all" dirty="0" err="1" smtClean="0">
                <a:solidFill>
                  <a:schemeClr val="bg1"/>
                </a:solidFill>
              </a:rPr>
              <a:t>gericault</a:t>
            </a:r>
            <a:r>
              <a:rPr lang="es-ES" sz="2000" b="1" cap="all" dirty="0" smtClean="0">
                <a:solidFill>
                  <a:schemeClr val="bg1"/>
                </a:solidFill>
              </a:rPr>
              <a:t>                    </a:t>
            </a:r>
            <a:r>
              <a:rPr lang="es-ES" sz="2000" dirty="0" smtClean="0">
                <a:solidFill>
                  <a:schemeClr val="bg1"/>
                </a:solidFill>
              </a:rPr>
              <a:t> Los trabajos de la fábrica de cal - 1822    50 x 60 cm</a:t>
            </a:r>
          </a:p>
        </p:txBody>
      </p:sp>
      <p:pic>
        <p:nvPicPr>
          <p:cNvPr id="6" name="5 Imagen" descr="Jean_Louis_Théodore_Géricault_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3735" y="672374"/>
            <a:ext cx="6902641" cy="5780962"/>
          </a:xfrm>
          <a:prstGeom prst="rect">
            <a:avLst/>
          </a:prstGeom>
        </p:spPr>
      </p:pic>
      <p:sp>
        <p:nvSpPr>
          <p:cNvPr id="9" name="2 Título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67890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s-ES_tradnl" sz="2800" b="1" dirty="0" smtClean="0"/>
              <a:t>ROMANTICISMO</a:t>
            </a:r>
            <a:endParaRPr lang="es-ES_tradnl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0" y="6485274"/>
            <a:ext cx="9144000" cy="400110"/>
          </a:xfrm>
          <a:prstGeom prst="rect">
            <a:avLst/>
          </a:prstGeom>
          <a:solidFill>
            <a:srgbClr val="F5F1A1"/>
          </a:solidFill>
        </p:spPr>
        <p:txBody>
          <a:bodyPr wrap="square" rtlCol="0">
            <a:spAutoFit/>
          </a:bodyPr>
          <a:lstStyle/>
          <a:p>
            <a:r>
              <a:rPr lang="es-ES" sz="2000" b="1" cap="all" dirty="0" smtClean="0">
                <a:solidFill>
                  <a:schemeClr val="bg1"/>
                </a:solidFill>
              </a:rPr>
              <a:t>FRANCISCO J. DE GOYA</a:t>
            </a:r>
            <a:endParaRPr lang="es-ES" sz="2000" dirty="0" smtClean="0">
              <a:solidFill>
                <a:schemeClr val="bg1"/>
              </a:solidFill>
            </a:endParaRPr>
          </a:p>
        </p:txBody>
      </p:sp>
      <p:pic>
        <p:nvPicPr>
          <p:cNvPr id="7" name="6 Imagen" descr="QFUrADJkOd-sC_YcoQjUxAEQfS-lyoFXvJv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9992" y="1556792"/>
            <a:ext cx="3809524" cy="3809524"/>
          </a:xfrm>
          <a:prstGeom prst="rect">
            <a:avLst/>
          </a:prstGeom>
        </p:spPr>
      </p:pic>
      <p:sp>
        <p:nvSpPr>
          <p:cNvPr id="9" name="8 Rectángulo"/>
          <p:cNvSpPr/>
          <p:nvPr/>
        </p:nvSpPr>
        <p:spPr>
          <a:xfrm>
            <a:off x="395536" y="2564904"/>
            <a:ext cx="4176464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/>
              <a:t/>
            </a:r>
            <a:br>
              <a:rPr lang="es-ES" b="1" dirty="0" smtClean="0"/>
            </a:br>
            <a:r>
              <a:rPr lang="es-ES" sz="3200" b="1" dirty="0" smtClean="0"/>
              <a:t>Francisco de Goya</a:t>
            </a:r>
          </a:p>
          <a:p>
            <a:r>
              <a:rPr lang="es-ES" sz="3200" dirty="0" smtClean="0">
                <a:hlinkClick r:id="rId3"/>
              </a:rPr>
              <a:t>España</a:t>
            </a:r>
            <a:endParaRPr lang="es-ES" sz="3200" dirty="0" smtClean="0"/>
          </a:p>
          <a:p>
            <a:r>
              <a:rPr lang="es-ES" sz="3200" dirty="0" smtClean="0"/>
              <a:t>1746–1828</a:t>
            </a:r>
            <a:endParaRPr lang="es-ES" sz="3200" dirty="0"/>
          </a:p>
        </p:txBody>
      </p:sp>
      <p:sp>
        <p:nvSpPr>
          <p:cNvPr id="10" name="2 Título"/>
          <p:cNvSpPr txBox="1">
            <a:spLocks/>
          </p:cNvSpPr>
          <p:nvPr/>
        </p:nvSpPr>
        <p:spPr>
          <a:xfrm>
            <a:off x="467544" y="0"/>
            <a:ext cx="8229600" cy="67890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rtlCol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-100" normalizeH="0" baseline="0" noProof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dk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ROMANTICISMO</a:t>
            </a:r>
            <a:endParaRPr kumimoji="0" lang="es-ES_tradnl" sz="2800" b="1" i="0" u="none" strike="noStrike" kern="1200" cap="none" spc="-100" normalizeH="0" baseline="0" noProof="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chemeClr val="dk1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0" y="6485274"/>
            <a:ext cx="9144000" cy="400110"/>
          </a:xfrm>
          <a:prstGeom prst="rect">
            <a:avLst/>
          </a:prstGeom>
          <a:solidFill>
            <a:srgbClr val="F5F1A1"/>
          </a:solidFill>
        </p:spPr>
        <p:txBody>
          <a:bodyPr wrap="square" rtlCol="0">
            <a:spAutoFit/>
          </a:bodyPr>
          <a:lstStyle/>
          <a:p>
            <a:r>
              <a:rPr lang="es-ES" sz="2000" b="1" cap="all" dirty="0" smtClean="0">
                <a:solidFill>
                  <a:schemeClr val="bg1"/>
                </a:solidFill>
              </a:rPr>
              <a:t>FRANCISCO J. DE GOYA    </a:t>
            </a:r>
            <a:r>
              <a:rPr lang="es-ES" sz="2000" dirty="0" smtClean="0">
                <a:solidFill>
                  <a:schemeClr val="bg1"/>
                </a:solidFill>
              </a:rPr>
              <a:t>El entierro de la sardina 1812/1819 – 82 x 62 cm</a:t>
            </a:r>
          </a:p>
        </p:txBody>
      </p:sp>
      <p:pic>
        <p:nvPicPr>
          <p:cNvPr id="6" name="5 Imagen" descr="19073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4392"/>
            <a:ext cx="9144000" cy="5149215"/>
          </a:xfrm>
          <a:prstGeom prst="rect">
            <a:avLst/>
          </a:prstGeom>
        </p:spPr>
      </p:pic>
      <p:sp>
        <p:nvSpPr>
          <p:cNvPr id="10" name="2 Título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67890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s-ES_tradnl" sz="2800" b="1" dirty="0" smtClean="0"/>
              <a:t>ROMANTICISMO</a:t>
            </a:r>
            <a:endParaRPr lang="es-ES_tradnl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0" y="6485274"/>
            <a:ext cx="9144000" cy="400110"/>
          </a:xfrm>
          <a:prstGeom prst="rect">
            <a:avLst/>
          </a:prstGeom>
          <a:solidFill>
            <a:srgbClr val="F5F1A1"/>
          </a:solidFill>
        </p:spPr>
        <p:txBody>
          <a:bodyPr wrap="square" rtlCol="0">
            <a:spAutoFit/>
          </a:bodyPr>
          <a:lstStyle/>
          <a:p>
            <a:r>
              <a:rPr lang="es-ES" sz="2000" b="1" cap="all" dirty="0" smtClean="0">
                <a:solidFill>
                  <a:schemeClr val="bg1"/>
                </a:solidFill>
              </a:rPr>
              <a:t>F. J. DE GOYA    </a:t>
            </a:r>
            <a:r>
              <a:rPr lang="es-ES" sz="2000" dirty="0" smtClean="0">
                <a:solidFill>
                  <a:schemeClr val="bg1"/>
                </a:solidFill>
              </a:rPr>
              <a:t>La procesión de los disciplinantes – 1812/1819 - 46x 73 cm</a:t>
            </a:r>
          </a:p>
        </p:txBody>
      </p:sp>
      <p:pic>
        <p:nvPicPr>
          <p:cNvPr id="7" name="6 Imagen" descr="1024px-Francisco_de_Goya_y_Lucientes_0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44351"/>
            <a:ext cx="9144000" cy="5464969"/>
          </a:xfrm>
          <a:prstGeom prst="rect">
            <a:avLst/>
          </a:prstGeom>
        </p:spPr>
      </p:pic>
      <p:sp>
        <p:nvSpPr>
          <p:cNvPr id="11" name="2 Título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67890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s-ES_tradnl" sz="2800" b="1" dirty="0" smtClean="0"/>
              <a:t>ROMANTICISMO</a:t>
            </a:r>
            <a:endParaRPr lang="es-ES_tradnl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0" y="6485274"/>
            <a:ext cx="9144000" cy="400110"/>
          </a:xfrm>
          <a:prstGeom prst="rect">
            <a:avLst/>
          </a:prstGeom>
          <a:solidFill>
            <a:srgbClr val="F5F1A1"/>
          </a:solidFill>
        </p:spPr>
        <p:txBody>
          <a:bodyPr wrap="square" rtlCol="0">
            <a:spAutoFit/>
          </a:bodyPr>
          <a:lstStyle/>
          <a:p>
            <a:r>
              <a:rPr lang="es-ES" sz="2000" b="1" cap="all" dirty="0" smtClean="0">
                <a:solidFill>
                  <a:schemeClr val="bg1"/>
                </a:solidFill>
              </a:rPr>
              <a:t>FRANCISCO J. DE GOYA    </a:t>
            </a:r>
            <a:r>
              <a:rPr lang="es-ES" sz="2000" dirty="0" smtClean="0">
                <a:solidFill>
                  <a:schemeClr val="bg1"/>
                </a:solidFill>
              </a:rPr>
              <a:t>El fusilamiento 1808/1814 – 82 x 62 cm</a:t>
            </a:r>
          </a:p>
        </p:txBody>
      </p:sp>
      <p:pic>
        <p:nvPicPr>
          <p:cNvPr id="7" name="6 Imagen" descr="maxresdefaul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9" name="2 Título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67890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s-ES_tradnl" sz="2800" b="1" dirty="0" smtClean="0"/>
              <a:t>ROMANTICISMO</a:t>
            </a:r>
            <a:endParaRPr lang="es-ES_tradnl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0" y="6485274"/>
            <a:ext cx="9144000" cy="400110"/>
          </a:xfrm>
          <a:prstGeom prst="rect">
            <a:avLst/>
          </a:prstGeom>
          <a:solidFill>
            <a:srgbClr val="F5F1A1"/>
          </a:solidFill>
        </p:spPr>
        <p:txBody>
          <a:bodyPr wrap="square" rtlCol="0">
            <a:spAutoFit/>
          </a:bodyPr>
          <a:lstStyle/>
          <a:p>
            <a:r>
              <a:rPr lang="es-ES" sz="2000" b="1" cap="all" dirty="0" smtClean="0">
                <a:solidFill>
                  <a:schemeClr val="bg1"/>
                </a:solidFill>
              </a:rPr>
              <a:t>FRANCISCO J. DE GOYA    </a:t>
            </a:r>
            <a:r>
              <a:rPr lang="es-ES" sz="2000" dirty="0" smtClean="0">
                <a:solidFill>
                  <a:schemeClr val="bg1"/>
                </a:solidFill>
              </a:rPr>
              <a:t>La carga de los mamelucos 1814 –266 x 345 cm</a:t>
            </a:r>
          </a:p>
        </p:txBody>
      </p:sp>
      <p:pic>
        <p:nvPicPr>
          <p:cNvPr id="6" name="5 Imagen" descr="5f411a66-21ac-448d-82a6-46db4503ba4b_8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3437" y="690711"/>
            <a:ext cx="7477125" cy="5762625"/>
          </a:xfrm>
          <a:prstGeom prst="rect">
            <a:avLst/>
          </a:prstGeom>
        </p:spPr>
      </p:pic>
      <p:sp>
        <p:nvSpPr>
          <p:cNvPr id="9" name="2 Título"/>
          <p:cNvSpPr>
            <a:spLocks noGrp="1"/>
          </p:cNvSpPr>
          <p:nvPr>
            <p:ph type="title"/>
          </p:nvPr>
        </p:nvSpPr>
        <p:spPr>
          <a:xfrm>
            <a:off x="467544" y="44624"/>
            <a:ext cx="8219256" cy="57606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s-ES_tradnl" sz="2800" b="1" dirty="0" smtClean="0"/>
              <a:t>ROMANTICISMO</a:t>
            </a:r>
            <a:endParaRPr lang="es-ES_tradnl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Título"/>
          <p:cNvSpPr>
            <a:spLocks noGrp="1"/>
          </p:cNvSpPr>
          <p:nvPr>
            <p:ph type="title"/>
          </p:nvPr>
        </p:nvSpPr>
        <p:spPr>
          <a:xfrm>
            <a:off x="539552" y="0"/>
            <a:ext cx="7787208" cy="504056"/>
          </a:xfrm>
          <a:solidFill>
            <a:srgbClr val="7AB5E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s-ES_tradnl" sz="2800" b="1" dirty="0" smtClean="0"/>
              <a:t>NEOCLASICISMO</a:t>
            </a:r>
            <a:endParaRPr lang="es-ES_tradnl" sz="2800" b="1" dirty="0"/>
          </a:p>
        </p:txBody>
      </p:sp>
      <p:pic>
        <p:nvPicPr>
          <p:cNvPr id="18" name="17 Imagen" descr="eyJ0eXAiOiJKV1QiLCJhbGciOiJIUzI1NiJ9.eyJpbSI6WyJcL2FydHdvcmtcL2ltYWdlRmlsZVwvNWM2N2ZlNGVhZDA4ZC5qcGciLCJyZXNpemUsMTUwMCJdfQ.Oj54DQ9BKbdpL0wo5WiE-ChMijGvrxHITLoeaYc175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67744" y="633553"/>
            <a:ext cx="4752528" cy="5677687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0" y="6351711"/>
            <a:ext cx="9324528" cy="461665"/>
          </a:xfrm>
          <a:prstGeom prst="rect">
            <a:avLst/>
          </a:prstGeom>
          <a:solidFill>
            <a:srgbClr val="7AB5E6"/>
          </a:solidFill>
        </p:spPr>
        <p:txBody>
          <a:bodyPr wrap="square" rtlCol="0">
            <a:spAutoFit/>
          </a:bodyPr>
          <a:lstStyle/>
          <a:p>
            <a:r>
              <a:rPr lang="es-ES_tradnl" sz="2400" b="1" dirty="0" smtClean="0"/>
              <a:t>JAQUE LUIS DAVID</a:t>
            </a:r>
            <a:endParaRPr lang="es-ES_tradnl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Título"/>
          <p:cNvSpPr>
            <a:spLocks noGrp="1"/>
          </p:cNvSpPr>
          <p:nvPr>
            <p:ph type="title"/>
          </p:nvPr>
        </p:nvSpPr>
        <p:spPr>
          <a:xfrm>
            <a:off x="539552" y="0"/>
            <a:ext cx="7787208" cy="504056"/>
          </a:xfrm>
          <a:solidFill>
            <a:srgbClr val="7AB5E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s-ES_tradnl" sz="2800" b="1" dirty="0" smtClean="0"/>
              <a:t>NEOCLASICISMO</a:t>
            </a:r>
            <a:endParaRPr lang="es-ES_tradnl" sz="2800" b="1" dirty="0"/>
          </a:p>
        </p:txBody>
      </p:sp>
      <p:pic>
        <p:nvPicPr>
          <p:cNvPr id="4" name="3 Imagen" descr="3549327_640p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4055" y="711274"/>
            <a:ext cx="8244409" cy="5500567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0" y="6351711"/>
            <a:ext cx="9324528" cy="461665"/>
          </a:xfrm>
          <a:prstGeom prst="rect">
            <a:avLst/>
          </a:prstGeom>
          <a:solidFill>
            <a:srgbClr val="7AB5E6"/>
          </a:solidFill>
        </p:spPr>
        <p:txBody>
          <a:bodyPr wrap="square" rtlCol="0">
            <a:spAutoFit/>
          </a:bodyPr>
          <a:lstStyle/>
          <a:p>
            <a:r>
              <a:rPr lang="es-ES_tradnl" sz="2400" b="1" dirty="0" smtClean="0"/>
              <a:t>JAQUE LUIS DAVID</a:t>
            </a:r>
            <a:endParaRPr lang="es-ES_tradnl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Título"/>
          <p:cNvSpPr>
            <a:spLocks noGrp="1"/>
          </p:cNvSpPr>
          <p:nvPr>
            <p:ph type="title"/>
          </p:nvPr>
        </p:nvSpPr>
        <p:spPr>
          <a:xfrm>
            <a:off x="539552" y="0"/>
            <a:ext cx="7787208" cy="504056"/>
          </a:xfrm>
          <a:solidFill>
            <a:srgbClr val="7AB5E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s-ES_tradnl" sz="2800" b="1" dirty="0" smtClean="0"/>
              <a:t>NEOCLASICISMO</a:t>
            </a:r>
            <a:endParaRPr lang="es-ES_tradnl" sz="2800" b="1" dirty="0"/>
          </a:p>
        </p:txBody>
      </p:sp>
      <p:pic>
        <p:nvPicPr>
          <p:cNvPr id="6" name="5 Imagen" descr="josefin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620688"/>
            <a:ext cx="7149390" cy="5759229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0" y="6351711"/>
            <a:ext cx="9324528" cy="461665"/>
          </a:xfrm>
          <a:prstGeom prst="rect">
            <a:avLst/>
          </a:prstGeom>
          <a:solidFill>
            <a:srgbClr val="7AB5E6"/>
          </a:solidFill>
        </p:spPr>
        <p:txBody>
          <a:bodyPr wrap="square" rtlCol="0">
            <a:spAutoFit/>
          </a:bodyPr>
          <a:lstStyle/>
          <a:p>
            <a:r>
              <a:rPr lang="es-ES_tradnl" sz="2400" b="1" dirty="0" smtClean="0"/>
              <a:t>JAQUE LUIS DAVID</a:t>
            </a:r>
            <a:endParaRPr lang="es-ES_tradnl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Título"/>
          <p:cNvSpPr>
            <a:spLocks noGrp="1"/>
          </p:cNvSpPr>
          <p:nvPr>
            <p:ph type="title"/>
          </p:nvPr>
        </p:nvSpPr>
        <p:spPr>
          <a:xfrm>
            <a:off x="539552" y="0"/>
            <a:ext cx="7787208" cy="504056"/>
          </a:xfrm>
          <a:solidFill>
            <a:srgbClr val="7AB5E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s-ES_tradnl" sz="2800" b="1" dirty="0" smtClean="0"/>
              <a:t>NEOCLASICISMO</a:t>
            </a:r>
            <a:endParaRPr lang="es-ES_tradnl" sz="2800" b="1" dirty="0"/>
          </a:p>
        </p:txBody>
      </p:sp>
      <p:pic>
        <p:nvPicPr>
          <p:cNvPr id="17" name="Picture 2" descr="https://historia-arte.com/_/eyJ0eXAiOiJKV1QiLCJhbGciOiJIUzI1NiJ9.eyJpbSI6WyJcL2FydHdvcmtcL2ltYWdlRmlsZVwvZGF2aWQtbWFyYXQuanBnIiwicmVzaXplLDUwMCJdfQ.Hi3RhPnZP2UU-MrkQsIaPxMi-m3RTQpFsAwEYM_1Dt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21260" y="773489"/>
            <a:ext cx="4078932" cy="5604453"/>
          </a:xfrm>
          <a:prstGeom prst="rect">
            <a:avLst/>
          </a:prstGeom>
          <a:noFill/>
        </p:spPr>
      </p:pic>
      <p:sp>
        <p:nvSpPr>
          <p:cNvPr id="4" name="3 CuadroTexto"/>
          <p:cNvSpPr txBox="1"/>
          <p:nvPr/>
        </p:nvSpPr>
        <p:spPr>
          <a:xfrm>
            <a:off x="0" y="6351711"/>
            <a:ext cx="9324528" cy="461665"/>
          </a:xfrm>
          <a:prstGeom prst="rect">
            <a:avLst/>
          </a:prstGeom>
          <a:solidFill>
            <a:srgbClr val="7AB5E6"/>
          </a:solidFill>
        </p:spPr>
        <p:txBody>
          <a:bodyPr wrap="square" rtlCol="0">
            <a:spAutoFit/>
          </a:bodyPr>
          <a:lstStyle/>
          <a:p>
            <a:r>
              <a:rPr lang="es-ES_tradnl" sz="2400" b="1" dirty="0" smtClean="0"/>
              <a:t>JAQUE LUIS DAVID</a:t>
            </a:r>
            <a:endParaRPr lang="es-ES_tradnl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l">
  <a:themeElements>
    <a:clrScheme name="Opulento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Civil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7925</TotalTime>
  <Words>1165</Words>
  <Application>Microsoft Office PowerPoint</Application>
  <PresentationFormat>Presentación en pantalla (4:3)</PresentationFormat>
  <Paragraphs>306</Paragraphs>
  <Slides>59</Slides>
  <Notes>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59</vt:i4>
      </vt:variant>
    </vt:vector>
  </HeadingPairs>
  <TitlesOfParts>
    <vt:vector size="60" baseType="lpstr">
      <vt:lpstr>Papel</vt:lpstr>
      <vt:lpstr>SIGLO XVIII-XIX  LA PINTURA Y LA ESCENA ROMANTICA</vt:lpstr>
      <vt:lpstr>NEOCLASICISMO</vt:lpstr>
      <vt:lpstr>NEOCLASICISMO</vt:lpstr>
      <vt:lpstr>NEOCLASICISMO</vt:lpstr>
      <vt:lpstr>NEOCLASICISMO</vt:lpstr>
      <vt:lpstr>NEOCLASICISMO</vt:lpstr>
      <vt:lpstr>NEOCLASICISMO</vt:lpstr>
      <vt:lpstr>NEOCLASICISMO</vt:lpstr>
      <vt:lpstr>NEOCLASICISMO</vt:lpstr>
      <vt:lpstr>NEOCLASICISMO – ROMANTICISMO-PINTURA</vt:lpstr>
      <vt:lpstr>ROMANTICISMO-PINTURA</vt:lpstr>
      <vt:lpstr>NEOCLASICISMO – ROMANTICISMO-PINTURA</vt:lpstr>
      <vt:lpstr>ROMANTICISMO</vt:lpstr>
      <vt:lpstr>ROMANTICISMO</vt:lpstr>
      <vt:lpstr>ROMANTICISMO</vt:lpstr>
      <vt:lpstr>ROMANTICISMO</vt:lpstr>
      <vt:lpstr>ROMANTICISMO</vt:lpstr>
      <vt:lpstr>ROMANTICISMO</vt:lpstr>
      <vt:lpstr>ROMANTICISMO</vt:lpstr>
      <vt:lpstr>ROMANTICISMO</vt:lpstr>
      <vt:lpstr>ROMANTICISMO</vt:lpstr>
      <vt:lpstr>ROMANTICISMO</vt:lpstr>
      <vt:lpstr>ROMANTICISMO</vt:lpstr>
      <vt:lpstr>ROMANTICISMO</vt:lpstr>
      <vt:lpstr>ROMANTICISMO</vt:lpstr>
      <vt:lpstr>ROMANTICISMO</vt:lpstr>
      <vt:lpstr>ROMANTICISMO</vt:lpstr>
      <vt:lpstr>ROMANTICISMO</vt:lpstr>
      <vt:lpstr>ROMANTICISMO</vt:lpstr>
      <vt:lpstr>ROMANTICISMO</vt:lpstr>
      <vt:lpstr>ROMANTICISMO</vt:lpstr>
      <vt:lpstr>ROMANTICISMO</vt:lpstr>
      <vt:lpstr>ROMANTICISMO</vt:lpstr>
      <vt:lpstr>ROMANTICISMO</vt:lpstr>
      <vt:lpstr>ROMANTICISMO</vt:lpstr>
      <vt:lpstr>ROMANTICISMO</vt:lpstr>
      <vt:lpstr>ROMANTICISMO</vt:lpstr>
      <vt:lpstr>ROMANTICISMO</vt:lpstr>
      <vt:lpstr>ROMANTICISMO</vt:lpstr>
      <vt:lpstr>ROMANTICISMO</vt:lpstr>
      <vt:lpstr>ROMANTICISMO</vt:lpstr>
      <vt:lpstr>ROMANTICISMO</vt:lpstr>
      <vt:lpstr>ROMANTICISMO</vt:lpstr>
      <vt:lpstr>ROMANTICISMO</vt:lpstr>
      <vt:lpstr>ROMANTICISMO</vt:lpstr>
      <vt:lpstr>ROMANTICISMO</vt:lpstr>
      <vt:lpstr>ROMANTICISMO</vt:lpstr>
      <vt:lpstr>ROMANTICISMO</vt:lpstr>
      <vt:lpstr>ROMANTICISMO</vt:lpstr>
      <vt:lpstr>ROMANTICISMO</vt:lpstr>
      <vt:lpstr>ROMANTICISMO</vt:lpstr>
      <vt:lpstr>ROMANTICISMO</vt:lpstr>
      <vt:lpstr>ROMANTICISMO</vt:lpstr>
      <vt:lpstr>ROMANTICISMO</vt:lpstr>
      <vt:lpstr>Diapositiva 55</vt:lpstr>
      <vt:lpstr>ROMANTICISMO</vt:lpstr>
      <vt:lpstr>ROMANTICISMO</vt:lpstr>
      <vt:lpstr>ROMANTICISMO</vt:lpstr>
      <vt:lpstr>ROMANTICISMO</vt:lpstr>
    </vt:vector>
  </TitlesOfParts>
  <Company>Freemanworld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ROMANTICISMO</dc:title>
  <dc:creator>Usuario</dc:creator>
  <cp:lastModifiedBy>Usuario</cp:lastModifiedBy>
  <cp:revision>368</cp:revision>
  <dcterms:created xsi:type="dcterms:W3CDTF">2019-09-10T14:31:53Z</dcterms:created>
  <dcterms:modified xsi:type="dcterms:W3CDTF">2019-11-05T18:43:04Z</dcterms:modified>
</cp:coreProperties>
</file>