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9" r:id="rId13"/>
    <p:sldId id="280" r:id="rId14"/>
    <p:sldId id="281" r:id="rId15"/>
    <p:sldId id="282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3" r:id="rId28"/>
    <p:sldId id="293" r:id="rId29"/>
    <p:sldId id="299" r:id="rId30"/>
    <p:sldId id="294" r:id="rId31"/>
    <p:sldId id="295" r:id="rId32"/>
    <p:sldId id="296" r:id="rId33"/>
    <p:sldId id="297" r:id="rId34"/>
    <p:sldId id="298" r:id="rId35"/>
    <p:sldId id="284" r:id="rId36"/>
    <p:sldId id="285" r:id="rId37"/>
    <p:sldId id="286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9A6D4-4D83-4C68-865D-97F65FAE0FF1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CFCD1-29FE-4A1B-BFFA-74058EFB1A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2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315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1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50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66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36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47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08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4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98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0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68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45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12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2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A6D1A-712A-4061-853A-C15F0D1D7F65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CC0E59-7CE8-41CE-B288-5B873B6367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29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u="sng" dirty="0"/>
              <a:t>Barroco Hispanoamericano</a:t>
            </a:r>
            <a:endParaRPr lang="es-ES" b="1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/>
              <a:t>Siglo XVII</a:t>
            </a:r>
          </a:p>
          <a:p>
            <a:r>
              <a:rPr lang="es-AR" b="1" dirty="0"/>
              <a:t>Mediados  siglo XVIII</a:t>
            </a:r>
            <a:endParaRPr lang="es-E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Política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Consejo de Indias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Leyes, religión, defensa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/>
              <a:t>Casa de Contratación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Comercio y economía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00131"/>
          </a:xfrm>
        </p:spPr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Política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286280"/>
          </a:xfrm>
        </p:spPr>
        <p:txBody>
          <a:bodyPr>
            <a:normAutofit/>
          </a:bodyPr>
          <a:lstStyle/>
          <a:p>
            <a:r>
              <a:rPr lang="es-AR" b="1" dirty="0"/>
              <a:t>Producían las órdenes de gobierno que debían cumplir:</a:t>
            </a:r>
          </a:p>
          <a:p>
            <a:r>
              <a:rPr lang="es-AR" b="1" dirty="0"/>
              <a:t>Virreyes</a:t>
            </a:r>
          </a:p>
          <a:p>
            <a:r>
              <a:rPr lang="es-AR" b="1" dirty="0"/>
              <a:t>Gobernadores</a:t>
            </a:r>
          </a:p>
          <a:p>
            <a:r>
              <a:rPr lang="es-AR" b="1" dirty="0"/>
              <a:t>Capitanes generales</a:t>
            </a:r>
          </a:p>
          <a:p>
            <a:r>
              <a:rPr lang="es-AR" b="1" dirty="0"/>
              <a:t>Cabildos</a:t>
            </a:r>
            <a:endParaRPr lang="es-E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Poderío económico español</a:t>
            </a:r>
          </a:p>
          <a:p>
            <a:r>
              <a:rPr lang="es-AR" dirty="0"/>
              <a:t>Poder de la iglesia católica</a:t>
            </a:r>
          </a:p>
          <a:p>
            <a:r>
              <a:rPr lang="es-AR" dirty="0"/>
              <a:t>Minoría ilustrada. Universidades</a:t>
            </a:r>
          </a:p>
          <a:p>
            <a:r>
              <a:rPr lang="es-AR" dirty="0"/>
              <a:t>Jesuitas</a:t>
            </a:r>
          </a:p>
          <a:p>
            <a:r>
              <a:rPr lang="es-AR" dirty="0"/>
              <a:t>Postergación y sojuzgamiento de los criollos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Organización 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América mestiza. Simbiosis de la cultura española y la civilización de pueblos originarios</a:t>
            </a:r>
            <a:endParaRPr lang="es-AR" dirty="0"/>
          </a:p>
          <a:p>
            <a:r>
              <a:rPr lang="es-AR" dirty="0"/>
              <a:t>Surge: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Un mismo monarca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Un mismo idioma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Un mismo credo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Organización 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Despertar del espíritu criollo. Heredero de dos imperios: español y pueblos originarios</a:t>
            </a:r>
          </a:p>
          <a:p>
            <a:r>
              <a:rPr lang="es-AR" dirty="0"/>
              <a:t>Ascenso de los jesuitas</a:t>
            </a:r>
          </a:p>
          <a:p>
            <a:r>
              <a:rPr lang="es-AR" dirty="0"/>
              <a:t>Crisis teología cristiana (descubrimiento de América y China)</a:t>
            </a:r>
          </a:p>
          <a:p>
            <a:r>
              <a:rPr lang="es-AR" dirty="0"/>
              <a:t>Dos grandes instituciones educativas: Iglesia y Universidad </a:t>
            </a:r>
          </a:p>
          <a:p>
            <a:r>
              <a:rPr lang="es-AR" dirty="0"/>
              <a:t>La corte: irradiación estética y cultural</a:t>
            </a:r>
          </a:p>
          <a:p>
            <a:r>
              <a:rPr lang="es-AR" dirty="0"/>
              <a:t>Cultura verbal: púlpito, cátedra, tertulia</a:t>
            </a:r>
          </a:p>
          <a:p>
            <a:r>
              <a:rPr lang="es-AR" dirty="0"/>
              <a:t>Publicación de pocos libros, casi todos religiosos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colonia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Siglo XVII- peligroso período de remanso</a:t>
            </a:r>
          </a:p>
          <a:p>
            <a:r>
              <a:rPr lang="es-AR" dirty="0"/>
              <a:t>Política represiva española</a:t>
            </a:r>
          </a:p>
          <a:p>
            <a:r>
              <a:rPr lang="es-AR" dirty="0"/>
              <a:t>Acatamiento forzoso</a:t>
            </a:r>
          </a:p>
          <a:p>
            <a:r>
              <a:rPr lang="es-AR" dirty="0"/>
              <a:t>Inquisición</a:t>
            </a:r>
          </a:p>
          <a:p>
            <a:r>
              <a:rPr lang="es-AR" dirty="0"/>
              <a:t>Genuflexión. Conformismo. Censura. Aislamiento. Intolerancia</a:t>
            </a:r>
          </a:p>
          <a:p>
            <a:r>
              <a:rPr lang="es-AR" dirty="0"/>
              <a:t>Sordo rencor criollo</a:t>
            </a:r>
          </a:p>
          <a:p>
            <a:r>
              <a:rPr lang="es-AR" dirty="0"/>
              <a:t>Motines en México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colonia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Trasplante cultural: cultura, leyes, religión</a:t>
            </a:r>
          </a:p>
          <a:p>
            <a:pPr lvl="1"/>
            <a:r>
              <a:rPr lang="es-AR" dirty="0"/>
              <a:t>Sistema de trabajo. Tributos</a:t>
            </a:r>
          </a:p>
          <a:p>
            <a:pPr lvl="1"/>
            <a:r>
              <a:rPr lang="es-AR" dirty="0"/>
              <a:t>Moneda, no trueque</a:t>
            </a:r>
          </a:p>
          <a:p>
            <a:pPr lvl="1"/>
            <a:r>
              <a:rPr lang="es-AR" dirty="0"/>
              <a:t>Imprenta</a:t>
            </a:r>
          </a:p>
          <a:p>
            <a:r>
              <a:rPr lang="es-AR" dirty="0"/>
              <a:t>Conquista espiritual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colonia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Aculturación:</a:t>
            </a:r>
            <a:r>
              <a:rPr lang="es-AR" dirty="0"/>
              <a:t> cuando 2 culturas se ponen en contacto se establecen relaciones que modifican a ambas.</a:t>
            </a:r>
          </a:p>
          <a:p>
            <a:r>
              <a:rPr lang="es-AR" dirty="0"/>
              <a:t>Una cultura se modificó por el contacto violento con la otra</a:t>
            </a:r>
          </a:p>
          <a:p>
            <a:r>
              <a:rPr lang="es-AR" dirty="0"/>
              <a:t>El pueblo perdió su identidad cultural </a:t>
            </a:r>
          </a:p>
          <a:p>
            <a:r>
              <a:rPr lang="es-AR" dirty="0"/>
              <a:t>Los pueblos originarios que sobrevivieron a la conquista se transformaron en campesinos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Trasplante 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Cohesión cultural</a:t>
            </a:r>
            <a:r>
              <a:rPr lang="es-AR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Lengua común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Fundación de ciudades sobre modelos de España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Régimen económico y político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Iglesia: catequización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Universidades: minoría ilustrada (México, Perú y Córdoba)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Barroco americano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AR" dirty="0"/>
              <a:t>América era barroca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Pasado: incas y aztecas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Arte de la </a:t>
            </a:r>
            <a:r>
              <a:rPr lang="es-AR" dirty="0" err="1"/>
              <a:t>contraconquista</a:t>
            </a:r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Barroco mestizo</a:t>
            </a:r>
          </a:p>
          <a:p>
            <a:pPr>
              <a:buFont typeface="Wingdings" pitchFamily="2" charset="2"/>
              <a:buChar char="ü"/>
            </a:pPr>
            <a:r>
              <a:rPr lang="es-AR" dirty="0">
                <a:solidFill>
                  <a:srgbClr val="FF0000"/>
                </a:solidFill>
              </a:rPr>
              <a:t>Sincretismo: simbiosis de lo español y lo indígena (tallas, retablos, ornamentos)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conquista de América</a:t>
            </a:r>
            <a:b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XV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Siglo XV – 50 millones de personas habitaban América</a:t>
            </a:r>
          </a:p>
          <a:p>
            <a:endParaRPr lang="es-AR" dirty="0"/>
          </a:p>
          <a:p>
            <a:r>
              <a:rPr lang="es-AR" dirty="0"/>
              <a:t>1650 – 12 millones de personas habitaban América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Barroco americano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s-AR" dirty="0"/>
          </a:p>
          <a:p>
            <a:pPr>
              <a:buFont typeface="Wingdings" pitchFamily="2" charset="2"/>
              <a:buChar char="ü"/>
            </a:pPr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Lo español y lo indígena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Lo religioso y lo profano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Lo cortesano y lo popular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Barroco americano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Características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Refinamiento fastuoso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Cortesano, erudito, ingenioso</a:t>
            </a:r>
          </a:p>
          <a:p>
            <a:pPr>
              <a:buFont typeface="Wingdings" pitchFamily="2" charset="2"/>
              <a:buChar char="ü"/>
            </a:pPr>
            <a:r>
              <a:rPr lang="es-AR" dirty="0" err="1"/>
              <a:t>Aristocratizante</a:t>
            </a:r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Quiere asombrar e impresionar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Modo de vida de una sociedad: modales, conversación, artificiosidad de la vida cortesana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indígena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Orígenes</a:t>
            </a:r>
            <a:r>
              <a:rPr lang="es-AR" dirty="0"/>
              <a:t>:</a:t>
            </a:r>
          </a:p>
          <a:p>
            <a:endParaRPr lang="es-AR" dirty="0"/>
          </a:p>
          <a:p>
            <a:r>
              <a:rPr lang="es-AR" dirty="0"/>
              <a:t>Rito – música – danza</a:t>
            </a:r>
          </a:p>
          <a:p>
            <a:endParaRPr lang="es-AR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Forma </a:t>
            </a:r>
            <a:r>
              <a:rPr lang="es-AR" dirty="0" err="1"/>
              <a:t>protodramática</a:t>
            </a:r>
            <a:r>
              <a:rPr lang="es-AR" dirty="0"/>
              <a:t>: tocotín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Poesía dialogada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Rito - Drama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colonial – siglo XVI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Teatro misionero o catequizador</a:t>
            </a:r>
          </a:p>
          <a:p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Difundir catolicismo entre los pueblos originarios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Adaptación de </a:t>
            </a:r>
            <a:r>
              <a:rPr lang="es-AR" dirty="0" err="1"/>
              <a:t>autosacramentales</a:t>
            </a:r>
            <a:r>
              <a:rPr lang="es-AR" dirty="0"/>
              <a:t>, misterios y moralidades por los frailes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Interpretado por los pueblos originarios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Lengua, escenografía, vestuario y maquillaje local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Altares, atrios, plazas, casas de comedias</a:t>
            </a:r>
          </a:p>
          <a:p>
            <a:pPr>
              <a:buFont typeface="Wingdings" pitchFamily="2" charset="2"/>
              <a:buChar char="ü"/>
            </a:pPr>
            <a:r>
              <a:rPr lang="es-AR" dirty="0">
                <a:solidFill>
                  <a:srgbClr val="FF0000"/>
                </a:solidFill>
              </a:rPr>
              <a:t>Género mestizo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colonial – siglo XVI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Teatro escolar</a:t>
            </a:r>
          </a:p>
          <a:p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Colegios jesuitas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Teatro como enseñanza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Autor el profesor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Actores los alumnos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En latín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Carácter religioso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Intención didáctica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colonial – siglo XVI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Teatro criollo</a:t>
            </a:r>
          </a:p>
          <a:p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Compuesto por españoles arraigados en estas tierras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Funciones al aire libre, patios de palacios, colegios jesuitas, atrios de iglesias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Profesionales y aficionados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colonial –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Se representa en distintos lugares</a:t>
            </a:r>
          </a:p>
          <a:p>
            <a:r>
              <a:rPr lang="es-AR" dirty="0"/>
              <a:t>México: casa de comedias</a:t>
            </a:r>
          </a:p>
          <a:p>
            <a:r>
              <a:rPr lang="es-AR" dirty="0"/>
              <a:t>Teatro español: Lope y Calderón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Barroco Americano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Primer ciclo. 1660 – 1681. Alborada del Barroco Americano.</a:t>
            </a:r>
          </a:p>
          <a:p>
            <a:r>
              <a:rPr lang="es-AR" dirty="0"/>
              <a:t>Juan Ruiz de Alarcón</a:t>
            </a:r>
          </a:p>
          <a:p>
            <a:endParaRPr lang="es-AR" dirty="0"/>
          </a:p>
          <a:p>
            <a:r>
              <a:rPr lang="es-AR" dirty="0"/>
              <a:t>Segundo ciclo. 1681 – 1759. Apogeo y ocaso del Barroco Americano</a:t>
            </a:r>
          </a:p>
          <a:p>
            <a:r>
              <a:rPr lang="es-AR" dirty="0"/>
              <a:t>Sor Juana Inés de la Cruz</a:t>
            </a: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Juan Ruiz de Alarcón (1581/1639)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Entre México y España</a:t>
            </a:r>
          </a:p>
          <a:p>
            <a:r>
              <a:rPr lang="es-AR" dirty="0"/>
              <a:t>Obras:</a:t>
            </a:r>
            <a:r>
              <a:rPr lang="es-AR" i="1" dirty="0"/>
              <a:t> La verdad sospechosa. Las paredes oyen. Quien mal anda en mal acaba.</a:t>
            </a:r>
          </a:p>
          <a:p>
            <a:r>
              <a:rPr lang="es-AR" b="1" i="1" dirty="0"/>
              <a:t>La verdad sospechosa</a:t>
            </a:r>
            <a:r>
              <a:rPr lang="es-AR" dirty="0"/>
              <a:t>: comedia moral de caracteres</a:t>
            </a:r>
          </a:p>
          <a:p>
            <a:r>
              <a:rPr lang="es-AR" dirty="0"/>
              <a:t>La moral importante en sus obras</a:t>
            </a:r>
          </a:p>
          <a:p>
            <a:r>
              <a:rPr lang="es-AR" dirty="0"/>
              <a:t>Personajes: galanes, damas, viejos graves, graciosos, escuderos, criados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Juan Ruiz de Alarcón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Módulo de la comedia lopesca</a:t>
            </a:r>
          </a:p>
          <a:p>
            <a:r>
              <a:rPr lang="es-AR" dirty="0"/>
              <a:t>Escribe 24 obras</a:t>
            </a:r>
          </a:p>
          <a:p>
            <a:r>
              <a:rPr lang="es-AR" dirty="0"/>
              <a:t>Perfila la psicología de los caracteres</a:t>
            </a:r>
          </a:p>
          <a:p>
            <a:r>
              <a:rPr lang="es-AR" dirty="0"/>
              <a:t>Crea la “comedia de caracteres”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conquista de América</a:t>
            </a:r>
            <a:b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XV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1492 – Cristóbal Colón llega a América</a:t>
            </a:r>
          </a:p>
          <a:p>
            <a:r>
              <a:rPr lang="es-AR" dirty="0"/>
              <a:t>1500 – Pedro </a:t>
            </a:r>
            <a:r>
              <a:rPr lang="es-AR" dirty="0" err="1"/>
              <a:t>Alvarez</a:t>
            </a:r>
            <a:r>
              <a:rPr lang="es-AR" dirty="0"/>
              <a:t> Cabral llega a las costas de Brasil</a:t>
            </a:r>
          </a:p>
          <a:p>
            <a:r>
              <a:rPr lang="es-AR" dirty="0"/>
              <a:t>1519 – Hernán Cortés llega a México</a:t>
            </a:r>
          </a:p>
          <a:p>
            <a:r>
              <a:rPr lang="es-AR" dirty="0"/>
              <a:t>1532 – Francisco Pizarro entra al Cusco, Perú</a:t>
            </a:r>
          </a:p>
          <a:p>
            <a:r>
              <a:rPr lang="es-AR" dirty="0"/>
              <a:t>1535 – Pizarro funda Lima</a:t>
            </a:r>
          </a:p>
          <a:p>
            <a:r>
              <a:rPr lang="es-AR" dirty="0"/>
              <a:t>1536 – Pedro de Mendoza funda Buenos Aires</a:t>
            </a:r>
          </a:p>
          <a:p>
            <a:r>
              <a:rPr lang="es-AR" dirty="0"/>
              <a:t>1544 – Se crea el virreinato de Perú</a:t>
            </a:r>
          </a:p>
          <a:p>
            <a:r>
              <a:rPr lang="es-AR" dirty="0"/>
              <a:t>1580 – Juan de Garay funda Buenos Aires por 2ª vez</a:t>
            </a:r>
          </a:p>
          <a:p>
            <a:r>
              <a:rPr lang="es-AR" dirty="0"/>
              <a:t>1606 – Inglaterra coloniza América del Norte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verdad sospechosa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Reflexión sobre la verdad y la mentira</a:t>
            </a:r>
          </a:p>
          <a:p>
            <a:r>
              <a:rPr lang="es-AR" dirty="0"/>
              <a:t>Título: una verdad que no es tal</a:t>
            </a:r>
          </a:p>
          <a:p>
            <a:r>
              <a:rPr lang="es-AR" dirty="0"/>
              <a:t>Refrán y enseñanza</a:t>
            </a:r>
          </a:p>
          <a:p>
            <a:r>
              <a:rPr lang="es-AR" dirty="0"/>
              <a:t>Ambiente cortesano</a:t>
            </a:r>
          </a:p>
          <a:p>
            <a:r>
              <a:rPr lang="es-AR" dirty="0"/>
              <a:t>Enredo de índole amorosa</a:t>
            </a:r>
          </a:p>
          <a:p>
            <a:r>
              <a:rPr lang="es-AR" dirty="0"/>
              <a:t>Lenguaje cortés. Exigencias de la rima y el metro</a:t>
            </a:r>
          </a:p>
          <a:p>
            <a:r>
              <a:rPr lang="es-AR" dirty="0"/>
              <a:t>Adaptada luego por </a:t>
            </a:r>
            <a:r>
              <a:rPr lang="es-AR" dirty="0" err="1"/>
              <a:t>Corneille</a:t>
            </a:r>
            <a:r>
              <a:rPr lang="es-AR" dirty="0"/>
              <a:t> y </a:t>
            </a:r>
            <a:r>
              <a:rPr lang="es-AR" dirty="0" err="1"/>
              <a:t>Goldoni</a:t>
            </a:r>
            <a:endParaRPr lang="es-AR" dirty="0"/>
          </a:p>
          <a:p>
            <a:r>
              <a:rPr lang="es-AR" dirty="0"/>
              <a:t>Termina en matrimonio sin orden </a:t>
            </a:r>
            <a:r>
              <a:rPr lang="es-AR"/>
              <a:t>ni concierto</a:t>
            </a: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Personajes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Don García</a:t>
            </a:r>
            <a:r>
              <a:rPr lang="es-AR" dirty="0"/>
              <a:t>: galán y mentiroso. Miente para lograr su propósito y para darse importancia.</a:t>
            </a:r>
          </a:p>
          <a:p>
            <a:r>
              <a:rPr lang="es-AR" dirty="0"/>
              <a:t>Sus mentiras causan confusión, incredulidad y equívocos</a:t>
            </a:r>
          </a:p>
          <a:p>
            <a:r>
              <a:rPr lang="es-AR" dirty="0"/>
              <a:t>Cada mentira complica más la situación</a:t>
            </a:r>
          </a:p>
          <a:p>
            <a:r>
              <a:rPr lang="es-AR" dirty="0"/>
              <a:t>Víctima de sus propias mentiras</a:t>
            </a:r>
          </a:p>
          <a:p>
            <a:r>
              <a:rPr lang="es-AR" dirty="0"/>
              <a:t>Imaginación poderosa</a:t>
            </a:r>
          </a:p>
          <a:p>
            <a:r>
              <a:rPr lang="es-AR" dirty="0"/>
              <a:t>Mentiroso empedernido</a:t>
            </a:r>
          </a:p>
          <a:p>
            <a:r>
              <a:rPr lang="es-AR" dirty="0"/>
              <a:t>Gracioso, irónico, simpático y fanfarrón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Personajes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Don Juan y Don Félix</a:t>
            </a:r>
            <a:r>
              <a:rPr lang="es-AR" dirty="0"/>
              <a:t>: galanes.  Personajes de la corte que se ocupan de asuntos de amor</a:t>
            </a:r>
          </a:p>
          <a:p>
            <a:r>
              <a:rPr lang="es-AR" b="1" dirty="0"/>
              <a:t>Tristán:</a:t>
            </a:r>
            <a:r>
              <a:rPr lang="es-AR" dirty="0"/>
              <a:t> el gracioso. Sagaz, adulador, insiste en el tema del dinero</a:t>
            </a:r>
          </a:p>
          <a:p>
            <a:r>
              <a:rPr lang="es-AR" b="1" dirty="0"/>
              <a:t>Don Beltrán</a:t>
            </a:r>
            <a:r>
              <a:rPr lang="es-AR" dirty="0"/>
              <a:t>: viejo grave de la comedia. Caracterización de una filosofía moral. Obedece a los imperativos de la sociedad en que vive. El mundo de la corte es engañoso y fútil. La condición de caballero no es por cuna sino por obrar bien.</a:t>
            </a:r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Personajes femeninos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/>
              <a:t>Jacinta y Lucrecia: damas. Victimas de las mentiras de don García. Sin complejidad. </a:t>
            </a:r>
          </a:p>
          <a:p>
            <a:pPr>
              <a:buNone/>
            </a:pPr>
            <a:r>
              <a:rPr lang="es-AR" dirty="0"/>
              <a:t>Subordinación de la mujer a los deseos del hombre</a:t>
            </a:r>
          </a:p>
          <a:p>
            <a:pPr>
              <a:buNone/>
            </a:pPr>
            <a:r>
              <a:rPr lang="es-AR" dirty="0"/>
              <a:t>Isabel: criada</a:t>
            </a:r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Carácter moral de la obra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mentira es el peor de los vicios</a:t>
            </a:r>
          </a:p>
          <a:p>
            <a:r>
              <a:rPr lang="es-AR" dirty="0"/>
              <a:t>La mentira recibe un castigo merecido</a:t>
            </a:r>
          </a:p>
          <a:p>
            <a:r>
              <a:rPr lang="es-AR" dirty="0"/>
              <a:t>El placer es fugaz, como la juventud</a:t>
            </a:r>
          </a:p>
          <a:p>
            <a:r>
              <a:rPr lang="es-AR" dirty="0"/>
              <a:t>Apego a la obediencia de las convenciones</a:t>
            </a:r>
          </a:p>
          <a:p>
            <a:r>
              <a:rPr lang="es-AR" dirty="0"/>
              <a:t>Preocupación por el “que dirán”</a:t>
            </a:r>
          </a:p>
          <a:p>
            <a:r>
              <a:rPr lang="es-AR" dirty="0"/>
              <a:t>Reflexiones sobre el dinero</a:t>
            </a:r>
            <a:endParaRPr lang="es-E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Sor Juana Inés de la Cruz</a:t>
            </a:r>
            <a:br>
              <a:rPr lang="es-AR" dirty="0"/>
            </a:br>
            <a:r>
              <a:rPr lang="es-AR" dirty="0"/>
              <a:t>1651/1695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Monja jerónima</a:t>
            </a:r>
          </a:p>
          <a:p>
            <a:r>
              <a:rPr lang="es-AR" dirty="0"/>
              <a:t>Prosa, poesía, teatro</a:t>
            </a:r>
          </a:p>
          <a:p>
            <a:r>
              <a:rPr lang="es-AR" dirty="0"/>
              <a:t>Espíritu renovador</a:t>
            </a:r>
          </a:p>
          <a:p>
            <a:r>
              <a:rPr lang="es-AR" dirty="0"/>
              <a:t>Teatro: 20 obras. De encargo. Dirigido a la corte real o virreinal</a:t>
            </a:r>
          </a:p>
          <a:p>
            <a:r>
              <a:rPr lang="es-AR" dirty="0"/>
              <a:t>Teatro profano: </a:t>
            </a:r>
            <a:r>
              <a:rPr lang="es-AR" i="1" dirty="0"/>
              <a:t>Los empeños de una casa</a:t>
            </a:r>
          </a:p>
          <a:p>
            <a:r>
              <a:rPr lang="es-AR" i="1" dirty="0"/>
              <a:t>Amor es más laberinto</a:t>
            </a:r>
            <a:endParaRPr lang="es-ES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divino Narciso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Auto mitológico</a:t>
            </a:r>
          </a:p>
          <a:p>
            <a:r>
              <a:rPr lang="es-AR" dirty="0"/>
              <a:t>Calderón es su maestro</a:t>
            </a:r>
          </a:p>
          <a:p>
            <a:r>
              <a:rPr lang="es-AR" dirty="0"/>
              <a:t>Altura lírica, estética, ética y religiosa</a:t>
            </a:r>
          </a:p>
          <a:p>
            <a:r>
              <a:rPr lang="es-AR" dirty="0"/>
              <a:t>Fábula de Ovidio. Alegoría de la pasión de Cristo. Dios enamorado en su reflejo del hombre</a:t>
            </a: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Casi un pequeño auto</a:t>
            </a:r>
          </a:p>
          <a:p>
            <a:r>
              <a:rPr lang="es-AR" dirty="0"/>
              <a:t>Difícil encuentro entre lo indígena y lo hispano</a:t>
            </a:r>
          </a:p>
          <a:p>
            <a:r>
              <a:rPr lang="es-AR" dirty="0"/>
              <a:t>Tocotín</a:t>
            </a:r>
          </a:p>
          <a:p>
            <a:r>
              <a:rPr lang="es-AR" dirty="0"/>
              <a:t>Canto al gran Dios de las Semillas</a:t>
            </a:r>
          </a:p>
          <a:p>
            <a:r>
              <a:rPr lang="es-AR" dirty="0" err="1"/>
              <a:t>Teocualo</a:t>
            </a:r>
            <a:r>
              <a:rPr lang="es-AR" dirty="0"/>
              <a:t>. Rito azteca. Canibalismo ritual</a:t>
            </a:r>
          </a:p>
          <a:p>
            <a:r>
              <a:rPr lang="es-AR" dirty="0"/>
              <a:t>Eucaristía. El mismo Dios</a:t>
            </a: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Argumento:</a:t>
            </a:r>
          </a:p>
          <a:p>
            <a:r>
              <a:rPr lang="es-AR" dirty="0"/>
              <a:t>Tocotín</a:t>
            </a:r>
          </a:p>
          <a:p>
            <a:r>
              <a:rPr lang="es-AR" dirty="0"/>
              <a:t>América y Occidente</a:t>
            </a:r>
          </a:p>
          <a:p>
            <a:r>
              <a:rPr lang="es-AR" dirty="0"/>
              <a:t>Religión Católica y Celo</a:t>
            </a:r>
          </a:p>
          <a:p>
            <a:r>
              <a:rPr lang="es-AR" dirty="0"/>
              <a:t>Guerra</a:t>
            </a:r>
          </a:p>
          <a:p>
            <a:r>
              <a:rPr lang="es-AR" dirty="0"/>
              <a:t>pueblos originarios vencidos</a:t>
            </a:r>
          </a:p>
          <a:p>
            <a:r>
              <a:rPr lang="es-AR" dirty="0"/>
              <a:t>Persuasión </a:t>
            </a:r>
          </a:p>
          <a:p>
            <a:r>
              <a:rPr lang="es-AR" dirty="0"/>
              <a:t>Auto</a:t>
            </a: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Sincretismo:</a:t>
            </a:r>
          </a:p>
          <a:p>
            <a:endParaRPr lang="es-AR" dirty="0"/>
          </a:p>
          <a:p>
            <a:r>
              <a:rPr lang="es-AR" dirty="0"/>
              <a:t>Personajes en parejas alegóricas</a:t>
            </a:r>
          </a:p>
          <a:p>
            <a:r>
              <a:rPr lang="es-AR" dirty="0"/>
              <a:t>Vestimentas, maquillaje, peinados</a:t>
            </a:r>
          </a:p>
          <a:p>
            <a:r>
              <a:rPr lang="es-AR" dirty="0"/>
              <a:t>Rituales: tocotín </a:t>
            </a:r>
          </a:p>
          <a:p>
            <a:r>
              <a:rPr lang="es-AR" dirty="0" err="1"/>
              <a:t>Teocualo</a:t>
            </a:r>
            <a:r>
              <a:rPr lang="es-AR" dirty="0"/>
              <a:t> y Eucaristía: el mismo Dios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de la conquista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Estas sociedades vivieron aisladas del resto del mundo</a:t>
            </a:r>
          </a:p>
          <a:p>
            <a:r>
              <a:rPr lang="es-AR" dirty="0"/>
              <a:t>Toda su vida cambió</a:t>
            </a:r>
          </a:p>
          <a:p>
            <a:r>
              <a:rPr lang="es-AR" dirty="0" err="1"/>
              <a:t>Org</a:t>
            </a:r>
            <a:r>
              <a:rPr lang="es-AR" dirty="0"/>
              <a:t>. económica, social, </a:t>
            </a:r>
            <a:r>
              <a:rPr lang="es-AR" dirty="0" err="1"/>
              <a:t>polít</a:t>
            </a:r>
            <a:r>
              <a:rPr lang="es-AR" dirty="0"/>
              <a:t>, creencias </a:t>
            </a:r>
            <a:r>
              <a:rPr lang="es-AR" dirty="0" err="1"/>
              <a:t>relig</a:t>
            </a:r>
            <a:r>
              <a:rPr lang="es-AR" dirty="0"/>
              <a:t>., su visión del mundo y costumbres de la vida cotidiana se derrumbaron</a:t>
            </a:r>
          </a:p>
          <a:p>
            <a:r>
              <a:rPr lang="es-AR" dirty="0" err="1"/>
              <a:t>Ec</a:t>
            </a:r>
            <a:r>
              <a:rPr lang="es-AR" dirty="0"/>
              <a:t>: la moneda</a:t>
            </a:r>
          </a:p>
          <a:p>
            <a:r>
              <a:rPr lang="es-AR" dirty="0" err="1"/>
              <a:t>Relig</a:t>
            </a:r>
            <a:r>
              <a:rPr lang="es-AR" dirty="0"/>
              <a:t>: sacrificio humano – demoníaco - evangelización</a:t>
            </a: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Características</a:t>
            </a:r>
            <a:r>
              <a:rPr lang="es-AR" dirty="0"/>
              <a:t>:</a:t>
            </a:r>
          </a:p>
          <a:p>
            <a:endParaRPr lang="es-AR" dirty="0"/>
          </a:p>
          <a:p>
            <a:r>
              <a:rPr lang="es-AR" dirty="0"/>
              <a:t>Originalidad y audacia en el tema</a:t>
            </a:r>
          </a:p>
          <a:p>
            <a:r>
              <a:rPr lang="es-AR" dirty="0"/>
              <a:t>Americanismo</a:t>
            </a:r>
          </a:p>
          <a:p>
            <a:r>
              <a:rPr lang="es-AR" dirty="0"/>
              <a:t>Mestizaje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Tema: Denuncia de la imposición violenta de la religión católica</a:t>
            </a:r>
          </a:p>
          <a:p>
            <a:r>
              <a:rPr lang="es-AR" dirty="0"/>
              <a:t>Subtemas: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Avasallamiento de la cultura de los pueblos originarios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Repudio del sacrificio con seres humanos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Difícil encuentro de dos culturas</a:t>
            </a:r>
            <a:endParaRPr lang="es-E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Loa introductoria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Personajes americanos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/>
              <a:t>América</a:t>
            </a:r>
          </a:p>
          <a:p>
            <a:r>
              <a:rPr lang="es-AR" dirty="0"/>
              <a:t>Occidente</a:t>
            </a:r>
          </a:p>
          <a:p>
            <a:r>
              <a:rPr lang="es-AR" dirty="0"/>
              <a:t>Indios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/>
              <a:t>Personajes españoles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/>
              <a:t>Religión</a:t>
            </a:r>
          </a:p>
          <a:p>
            <a:r>
              <a:rPr lang="es-AR" dirty="0"/>
              <a:t>Celo</a:t>
            </a:r>
          </a:p>
          <a:p>
            <a:r>
              <a:rPr lang="es-AR"/>
              <a:t>soldados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de la derrota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r>
              <a:rPr lang="es-AR" dirty="0"/>
              <a:t>Caballos y armas de fuego</a:t>
            </a:r>
          </a:p>
          <a:p>
            <a:r>
              <a:rPr lang="es-AR" dirty="0"/>
              <a:t>Leyendas </a:t>
            </a:r>
            <a:r>
              <a:rPr lang="es-AR" dirty="0" err="1"/>
              <a:t>relig</a:t>
            </a:r>
            <a:r>
              <a:rPr lang="es-AR" dirty="0"/>
              <a:t>: enviados de los dioses</a:t>
            </a:r>
          </a:p>
          <a:p>
            <a:r>
              <a:rPr lang="es-AR" dirty="0"/>
              <a:t>Colaboración de los pueblos dominados por aztecas e incas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Consecuencias de la derrota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Carácter religioso: se sintieron abandonados por los dioses</a:t>
            </a:r>
          </a:p>
          <a:p>
            <a:r>
              <a:rPr lang="es-AR" dirty="0"/>
              <a:t>Desmoralización</a:t>
            </a:r>
          </a:p>
          <a:p>
            <a:r>
              <a:rPr lang="es-AR" dirty="0"/>
              <a:t>Alcoholismo</a:t>
            </a:r>
          </a:p>
          <a:p>
            <a:r>
              <a:rPr lang="es-AR" dirty="0"/>
              <a:t>Disminución de la natalidad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XVI – La conquista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Comunicación entre dos mundos hasta entonces ignorados</a:t>
            </a:r>
          </a:p>
          <a:p>
            <a:r>
              <a:rPr lang="es-AR" dirty="0"/>
              <a:t>Violento choque inicial</a:t>
            </a:r>
          </a:p>
          <a:p>
            <a:r>
              <a:rPr lang="es-AR" dirty="0"/>
              <a:t>Lenta integración</a:t>
            </a:r>
          </a:p>
          <a:p>
            <a:r>
              <a:rPr lang="es-AR" dirty="0"/>
              <a:t>Desequilibrio de fuerzas: predominio hispánico en lo militar, </a:t>
            </a:r>
            <a:r>
              <a:rPr lang="es-AR" dirty="0" err="1"/>
              <a:t>relig</a:t>
            </a:r>
            <a:r>
              <a:rPr lang="es-AR" dirty="0"/>
              <a:t> y lingüístico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XVII – La colonia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Dios</a:t>
            </a:r>
          </a:p>
          <a:p>
            <a:endParaRPr lang="es-AR" dirty="0"/>
          </a:p>
          <a:p>
            <a:endParaRPr lang="es-AR" dirty="0"/>
          </a:p>
          <a:p>
            <a:pPr lvl="7"/>
            <a:r>
              <a:rPr lang="es-AR" sz="3200" dirty="0"/>
              <a:t>Rey</a:t>
            </a:r>
          </a:p>
          <a:p>
            <a:pPr lvl="7"/>
            <a:endParaRPr lang="es-AR" dirty="0"/>
          </a:p>
          <a:p>
            <a:pPr lvl="7"/>
            <a:endParaRPr lang="es-AR" dirty="0"/>
          </a:p>
          <a:p>
            <a:pPr lvl="7"/>
            <a:endParaRPr lang="es-AR" dirty="0"/>
          </a:p>
          <a:p>
            <a:pPr lvl="7"/>
            <a:endParaRPr lang="es-AR" dirty="0"/>
          </a:p>
          <a:p>
            <a:pPr lvl="8"/>
            <a:r>
              <a:rPr lang="es-AR" sz="3200" dirty="0"/>
              <a:t>                        Virrey </a:t>
            </a:r>
            <a:endParaRPr lang="es-ES" sz="3200" dirty="0"/>
          </a:p>
          <a:p>
            <a:pPr lvl="8"/>
            <a:endParaRPr lang="es-AR" sz="3200" dirty="0"/>
          </a:p>
        </p:txBody>
      </p:sp>
      <p:cxnSp>
        <p:nvCxnSpPr>
          <p:cNvPr id="5" name="4 Conector angular"/>
          <p:cNvCxnSpPr/>
          <p:nvPr/>
        </p:nvCxnSpPr>
        <p:spPr>
          <a:xfrm>
            <a:off x="1857356" y="235743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angular"/>
          <p:cNvCxnSpPr/>
          <p:nvPr/>
        </p:nvCxnSpPr>
        <p:spPr>
          <a:xfrm>
            <a:off x="4000496" y="400050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Estratificación social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r>
              <a:rPr lang="es-AR" dirty="0"/>
              <a:t>Españoles (élite gobernante)</a:t>
            </a:r>
          </a:p>
          <a:p>
            <a:r>
              <a:rPr lang="es-AR" dirty="0"/>
              <a:t>Criollos</a:t>
            </a:r>
          </a:p>
          <a:p>
            <a:r>
              <a:rPr lang="es-AR" dirty="0"/>
              <a:t>Pueblos originarios</a:t>
            </a:r>
          </a:p>
          <a:p>
            <a:r>
              <a:rPr lang="es-AR" dirty="0"/>
              <a:t>Mestizos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1340</Words>
  <Application>Microsoft Office PowerPoint</Application>
  <PresentationFormat>Presentación en pantalla (4:3)</PresentationFormat>
  <Paragraphs>286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8" baseType="lpstr">
      <vt:lpstr>Arial</vt:lpstr>
      <vt:lpstr>Calibri</vt:lpstr>
      <vt:lpstr>Trebuchet MS</vt:lpstr>
      <vt:lpstr>Wingdings</vt:lpstr>
      <vt:lpstr>Wingdings 3</vt:lpstr>
      <vt:lpstr>Faceta</vt:lpstr>
      <vt:lpstr>Barroco Hispanoamericano</vt:lpstr>
      <vt:lpstr>La conquista de América Siglo XV</vt:lpstr>
      <vt:lpstr>La conquista de América Siglo XV</vt:lpstr>
      <vt:lpstr>Impacto de la conquista</vt:lpstr>
      <vt:lpstr>Causas de la derrota</vt:lpstr>
      <vt:lpstr>Consecuencias de la derrota</vt:lpstr>
      <vt:lpstr>Siglo XVI – La conquista</vt:lpstr>
      <vt:lpstr>Siglo XVII – La colonia</vt:lpstr>
      <vt:lpstr>Estratificación social</vt:lpstr>
      <vt:lpstr>Organización Política</vt:lpstr>
      <vt:lpstr>Organización Política</vt:lpstr>
      <vt:lpstr>Organización social</vt:lpstr>
      <vt:lpstr>Organización cultural</vt:lpstr>
      <vt:lpstr>Organización cultural</vt:lpstr>
      <vt:lpstr>La colonia</vt:lpstr>
      <vt:lpstr>La colonia</vt:lpstr>
      <vt:lpstr>La colonia</vt:lpstr>
      <vt:lpstr>Trasplante cultural</vt:lpstr>
      <vt:lpstr>Barroco americano</vt:lpstr>
      <vt:lpstr>Barroco americano</vt:lpstr>
      <vt:lpstr>Barroco americano</vt:lpstr>
      <vt:lpstr>Teatro indígena</vt:lpstr>
      <vt:lpstr>Teatro colonial – siglo XVI</vt:lpstr>
      <vt:lpstr>Teatro colonial – siglo XVI</vt:lpstr>
      <vt:lpstr>Teatro colonial – siglo XVI</vt:lpstr>
      <vt:lpstr>Teatro colonial – siglo XVII</vt:lpstr>
      <vt:lpstr>Barroco Americano</vt:lpstr>
      <vt:lpstr>Juan Ruiz de Alarcón (1581/1639)</vt:lpstr>
      <vt:lpstr>Juan Ruiz de Alarcón</vt:lpstr>
      <vt:lpstr>La verdad sospechosa</vt:lpstr>
      <vt:lpstr>Personajes</vt:lpstr>
      <vt:lpstr>Personajes</vt:lpstr>
      <vt:lpstr>Personajes femeninos</vt:lpstr>
      <vt:lpstr>Carácter moral de la obra</vt:lpstr>
      <vt:lpstr>Sor Juana Inés de la Cruz 1651/1695</vt:lpstr>
      <vt:lpstr>El divino Narciso</vt:lpstr>
      <vt:lpstr>Loa introductoria</vt:lpstr>
      <vt:lpstr>Loa introductoria</vt:lpstr>
      <vt:lpstr>Loa introductoria</vt:lpstr>
      <vt:lpstr>Loa introductoria</vt:lpstr>
      <vt:lpstr>Loa introductoria</vt:lpstr>
      <vt:lpstr>Loa introductoria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Barroco Hispanoamericano</dc:title>
  <dc:creator>Valued Acer Customer</dc:creator>
  <cp:lastModifiedBy>Maria Elena Alvarez Martín</cp:lastModifiedBy>
  <cp:revision>29</cp:revision>
  <dcterms:created xsi:type="dcterms:W3CDTF">2010-05-15T14:21:10Z</dcterms:created>
  <dcterms:modified xsi:type="dcterms:W3CDTF">2020-04-29T19:41:52Z</dcterms:modified>
</cp:coreProperties>
</file>