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6" r:id="rId2"/>
    <p:sldId id="257" r:id="rId3"/>
    <p:sldId id="265" r:id="rId4"/>
    <p:sldId id="258" r:id="rId5"/>
    <p:sldId id="259" r:id="rId6"/>
    <p:sldId id="260" r:id="rId7"/>
    <p:sldId id="262" r:id="rId8"/>
    <p:sldId id="263" r:id="rId9"/>
    <p:sldId id="266" r:id="rId10"/>
    <p:sldId id="261" r:id="rId11"/>
    <p:sldId id="264" r:id="rId12"/>
    <p:sldId id="267" r:id="rId1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3" d="100"/>
          <a:sy n="63" d="100"/>
        </p:scale>
        <p:origin x="159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2416" y="2514601"/>
            <a:ext cx="6600451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2416" y="4777380"/>
            <a:ext cx="6600451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D37812-86A3-490D-A6F6-A5ED8762FC35}" type="datetimeFigureOut">
              <a:rPr lang="es-ES" smtClean="0"/>
              <a:pPr/>
              <a:t>16/06/2020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Freeform 8"/>
          <p:cNvSpPr/>
          <p:nvPr/>
        </p:nvSpPr>
        <p:spPr bwMode="auto">
          <a:xfrm>
            <a:off x="-31719" y="4321158"/>
            <a:ext cx="1395473" cy="781781"/>
          </a:xfrm>
          <a:custGeom>
            <a:avLst/>
            <a:gdLst/>
            <a:ahLst/>
            <a:cxnLst/>
            <a:rect l="l" t="t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23334" y="4529541"/>
            <a:ext cx="584978" cy="365125"/>
          </a:xfrm>
        </p:spPr>
        <p:txBody>
          <a:bodyPr/>
          <a:lstStyle/>
          <a:p>
            <a:fld id="{664970DA-5E29-4EE1-A296-F30F3792F506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053213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609600"/>
            <a:ext cx="6591985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D37812-86A3-490D-A6F6-A5ED8762FC35}" type="datetimeFigureOut">
              <a:rPr lang="es-ES" smtClean="0"/>
              <a:pPr/>
              <a:t>16/06/2020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664970DA-5E29-4EE1-A296-F30F3792F506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315512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15972" y="3505200"/>
            <a:ext cx="5653888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D37812-86A3-490D-A6F6-A5ED8762FC35}" type="datetimeFigureOut">
              <a:rPr lang="es-ES" smtClean="0"/>
              <a:pPr/>
              <a:t>16/06/2020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19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664970DA-5E29-4EE1-A296-F30F3792F506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14" name="TextBox 13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29286347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438401"/>
            <a:ext cx="6591985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D37812-86A3-490D-A6F6-A5ED8762FC35}" type="datetimeFigureOut">
              <a:rPr lang="es-ES" smtClean="0"/>
              <a:pPr/>
              <a:t>16/06/2020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664970DA-5E29-4EE1-A296-F30F3792F506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56042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688292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688292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D37812-86A3-490D-A6F6-A5ED8762FC35}" type="datetimeFigureOut">
              <a:rPr lang="es-ES" smtClean="0"/>
              <a:pPr/>
              <a:t>16/06/2020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2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664970DA-5E29-4EE1-A296-F30F3792F506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11" name="TextBox 10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83001137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6" y="627407"/>
            <a:ext cx="6591984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591985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D37812-86A3-490D-A6F6-A5ED8762FC35}" type="datetimeFigureOut">
              <a:rPr lang="es-ES" smtClean="0"/>
              <a:pPr/>
              <a:t>16/06/2020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664970DA-5E29-4EE1-A296-F30F3792F506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9623372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D37812-86A3-490D-A6F6-A5ED8762FC35}" type="datetimeFigureOut">
              <a:rPr lang="es-ES" smtClean="0"/>
              <a:pPr/>
              <a:t>16/06/2020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4970DA-5E29-4EE1-A296-F30F3792F506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8029191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8535" y="627406"/>
            <a:ext cx="1656132" cy="5283817"/>
          </a:xfrm>
        </p:spPr>
        <p:txBody>
          <a:bodyPr vert="eaVert" anchor="ctr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42416" y="627406"/>
            <a:ext cx="4716348" cy="5283817"/>
          </a:xfrm>
        </p:spPr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D37812-86A3-490D-A6F6-A5ED8762FC35}" type="datetimeFigureOut">
              <a:rPr lang="es-ES" smtClean="0"/>
              <a:pPr/>
              <a:t>16/06/2020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4970DA-5E29-4EE1-A296-F30F3792F506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464421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128089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2133600"/>
            <a:ext cx="6591985" cy="3777622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D37812-86A3-490D-A6F6-A5ED8762FC35}" type="datetimeFigureOut">
              <a:rPr lang="es-ES" smtClean="0"/>
              <a:pPr/>
              <a:t>16/06/2020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4970DA-5E29-4EE1-A296-F30F3792F506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884458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074562"/>
            <a:ext cx="6591985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3581400"/>
            <a:ext cx="659198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D37812-86A3-490D-A6F6-A5ED8762FC35}" type="datetimeFigureOut">
              <a:rPr lang="es-ES" smtClean="0"/>
              <a:pPr/>
              <a:t>16/06/2020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664970DA-5E29-4EE1-A296-F30F3792F506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030620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2416" y="2136706"/>
            <a:ext cx="3197531" cy="3767397"/>
          </a:xfrm>
        </p:spPr>
        <p:txBody>
          <a:bodyPr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7307" y="2136706"/>
            <a:ext cx="3197093" cy="3767397"/>
          </a:xfrm>
        </p:spPr>
        <p:txBody>
          <a:bodyPr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D37812-86A3-490D-A6F6-A5ED8762FC35}" type="datetimeFigureOut">
              <a:rPr lang="es-ES" smtClean="0"/>
              <a:pPr/>
              <a:t>16/06/2020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664970DA-5E29-4EE1-A296-F30F3792F506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398996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5352" y="2226626"/>
            <a:ext cx="287459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2415" y="2802888"/>
            <a:ext cx="3197532" cy="3105703"/>
          </a:xfrm>
        </p:spPr>
        <p:txBody>
          <a:bodyPr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6154" y="2223398"/>
            <a:ext cx="28732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33715" y="2799660"/>
            <a:ext cx="3195680" cy="3105703"/>
          </a:xfrm>
        </p:spPr>
        <p:txBody>
          <a:bodyPr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D37812-86A3-490D-A6F6-A5ED8762FC35}" type="datetimeFigureOut">
              <a:rPr lang="es-ES" smtClean="0"/>
              <a:pPr/>
              <a:t>16/06/2020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664970DA-5E29-4EE1-A296-F30F3792F506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078340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D37812-86A3-490D-A6F6-A5ED8762FC35}" type="datetimeFigureOut">
              <a:rPr lang="es-ES" smtClean="0"/>
              <a:pPr/>
              <a:t>16/06/2020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4970DA-5E29-4EE1-A296-F30F3792F506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562625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D37812-86A3-490D-A6F6-A5ED8762FC35}" type="datetimeFigureOut">
              <a:rPr lang="es-ES" smtClean="0"/>
              <a:pPr/>
              <a:t>16/06/2020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4970DA-5E29-4EE1-A296-F30F3792F506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058142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46088"/>
            <a:ext cx="2629584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3494" y="446089"/>
            <a:ext cx="3790906" cy="5414963"/>
          </a:xfrm>
        </p:spPr>
        <p:txBody>
          <a:bodyPr anchor="ctr"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1598613"/>
            <a:ext cx="2629584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D37812-86A3-490D-A6F6-A5ED8762FC35}" type="datetimeFigureOut">
              <a:rPr lang="es-ES" smtClean="0"/>
              <a:pPr/>
              <a:t>16/06/2020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4970DA-5E29-4EE1-A296-F30F3792F506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362671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800600"/>
            <a:ext cx="6591985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2415" y="634965"/>
            <a:ext cx="6591985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367338"/>
            <a:ext cx="6591985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D37812-86A3-490D-A6F6-A5ED8762FC35}" type="datetimeFigureOut">
              <a:rPr lang="es-ES" smtClean="0"/>
              <a:pPr/>
              <a:t>16/06/2020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664970DA-5E29-4EE1-A296-F30F3792F506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565797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/>
          <p:cNvGrpSpPr/>
          <p:nvPr/>
        </p:nvGrpSpPr>
        <p:grpSpPr>
          <a:xfrm>
            <a:off x="1" y="228600"/>
            <a:ext cx="1981200" cy="6638628"/>
            <a:chOff x="2487613" y="285750"/>
            <a:chExt cx="2428875" cy="5654676"/>
          </a:xfrm>
          <a:solidFill>
            <a:schemeClr val="accent1">
              <a:lumMod val="75000"/>
              <a:alpha val="40000"/>
            </a:schemeClr>
          </a:solidFill>
        </p:grpSpPr>
        <p:sp>
          <p:nvSpPr>
            <p:cNvPr id="37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38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39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40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41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42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43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44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45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46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47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48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grpFill/>
            <a:ln>
              <a:noFill/>
            </a:ln>
          </p:spPr>
        </p:sp>
      </p:grpSp>
      <p:grpSp>
        <p:nvGrpSpPr>
          <p:cNvPr id="49" name="Group 48"/>
          <p:cNvGrpSpPr/>
          <p:nvPr/>
        </p:nvGrpSpPr>
        <p:grpSpPr>
          <a:xfrm>
            <a:off x="20421" y="-318"/>
            <a:ext cx="1952272" cy="6853571"/>
            <a:chOff x="6627813" y="195220"/>
            <a:chExt cx="1952625" cy="5678531"/>
          </a:xfrm>
          <a:solidFill>
            <a:schemeClr val="accent1"/>
          </a:solidFill>
        </p:grpSpPr>
        <p:sp>
          <p:nvSpPr>
            <p:cNvPr id="50" name="Freeform 27"/>
            <p:cNvSpPr/>
            <p:nvPr/>
          </p:nvSpPr>
          <p:spPr bwMode="auto">
            <a:xfrm>
              <a:off x="6627813" y="195220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51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52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53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54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55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56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57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58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59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60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61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grpFill/>
            <a:ln>
              <a:noFill/>
            </a:ln>
          </p:spPr>
        </p:sp>
      </p:grpSp>
      <p:sp>
        <p:nvSpPr>
          <p:cNvPr id="62" name="Rectangle 61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2133600"/>
            <a:ext cx="6591985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72400" y="6135089"/>
            <a:ext cx="766380" cy="3701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D37812-86A3-490D-A6F6-A5ED8762FC35}" type="datetimeFigureOut">
              <a:rPr lang="es-ES" smtClean="0"/>
              <a:pPr/>
              <a:t>16/06/2020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2415" y="6135809"/>
            <a:ext cx="57164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11228" y="787783"/>
            <a:ext cx="58497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664970DA-5E29-4EE1-A296-F30F3792F506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5535218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500043"/>
            <a:ext cx="7772400" cy="1357321"/>
          </a:xfrm>
        </p:spPr>
        <p:txBody>
          <a:bodyPr>
            <a:normAutofit fontScale="90000"/>
          </a:bodyPr>
          <a:lstStyle/>
          <a:p>
            <a:r>
              <a:rPr lang="es-AR" dirty="0"/>
              <a:t>Actor en el siglo XVII</a:t>
            </a:r>
            <a:br>
              <a:rPr lang="es-AR" dirty="0"/>
            </a:br>
            <a:r>
              <a:rPr lang="es-AR" dirty="0"/>
              <a:t>Francia</a:t>
            </a:r>
            <a:endParaRPr lang="es-E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1928802"/>
            <a:ext cx="6400800" cy="3709998"/>
          </a:xfrm>
        </p:spPr>
        <p:txBody>
          <a:bodyPr/>
          <a:lstStyle/>
          <a:p>
            <a:pPr algn="l"/>
            <a:r>
              <a:rPr lang="es-AR" dirty="0"/>
              <a:t>1518 - Hermandad de la Pasión</a:t>
            </a:r>
          </a:p>
          <a:p>
            <a:pPr algn="l"/>
            <a:r>
              <a:rPr lang="es-AR" dirty="0"/>
              <a:t>Compañía autorizada para representar piezas religiosas en París</a:t>
            </a:r>
          </a:p>
          <a:p>
            <a:pPr algn="l"/>
            <a:r>
              <a:rPr lang="es-AR" dirty="0"/>
              <a:t>Incluía piezas cómicas</a:t>
            </a:r>
          </a:p>
          <a:p>
            <a:pPr algn="l"/>
            <a:r>
              <a:rPr lang="es-AR" dirty="0"/>
              <a:t>Los expulsaron de la sala</a:t>
            </a:r>
            <a:endParaRPr lang="es-ES" dirty="0"/>
          </a:p>
        </p:txBody>
      </p:sp>
      <p:pic>
        <p:nvPicPr>
          <p:cNvPr id="1026" name="Picture 2" descr="MoliÃ¨reâs Tartuffe: The Mendacious Manipulator | The Artific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4088" y="2996952"/>
            <a:ext cx="2762250" cy="3714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/>
              <a:t>Público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AR" dirty="0"/>
              <a:t>Diversión culta</a:t>
            </a:r>
          </a:p>
          <a:p>
            <a:r>
              <a:rPr lang="es-AR" dirty="0"/>
              <a:t>Aristocracia</a:t>
            </a:r>
          </a:p>
          <a:p>
            <a:r>
              <a:rPr lang="es-AR" dirty="0"/>
              <a:t>Mujeres van al teatro</a:t>
            </a:r>
          </a:p>
          <a:p>
            <a:endParaRPr lang="es-E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AR" dirty="0"/>
              <a:t>Actor en el siglo XVII</a:t>
            </a:r>
            <a:br>
              <a:rPr lang="es-AR" dirty="0"/>
            </a:b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AR" dirty="0"/>
              <a:t>Los italianos triunfaron en la corte</a:t>
            </a:r>
          </a:p>
          <a:p>
            <a:r>
              <a:rPr lang="es-AR" dirty="0"/>
              <a:t>Actor de feria: </a:t>
            </a:r>
            <a:r>
              <a:rPr lang="es-AR" dirty="0" err="1"/>
              <a:t>Tabarin</a:t>
            </a:r>
            <a:endParaRPr lang="es-AR" dirty="0"/>
          </a:p>
          <a:p>
            <a:r>
              <a:rPr lang="es-AR" dirty="0"/>
              <a:t>Propagandista de mercancía</a:t>
            </a:r>
            <a:endParaRPr lang="es-ES" dirty="0"/>
          </a:p>
        </p:txBody>
      </p:sp>
      <p:pic>
        <p:nvPicPr>
          <p:cNvPr id="2050" name="Picture 2" descr="https://upload.wikimedia.org/wikipedia/commons/thumb/4/4b/Th%C3%A9%C3%A2tre_de_Tabarin_-_Abraham_Bosse_-_Gallica_%28adjusted%29.jpg/660px-Th%C3%A9%C3%A2tre_de_Tabarin_-_Abraham_Bosse_-_Gallica_%28adjusted%29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672" y="3645024"/>
            <a:ext cx="6286500" cy="2676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/>
              <a:t>Actor siglo XVII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AR" dirty="0"/>
              <a:t>Compañías nómades: permiso, repertorio, precio entrada, impuesto</a:t>
            </a:r>
          </a:p>
          <a:p>
            <a:r>
              <a:rPr lang="es-AR" dirty="0"/>
              <a:t>Establos, juegos de pelota, posadas, aire libre</a:t>
            </a:r>
          </a:p>
          <a:p>
            <a:r>
              <a:rPr lang="es-AR" dirty="0"/>
              <a:t>Funciones: letreros y pregones</a:t>
            </a:r>
          </a:p>
          <a:p>
            <a:r>
              <a:rPr lang="es-AR" dirty="0"/>
              <a:t>Dos de la tarde</a:t>
            </a:r>
          </a:p>
          <a:p>
            <a:r>
              <a:rPr lang="es-AR" dirty="0"/>
              <a:t>Representación de 4 horas: obra y complemento</a:t>
            </a:r>
          </a:p>
          <a:p>
            <a:r>
              <a:rPr lang="es-AR" dirty="0"/>
              <a:t>Asientos en la </a:t>
            </a:r>
            <a:r>
              <a:rPr lang="es-AR"/>
              <a:t>escena misma</a:t>
            </a:r>
            <a:endParaRPr lang="es-E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/>
              <a:t>Hotel de </a:t>
            </a:r>
            <a:r>
              <a:rPr lang="es-AR" dirty="0" err="1"/>
              <a:t>Bourgogne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AR" dirty="0"/>
              <a:t>Hotel de </a:t>
            </a:r>
            <a:r>
              <a:rPr lang="es-AR" dirty="0" err="1"/>
              <a:t>Bourgogne</a:t>
            </a:r>
            <a:r>
              <a:rPr lang="es-AR" dirty="0"/>
              <a:t>. Sala nueva</a:t>
            </a:r>
          </a:p>
          <a:p>
            <a:r>
              <a:rPr lang="es-AR" dirty="0"/>
              <a:t>Las obras religiosas fueron prohibidas</a:t>
            </a:r>
          </a:p>
          <a:p>
            <a:r>
              <a:rPr lang="es-AR" dirty="0"/>
              <a:t>Monopolio</a:t>
            </a:r>
          </a:p>
          <a:p>
            <a:r>
              <a:rPr lang="es-AR" dirty="0"/>
              <a:t>Alquilaban la sala a diversas compañías</a:t>
            </a:r>
          </a:p>
          <a:p>
            <a:r>
              <a:rPr lang="es-AR" dirty="0"/>
              <a:t>1610 – Comediantes del Rey</a:t>
            </a:r>
          </a:p>
          <a:p>
            <a:r>
              <a:rPr lang="es-AR" dirty="0"/>
              <a:t>1680 – Se fusionan con otra compañía</a:t>
            </a:r>
          </a:p>
          <a:p>
            <a:endParaRPr lang="es-E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/>
              <a:t>Hotel de </a:t>
            </a:r>
            <a:r>
              <a:rPr lang="es-AR" dirty="0" err="1"/>
              <a:t>Bourgogne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AR" dirty="0"/>
              <a:t>Espectadores pudientes en galería</a:t>
            </a:r>
          </a:p>
          <a:p>
            <a:r>
              <a:rPr lang="es-AR" dirty="0"/>
              <a:t>Menos acomodados de pie frente a la escena</a:t>
            </a:r>
          </a:p>
          <a:p>
            <a:r>
              <a:rPr lang="es-AR" dirty="0"/>
              <a:t>Prólogo para apaciguar público</a:t>
            </a:r>
          </a:p>
          <a:p>
            <a:r>
              <a:rPr lang="es-AR" dirty="0"/>
              <a:t>Estrenos cada tres o cuatro días</a:t>
            </a:r>
          </a:p>
          <a:p>
            <a:r>
              <a:rPr lang="es-AR" dirty="0"/>
              <a:t>Entreactos: orquesta</a:t>
            </a:r>
          </a:p>
          <a:p>
            <a:r>
              <a:rPr lang="es-AR" dirty="0"/>
              <a:t>Actrices </a:t>
            </a:r>
            <a:r>
              <a:rPr lang="es-AR"/>
              <a:t>de farsa</a:t>
            </a:r>
            <a:endParaRPr lang="es-AR" dirty="0"/>
          </a:p>
          <a:p>
            <a:endParaRPr lang="es-E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 err="1"/>
              <a:t>Théatre</a:t>
            </a:r>
            <a:r>
              <a:rPr lang="es-AR" dirty="0"/>
              <a:t> du </a:t>
            </a:r>
            <a:r>
              <a:rPr lang="es-AR" dirty="0" err="1"/>
              <a:t>Marais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AR" dirty="0"/>
              <a:t>Dos grandes actores: Le </a:t>
            </a:r>
            <a:r>
              <a:rPr lang="es-AR" dirty="0" err="1"/>
              <a:t>Noir</a:t>
            </a:r>
            <a:r>
              <a:rPr lang="es-AR" dirty="0"/>
              <a:t> y </a:t>
            </a:r>
            <a:r>
              <a:rPr lang="es-AR" dirty="0" err="1"/>
              <a:t>Montdory</a:t>
            </a:r>
            <a:endParaRPr lang="es-AR" dirty="0"/>
          </a:p>
          <a:p>
            <a:r>
              <a:rPr lang="es-AR" dirty="0" err="1"/>
              <a:t>Floridor</a:t>
            </a:r>
            <a:endParaRPr lang="es-AR" dirty="0"/>
          </a:p>
          <a:p>
            <a:r>
              <a:rPr lang="es-AR" dirty="0"/>
              <a:t>Sala de juego de pelota</a:t>
            </a:r>
          </a:p>
          <a:p>
            <a:r>
              <a:rPr lang="es-AR" dirty="0"/>
              <a:t>Obras de </a:t>
            </a:r>
            <a:r>
              <a:rPr lang="es-AR" dirty="0" err="1"/>
              <a:t>Corneille</a:t>
            </a:r>
            <a:endParaRPr lang="es-AR" dirty="0"/>
          </a:p>
          <a:p>
            <a:r>
              <a:rPr lang="es-AR" dirty="0"/>
              <a:t>Apoyo y protección de monarca y nobleza</a:t>
            </a:r>
          </a:p>
          <a:p>
            <a:r>
              <a:rPr lang="es-AR" dirty="0"/>
              <a:t>Profesionalización</a:t>
            </a:r>
          </a:p>
          <a:p>
            <a:r>
              <a:rPr lang="es-AR" dirty="0"/>
              <a:t>Unión: La comedia francesa</a:t>
            </a:r>
            <a:endParaRPr lang="es-E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1" name="Rectangle 70">
            <a:extLst>
              <a:ext uri="{FF2B5EF4-FFF2-40B4-BE49-F238E27FC236}">
                <a16:creationId xmlns:a16="http://schemas.microsoft.com/office/drawing/2014/main" id="{AFC5700F-7321-4B30-B1DC-BC4F2165BB5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5715" y="-1"/>
            <a:ext cx="9155430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73" name="Freeform 11">
            <a:extLst>
              <a:ext uri="{FF2B5EF4-FFF2-40B4-BE49-F238E27FC236}">
                <a16:creationId xmlns:a16="http://schemas.microsoft.com/office/drawing/2014/main" id="{8F50300C-C744-4948-BE34-534215C7469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flipV="1">
            <a:off x="3484278" y="714375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pic>
        <p:nvPicPr>
          <p:cNvPr id="3074" name="Picture 2" descr="Tabarin - Wikipedia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0" r="6285"/>
          <a:stretch/>
        </p:blipFill>
        <p:spPr bwMode="auto">
          <a:xfrm>
            <a:off x="20" y="1731"/>
            <a:ext cx="3491867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75" name="Group 74">
            <a:extLst>
              <a:ext uri="{FF2B5EF4-FFF2-40B4-BE49-F238E27FC236}">
                <a16:creationId xmlns:a16="http://schemas.microsoft.com/office/drawing/2014/main" id="{3EF50F21-ED59-4E25-B7BC-73AD45B3954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3490712" y="228600"/>
            <a:ext cx="2138628" cy="6638625"/>
            <a:chOff x="2487613" y="285750"/>
            <a:chExt cx="2428875" cy="5654676"/>
          </a:xfrm>
          <a:solidFill>
            <a:schemeClr val="accent1">
              <a:lumMod val="75000"/>
              <a:alpha val="40000"/>
            </a:schemeClr>
          </a:solidFill>
        </p:grpSpPr>
        <p:sp>
          <p:nvSpPr>
            <p:cNvPr id="76" name="Freeform 11">
              <a:extLst>
                <a:ext uri="{FF2B5EF4-FFF2-40B4-BE49-F238E27FC236}">
                  <a16:creationId xmlns:a16="http://schemas.microsoft.com/office/drawing/2014/main" id="{B4BBD743-AED0-444D-9902-8DB24436ED86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77" name="Freeform 12">
              <a:extLst>
                <a:ext uri="{FF2B5EF4-FFF2-40B4-BE49-F238E27FC236}">
                  <a16:creationId xmlns:a16="http://schemas.microsoft.com/office/drawing/2014/main" id="{AD54B70A-5178-48BC-B033-10C4CA75E280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78" name="Freeform 13">
              <a:extLst>
                <a:ext uri="{FF2B5EF4-FFF2-40B4-BE49-F238E27FC236}">
                  <a16:creationId xmlns:a16="http://schemas.microsoft.com/office/drawing/2014/main" id="{20FBEA6E-CA5E-44BD-B307-ABC9ECECFBEE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79" name="Freeform 14">
              <a:extLst>
                <a:ext uri="{FF2B5EF4-FFF2-40B4-BE49-F238E27FC236}">
                  <a16:creationId xmlns:a16="http://schemas.microsoft.com/office/drawing/2014/main" id="{D99675B1-DB47-4C3A-AB88-AAFF5D482F51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80" name="Freeform 15">
              <a:extLst>
                <a:ext uri="{FF2B5EF4-FFF2-40B4-BE49-F238E27FC236}">
                  <a16:creationId xmlns:a16="http://schemas.microsoft.com/office/drawing/2014/main" id="{E31454EC-7A3E-4AC8-AABC-52AA6AA7E892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81" name="Freeform 16">
              <a:extLst>
                <a:ext uri="{FF2B5EF4-FFF2-40B4-BE49-F238E27FC236}">
                  <a16:creationId xmlns:a16="http://schemas.microsoft.com/office/drawing/2014/main" id="{3109BB6F-A346-49B5-82E9-F2650BBF1BAA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82" name="Freeform 17">
              <a:extLst>
                <a:ext uri="{FF2B5EF4-FFF2-40B4-BE49-F238E27FC236}">
                  <a16:creationId xmlns:a16="http://schemas.microsoft.com/office/drawing/2014/main" id="{F81FA27F-C104-4E7D-BE92-7A2811CDD488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83" name="Freeform 18">
              <a:extLst>
                <a:ext uri="{FF2B5EF4-FFF2-40B4-BE49-F238E27FC236}">
                  <a16:creationId xmlns:a16="http://schemas.microsoft.com/office/drawing/2014/main" id="{B677B330-FB3E-4C6C-919C-12B90BE61F2C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84" name="Freeform 19">
              <a:extLst>
                <a:ext uri="{FF2B5EF4-FFF2-40B4-BE49-F238E27FC236}">
                  <a16:creationId xmlns:a16="http://schemas.microsoft.com/office/drawing/2014/main" id="{6BE1B8BD-E8A5-4794-81A6-F0AC9F3C94B5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85" name="Freeform 20">
              <a:extLst>
                <a:ext uri="{FF2B5EF4-FFF2-40B4-BE49-F238E27FC236}">
                  <a16:creationId xmlns:a16="http://schemas.microsoft.com/office/drawing/2014/main" id="{18C329D0-2CD6-440D-8585-7BE8A8135708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86" name="Freeform 21">
              <a:extLst>
                <a:ext uri="{FF2B5EF4-FFF2-40B4-BE49-F238E27FC236}">
                  <a16:creationId xmlns:a16="http://schemas.microsoft.com/office/drawing/2014/main" id="{DD7E021D-22D7-42E8-9DDE-FF9AB9482A57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87" name="Freeform 22">
              <a:extLst>
                <a:ext uri="{FF2B5EF4-FFF2-40B4-BE49-F238E27FC236}">
                  <a16:creationId xmlns:a16="http://schemas.microsoft.com/office/drawing/2014/main" id="{7E3DAB05-2B17-4064-B002-E9BCAFE084C0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grpFill/>
            <a:ln>
              <a:noFill/>
            </a:ln>
          </p:spPr>
        </p:sp>
      </p:grpSp>
      <p:grpSp>
        <p:nvGrpSpPr>
          <p:cNvPr id="89" name="Group 88">
            <a:extLst>
              <a:ext uri="{FF2B5EF4-FFF2-40B4-BE49-F238E27FC236}">
                <a16:creationId xmlns:a16="http://schemas.microsoft.com/office/drawing/2014/main" id="{672F9DC4-C2C4-43CF-9C2C-2EE1826F77A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3511134" y="-30"/>
            <a:ext cx="1767505" cy="6853284"/>
            <a:chOff x="6627813" y="195452"/>
            <a:chExt cx="1952625" cy="5678299"/>
          </a:xfrm>
          <a:solidFill>
            <a:schemeClr val="accent1"/>
          </a:solidFill>
        </p:grpSpPr>
        <p:sp>
          <p:nvSpPr>
            <p:cNvPr id="90" name="Freeform 27">
              <a:extLst>
                <a:ext uri="{FF2B5EF4-FFF2-40B4-BE49-F238E27FC236}">
                  <a16:creationId xmlns:a16="http://schemas.microsoft.com/office/drawing/2014/main" id="{4E0064C5-2224-49BF-884A-D0118AEABB2A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627813" y="195452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91" name="Freeform 28">
              <a:extLst>
                <a:ext uri="{FF2B5EF4-FFF2-40B4-BE49-F238E27FC236}">
                  <a16:creationId xmlns:a16="http://schemas.microsoft.com/office/drawing/2014/main" id="{0D33309E-8132-42DA-B37B-4CAF0F6D1DDC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92" name="Freeform 29">
              <a:extLst>
                <a:ext uri="{FF2B5EF4-FFF2-40B4-BE49-F238E27FC236}">
                  <a16:creationId xmlns:a16="http://schemas.microsoft.com/office/drawing/2014/main" id="{739DA087-BAEC-4E31-946D-3BA859C62E5E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93" name="Freeform 30">
              <a:extLst>
                <a:ext uri="{FF2B5EF4-FFF2-40B4-BE49-F238E27FC236}">
                  <a16:creationId xmlns:a16="http://schemas.microsoft.com/office/drawing/2014/main" id="{395F1535-595E-4F4C-BEC0-F2EA90625DDC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94" name="Freeform 31">
              <a:extLst>
                <a:ext uri="{FF2B5EF4-FFF2-40B4-BE49-F238E27FC236}">
                  <a16:creationId xmlns:a16="http://schemas.microsoft.com/office/drawing/2014/main" id="{FFFD4D55-2142-47EB-B7EB-5C049C731E7E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95" name="Freeform 32">
              <a:extLst>
                <a:ext uri="{FF2B5EF4-FFF2-40B4-BE49-F238E27FC236}">
                  <a16:creationId xmlns:a16="http://schemas.microsoft.com/office/drawing/2014/main" id="{22CAF07E-CB2F-438A-AD2E-86E3A409BFE1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96" name="Freeform 33">
              <a:extLst>
                <a:ext uri="{FF2B5EF4-FFF2-40B4-BE49-F238E27FC236}">
                  <a16:creationId xmlns:a16="http://schemas.microsoft.com/office/drawing/2014/main" id="{148C41FD-1EDA-45D8-AAA4-E79A7619842D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97" name="Freeform 34">
              <a:extLst>
                <a:ext uri="{FF2B5EF4-FFF2-40B4-BE49-F238E27FC236}">
                  <a16:creationId xmlns:a16="http://schemas.microsoft.com/office/drawing/2014/main" id="{3D1F13F1-22C7-4224-85FE-622B9F3C902D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98" name="Freeform 35">
              <a:extLst>
                <a:ext uri="{FF2B5EF4-FFF2-40B4-BE49-F238E27FC236}">
                  <a16:creationId xmlns:a16="http://schemas.microsoft.com/office/drawing/2014/main" id="{0AD99730-19F0-4DB7-8108-25AF31361F35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99" name="Freeform 36">
              <a:extLst>
                <a:ext uri="{FF2B5EF4-FFF2-40B4-BE49-F238E27FC236}">
                  <a16:creationId xmlns:a16="http://schemas.microsoft.com/office/drawing/2014/main" id="{143A6D61-3504-4654-982B-80B7F0B5BD3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00" name="Freeform 37">
              <a:extLst>
                <a:ext uri="{FF2B5EF4-FFF2-40B4-BE49-F238E27FC236}">
                  <a16:creationId xmlns:a16="http://schemas.microsoft.com/office/drawing/2014/main" id="{990038CA-7285-43A9-A8FE-30824AC14BDC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01" name="Freeform 38">
              <a:extLst>
                <a:ext uri="{FF2B5EF4-FFF2-40B4-BE49-F238E27FC236}">
                  <a16:creationId xmlns:a16="http://schemas.microsoft.com/office/drawing/2014/main" id="{0346AEBE-37DC-4BAB-B50D-E0D763843473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grpFill/>
            <a:ln>
              <a:noFill/>
            </a:ln>
          </p:spPr>
        </p:sp>
      </p:grpSp>
      <p:sp>
        <p:nvSpPr>
          <p:cNvPr id="103" name="Rectangle 102">
            <a:extLst>
              <a:ext uri="{FF2B5EF4-FFF2-40B4-BE49-F238E27FC236}">
                <a16:creationId xmlns:a16="http://schemas.microsoft.com/office/drawing/2014/main" id="{6CA72FCB-DBCC-435A-838B-682978F4791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90722" y="0"/>
            <a:ext cx="137160" cy="6858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862322" y="624110"/>
            <a:ext cx="3766137" cy="1280890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s-AR" sz="2800"/>
              <a:t>Actor en el siglo XVII</a:t>
            </a:r>
            <a:br>
              <a:rPr lang="es-AR" sz="2800"/>
            </a:br>
            <a:endParaRPr lang="es-ES" sz="280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828643" y="2133600"/>
            <a:ext cx="3799814" cy="3777622"/>
          </a:xfrm>
        </p:spPr>
        <p:txBody>
          <a:bodyPr>
            <a:normAutofit/>
          </a:bodyPr>
          <a:lstStyle/>
          <a:p>
            <a:r>
              <a:rPr lang="es-AR" dirty="0"/>
              <a:t>Escasas compañías de comediantes</a:t>
            </a:r>
          </a:p>
          <a:p>
            <a:r>
              <a:rPr lang="es-AR" dirty="0"/>
              <a:t>Las tareas se repartían entre todos</a:t>
            </a:r>
          </a:p>
          <a:p>
            <a:r>
              <a:rPr lang="es-AR" dirty="0"/>
              <a:t>Ganancias equitativas</a:t>
            </a:r>
          </a:p>
          <a:p>
            <a:r>
              <a:rPr lang="es-AR" dirty="0"/>
              <a:t>Previsión futura pensión para retirados</a:t>
            </a:r>
          </a:p>
          <a:p>
            <a:r>
              <a:rPr lang="es-AR" dirty="0"/>
              <a:t>Actor trágico distinto del actor de farsa</a:t>
            </a:r>
          </a:p>
          <a:p>
            <a:r>
              <a:rPr lang="es-AR" dirty="0"/>
              <a:t>Roles de director, autor y actor no muy delimitados</a:t>
            </a:r>
            <a:endParaRPr lang="es-E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/>
              <a:t>Actor trágico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AR" dirty="0"/>
              <a:t>Educación burguesa</a:t>
            </a:r>
          </a:p>
          <a:p>
            <a:r>
              <a:rPr lang="es-AR" dirty="0"/>
              <a:t>Conocimientos de mitología y versificación</a:t>
            </a:r>
          </a:p>
          <a:p>
            <a:r>
              <a:rPr lang="es-AR" dirty="0"/>
              <a:t>Dominaban la retórica</a:t>
            </a:r>
          </a:p>
          <a:p>
            <a:r>
              <a:rPr lang="es-AR" dirty="0"/>
              <a:t>Escuelas jesuíticos</a:t>
            </a:r>
          </a:p>
          <a:p>
            <a:r>
              <a:rPr lang="es-AR" dirty="0"/>
              <a:t>Protección real</a:t>
            </a:r>
          </a:p>
          <a:p>
            <a:r>
              <a:rPr lang="es-AR" dirty="0"/>
              <a:t>Actor marginal: Condenados por la moral y la religión</a:t>
            </a:r>
          </a:p>
          <a:p>
            <a:r>
              <a:rPr lang="es-AR" dirty="0"/>
              <a:t>Compañías nómadas</a:t>
            </a:r>
            <a:endParaRPr lang="es-E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AR" dirty="0"/>
              <a:t>Actor en el siglo XVII</a:t>
            </a:r>
            <a:br>
              <a:rPr lang="es-AR" dirty="0"/>
            </a:b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AR" dirty="0"/>
              <a:t>Proscenio. Declamación</a:t>
            </a:r>
          </a:p>
          <a:p>
            <a:r>
              <a:rPr lang="es-AR" dirty="0"/>
              <a:t>El texto marcaba el ritmo</a:t>
            </a:r>
          </a:p>
          <a:p>
            <a:r>
              <a:rPr lang="es-AR" dirty="0"/>
              <a:t>Volumen y potencia de voz</a:t>
            </a:r>
          </a:p>
          <a:p>
            <a:r>
              <a:rPr lang="es-AR" dirty="0"/>
              <a:t>Cadencia del verso</a:t>
            </a:r>
          </a:p>
          <a:p>
            <a:r>
              <a:rPr lang="es-AR" dirty="0"/>
              <a:t>Gritos desgarrados</a:t>
            </a:r>
          </a:p>
          <a:p>
            <a:r>
              <a:rPr lang="es-AR" dirty="0"/>
              <a:t>Público ruidoso</a:t>
            </a:r>
          </a:p>
          <a:p>
            <a:r>
              <a:rPr lang="es-AR" dirty="0"/>
              <a:t>Vestuario suntuoso. Sombreros</a:t>
            </a:r>
          </a:p>
          <a:p>
            <a:r>
              <a:rPr lang="es-AR" dirty="0"/>
              <a:t>Gestualidad: reproducir elegantemente maneras de la corte</a:t>
            </a:r>
            <a:endParaRPr lang="es-E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AR" dirty="0"/>
              <a:t>Actor en el siglo XVII</a:t>
            </a:r>
            <a:br>
              <a:rPr lang="es-AR" dirty="0"/>
            </a:b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AR" dirty="0"/>
              <a:t>El autor distribuía los roles</a:t>
            </a:r>
          </a:p>
          <a:p>
            <a:r>
              <a:rPr lang="es-AR" dirty="0"/>
              <a:t>Actor: influencia decisiva en la construcción del personaje</a:t>
            </a:r>
          </a:p>
          <a:p>
            <a:r>
              <a:rPr lang="es-AR" dirty="0"/>
              <a:t>Actor nómade y actor funcionario</a:t>
            </a:r>
          </a:p>
          <a:p>
            <a:r>
              <a:rPr lang="es-AR" dirty="0"/>
              <a:t>Compañías estables: salas, protegidos y reglamentados</a:t>
            </a:r>
          </a:p>
          <a:p>
            <a:r>
              <a:rPr lang="es-AR" dirty="0"/>
              <a:t>Codificación de la actuación: Tristeza: habla entrecortada, respiración densa, suspiros, gemidos, gritos</a:t>
            </a:r>
            <a:endParaRPr lang="es-E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/>
              <a:t>El actor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AR" dirty="0"/>
              <a:t>Actor trágico adorado por el público</a:t>
            </a:r>
          </a:p>
          <a:p>
            <a:r>
              <a:rPr lang="es-AR" dirty="0"/>
              <a:t>Proscenio: declamaba para los espectadores</a:t>
            </a:r>
          </a:p>
          <a:p>
            <a:r>
              <a:rPr lang="es-AR" dirty="0"/>
              <a:t>Estrellas adoradas por el público</a:t>
            </a:r>
          </a:p>
          <a:p>
            <a:r>
              <a:rPr lang="es-AR" dirty="0"/>
              <a:t>Espacio exiguo: los actores no podían moverse mucho</a:t>
            </a:r>
          </a:p>
          <a:p>
            <a:r>
              <a:rPr lang="es-AR" dirty="0"/>
              <a:t>Adelante para hacerse oír</a:t>
            </a:r>
          </a:p>
          <a:p>
            <a:r>
              <a:rPr lang="es-AR" dirty="0"/>
              <a:t>Potencia de voz</a:t>
            </a:r>
          </a:p>
          <a:p>
            <a:r>
              <a:rPr lang="es-AR" dirty="0"/>
              <a:t>Vestuario suntuoso</a:t>
            </a:r>
            <a:endParaRPr lang="es-E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Espiral">
  <a:themeElements>
    <a:clrScheme name="Espiral">
      <a:dk1>
        <a:sysClr val="windowText" lastClr="000000"/>
      </a:dk1>
      <a:lt1>
        <a:sysClr val="window" lastClr="FFFFFF"/>
      </a:lt1>
      <a:dk2>
        <a:srgbClr val="2C333A"/>
      </a:dk2>
      <a:lt2>
        <a:srgbClr val="D6ECED"/>
      </a:lt2>
      <a:accent1>
        <a:srgbClr val="DE32DE"/>
      </a:accent1>
      <a:accent2>
        <a:srgbClr val="F42B8A"/>
      </a:accent2>
      <a:accent3>
        <a:srgbClr val="349FE7"/>
      </a:accent3>
      <a:accent4>
        <a:srgbClr val="565FF8"/>
      </a:accent4>
      <a:accent5>
        <a:srgbClr val="876BE7"/>
      </a:accent5>
      <a:accent6>
        <a:srgbClr val="F268C2"/>
      </a:accent6>
      <a:hlink>
        <a:srgbClr val="F55CF9"/>
      </a:hlink>
      <a:folHlink>
        <a:srgbClr val="E8A0EE"/>
      </a:folHlink>
    </a:clrScheme>
    <a:fontScheme name="Espiral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Espiral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F20B7C8E-B819-43F3-AAF9-EE50B1A8363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131</TotalTime>
  <Words>388</Words>
  <Application>Microsoft Office PowerPoint</Application>
  <PresentationFormat>Presentación en pantalla (4:3)</PresentationFormat>
  <Paragraphs>80</Paragraphs>
  <Slides>12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12</vt:i4>
      </vt:variant>
    </vt:vector>
  </HeadingPairs>
  <TitlesOfParts>
    <vt:vector size="16" baseType="lpstr">
      <vt:lpstr>Arial</vt:lpstr>
      <vt:lpstr>Century Gothic</vt:lpstr>
      <vt:lpstr>Wingdings 3</vt:lpstr>
      <vt:lpstr>Espiral</vt:lpstr>
      <vt:lpstr>Actor en el siglo XVII Francia</vt:lpstr>
      <vt:lpstr>Hotel de Bourgogne</vt:lpstr>
      <vt:lpstr>Hotel de Bourgogne</vt:lpstr>
      <vt:lpstr>Théatre du Marais</vt:lpstr>
      <vt:lpstr>Actor en el siglo XVII </vt:lpstr>
      <vt:lpstr>Actor trágico</vt:lpstr>
      <vt:lpstr>Actor en el siglo XVII </vt:lpstr>
      <vt:lpstr>Actor en el siglo XVII </vt:lpstr>
      <vt:lpstr>El actor</vt:lpstr>
      <vt:lpstr>Público</vt:lpstr>
      <vt:lpstr>Actor en el siglo XVII </vt:lpstr>
      <vt:lpstr>Actor siglo XVII</vt:lpstr>
    </vt:vector>
  </TitlesOfParts>
  <Company>Acer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Actor en el siglo XVII Francia</dc:title>
  <dc:creator>Valued Acer Customer</dc:creator>
  <cp:lastModifiedBy>Administrador</cp:lastModifiedBy>
  <cp:revision>12</cp:revision>
  <dcterms:created xsi:type="dcterms:W3CDTF">2010-06-14T15:34:22Z</dcterms:created>
  <dcterms:modified xsi:type="dcterms:W3CDTF">2020-06-16T21:38:57Z</dcterms:modified>
</cp:coreProperties>
</file>