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4" r:id="rId5"/>
    <p:sldId id="257" r:id="rId6"/>
    <p:sldId id="265" r:id="rId7"/>
    <p:sldId id="260" r:id="rId8"/>
    <p:sldId id="259" r:id="rId9"/>
    <p:sldId id="261" r:id="rId10"/>
    <p:sldId id="262" r:id="rId11"/>
    <p:sldId id="269" r:id="rId12"/>
    <p:sldId id="270" r:id="rId13"/>
    <p:sldId id="271" r:id="rId14"/>
    <p:sldId id="258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36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43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92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93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26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43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67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50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83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01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81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83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3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DFEF72C-B1BC-48DE-B1FE-9456A2E25317}" type="datetimeFigureOut">
              <a:rPr lang="es-ES" smtClean="0"/>
              <a:pPr/>
              <a:t>10/10/2020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81BDCED-E6B8-46C7-A9BE-AD017301FE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486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CTUS: August Strindbe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r="25457"/>
          <a:stretch/>
        </p:blipFill>
        <p:spPr bwMode="auto">
          <a:xfrm>
            <a:off x="5656006" y="10"/>
            <a:ext cx="34879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500" y="639097"/>
            <a:ext cx="4834654" cy="3781101"/>
          </a:xfrm>
        </p:spPr>
        <p:txBody>
          <a:bodyPr>
            <a:normAutofit/>
          </a:bodyPr>
          <a:lstStyle/>
          <a:p>
            <a:r>
              <a:rPr lang="es-AR" dirty="0" err="1"/>
              <a:t>August</a:t>
            </a:r>
            <a:r>
              <a:rPr lang="es-AR" dirty="0"/>
              <a:t> </a:t>
            </a:r>
            <a:r>
              <a:rPr lang="es-AR" dirty="0" err="1"/>
              <a:t>Strindberg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7500" y="5280847"/>
            <a:ext cx="4834654" cy="785656"/>
          </a:xfrm>
        </p:spPr>
        <p:txBody>
          <a:bodyPr>
            <a:normAutofit/>
          </a:bodyPr>
          <a:lstStyle/>
          <a:p>
            <a:r>
              <a:rPr lang="es-AR" dirty="0"/>
              <a:t>1849/1912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señorita Julia. 2014. Películas en Guía del Oc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t="9091" r="1" b="1"/>
          <a:stretch/>
        </p:blipFill>
        <p:spPr bwMode="auto">
          <a:xfrm>
            <a:off x="20" y="10"/>
            <a:ext cx="9143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6">
            <a:extLst>
              <a:ext uri="{FF2B5EF4-FFF2-40B4-BE49-F238E27FC236}">
                <a16:creationId xmlns:a16="http://schemas.microsoft.com/office/drawing/2014/main" id="{28F489B8-B6E6-485E-9CB6-3C90A4D84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172" y="336390"/>
            <a:ext cx="4749312" cy="5838454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92601" y="651932"/>
            <a:ext cx="4279899" cy="1354667"/>
          </a:xfrm>
        </p:spPr>
        <p:txBody>
          <a:bodyPr>
            <a:normAutofit/>
          </a:bodyPr>
          <a:lstStyle/>
          <a:p>
            <a:r>
              <a:rPr lang="es-AR" dirty="0"/>
              <a:t>Su estética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92600" y="2116667"/>
            <a:ext cx="4279900" cy="3496733"/>
          </a:xfrm>
        </p:spPr>
        <p:txBody>
          <a:bodyPr>
            <a:normAutofit/>
          </a:bodyPr>
          <a:lstStyle/>
          <a:p>
            <a:r>
              <a:rPr lang="es-AR" dirty="0"/>
              <a:t>Construcción teatral escueta y descarnada</a:t>
            </a:r>
          </a:p>
          <a:p>
            <a:r>
              <a:rPr lang="es-AR" dirty="0"/>
              <a:t>Hecho observado y documentado</a:t>
            </a:r>
          </a:p>
          <a:p>
            <a:r>
              <a:rPr lang="es-AR" dirty="0"/>
              <a:t>Personajes: producto del medio y de la herencia</a:t>
            </a:r>
          </a:p>
          <a:p>
            <a:r>
              <a:rPr lang="es-AR" dirty="0"/>
              <a:t>Conflicto. Mujer devoradora y macho resentido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Prólogo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1. Ilusión realista es el principio </a:t>
            </a:r>
            <a:r>
              <a:rPr lang="es-AR" dirty="0" err="1"/>
              <a:t>fundante</a:t>
            </a:r>
            <a:r>
              <a:rPr lang="es-AR" dirty="0"/>
              <a:t>: suprime división en actos. Que la obra no exceda una hora y media.</a:t>
            </a:r>
          </a:p>
          <a:p>
            <a:r>
              <a:rPr lang="es-AR" dirty="0"/>
              <a:t>2. Acabar con los clichés: evitar la mirada del público, no romper la cuarta pared</a:t>
            </a:r>
          </a:p>
          <a:p>
            <a:r>
              <a:rPr lang="es-AR" dirty="0"/>
              <a:t>3. Actores al servicio de la nueva poética.</a:t>
            </a:r>
          </a:p>
          <a:p>
            <a:r>
              <a:rPr lang="es-AR" dirty="0"/>
              <a:t>4. Improvisación como herramienta del actor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Prólogo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5. Superar la unidad </a:t>
            </a:r>
            <a:r>
              <a:rPr lang="es-AR" dirty="0" err="1"/>
              <a:t>psicologista</a:t>
            </a:r>
            <a:r>
              <a:rPr lang="es-AR" dirty="0"/>
              <a:t> en la composición del personaje </a:t>
            </a:r>
          </a:p>
          <a:p>
            <a:r>
              <a:rPr lang="es-AR" dirty="0"/>
              <a:t>6. Realismo de la multiplicidad impone un nuevo concepto de personaje</a:t>
            </a:r>
          </a:p>
          <a:p>
            <a:r>
              <a:rPr lang="es-AR" dirty="0"/>
              <a:t>7. El actor debe sumarse a la poética del espacio</a:t>
            </a:r>
          </a:p>
          <a:p>
            <a:r>
              <a:rPr lang="es-AR" dirty="0"/>
              <a:t>8. Iluminación: anular las candilejas, favorecer una visión realista del rostro del actor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Prólogo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9.  Eliminar  o reducir el maquillaje para favorecer el efecto de realidad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señorita Julia (2014), de Liv Ullmann - Crít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5" r="35151" b="405"/>
          <a:stretch/>
        </p:blipFill>
        <p:spPr bwMode="auto">
          <a:xfrm>
            <a:off x="20" y="10"/>
            <a:ext cx="9143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9">
            <a:extLst>
              <a:ext uri="{FF2B5EF4-FFF2-40B4-BE49-F238E27FC236}">
                <a16:creationId xmlns:a16="http://schemas.microsoft.com/office/drawing/2014/main" id="{72319FFA-0E4F-4E0B-BEBA-A9DD4B41AA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864100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7500" y="447188"/>
            <a:ext cx="3697800" cy="1559412"/>
          </a:xfrm>
        </p:spPr>
        <p:txBody>
          <a:bodyPr>
            <a:normAutofit/>
          </a:bodyPr>
          <a:lstStyle/>
          <a:p>
            <a:r>
              <a:rPr lang="es-AR" dirty="0"/>
              <a:t>La señorita Julia (1888)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4034" y="2204864"/>
            <a:ext cx="4250065" cy="38403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1500" dirty="0"/>
              <a:t>Drama naturalista</a:t>
            </a:r>
          </a:p>
          <a:p>
            <a:pPr>
              <a:lnSpc>
                <a:spcPct val="90000"/>
              </a:lnSpc>
            </a:pPr>
            <a:r>
              <a:rPr lang="es-AR" sz="1500" dirty="0"/>
              <a:t>Antoine </a:t>
            </a:r>
          </a:p>
          <a:p>
            <a:pPr>
              <a:lnSpc>
                <a:spcPct val="90000"/>
              </a:lnSpc>
            </a:pPr>
            <a:r>
              <a:rPr lang="es-AR" sz="1500" dirty="0"/>
              <a:t>Concepción de los personajes como producto del medio y de la herencia</a:t>
            </a:r>
          </a:p>
          <a:p>
            <a:pPr>
              <a:lnSpc>
                <a:spcPct val="90000"/>
              </a:lnSpc>
            </a:pPr>
            <a:r>
              <a:rPr lang="es-AR" sz="1500" dirty="0"/>
              <a:t>Mujer devoradora y macho resentido</a:t>
            </a:r>
          </a:p>
          <a:p>
            <a:pPr>
              <a:lnSpc>
                <a:spcPct val="90000"/>
              </a:lnSpc>
            </a:pPr>
            <a:r>
              <a:rPr lang="es-AR" sz="1500" dirty="0"/>
              <a:t>Irracionalidad del impulso sexual</a:t>
            </a:r>
          </a:p>
          <a:p>
            <a:pPr>
              <a:lnSpc>
                <a:spcPct val="90000"/>
              </a:lnSpc>
            </a:pPr>
            <a:r>
              <a:rPr lang="es-AR" sz="1500" dirty="0"/>
              <a:t>Revierte su sentimiento de inferioridad en el criado que posee a la soberbia Julia</a:t>
            </a:r>
          </a:p>
          <a:p>
            <a:pPr>
              <a:lnSpc>
                <a:spcPct val="90000"/>
              </a:lnSpc>
            </a:pPr>
            <a:r>
              <a:rPr lang="es-AR" sz="1500" dirty="0"/>
              <a:t>Mujer: animalidad y degradación</a:t>
            </a:r>
          </a:p>
          <a:p>
            <a:pPr>
              <a:lnSpc>
                <a:spcPct val="90000"/>
              </a:lnSpc>
              <a:buNone/>
            </a:pPr>
            <a:endParaRPr lang="es-AR" sz="1500" dirty="0"/>
          </a:p>
          <a:p>
            <a:pPr>
              <a:lnSpc>
                <a:spcPct val="90000"/>
              </a:lnSpc>
            </a:pPr>
            <a:endParaRPr lang="es-E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señorita Julia (1888)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seguirá lustrando botas y ella no halla solución a su profunda soledad e infelicidad</a:t>
            </a:r>
          </a:p>
          <a:p>
            <a:r>
              <a:rPr lang="es-AR" dirty="0"/>
              <a:t>Lucha de clases y guerra de sexos</a:t>
            </a:r>
          </a:p>
          <a:p>
            <a:r>
              <a:rPr lang="es-AR" dirty="0"/>
              <a:t>Mujer apresada</a:t>
            </a:r>
          </a:p>
          <a:p>
            <a:r>
              <a:rPr lang="es-AR" dirty="0"/>
              <a:t>Juan: acceso y ascenso a la burguesía</a:t>
            </a:r>
          </a:p>
          <a:p>
            <a:r>
              <a:rPr lang="es-AR" dirty="0"/>
              <a:t>Ruptura del orden de la jerarquía social</a:t>
            </a:r>
          </a:p>
          <a:p>
            <a:r>
              <a:rPr lang="es-AR" dirty="0"/>
              <a:t>Sumisión de la mujer al machismo patriarcal</a:t>
            </a:r>
          </a:p>
          <a:p>
            <a:endParaRPr lang="es-AR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señorita Julia (1888)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noche de San Juan: muerte del invierno y nacimiento del verano</a:t>
            </a:r>
          </a:p>
          <a:p>
            <a:r>
              <a:rPr lang="es-AR" dirty="0"/>
              <a:t>Cargada de erotismo</a:t>
            </a:r>
          </a:p>
          <a:p>
            <a:r>
              <a:rPr lang="es-AR" dirty="0"/>
              <a:t>Transformación carnavalesca</a:t>
            </a:r>
          </a:p>
          <a:p>
            <a:r>
              <a:rPr lang="es-AR" dirty="0"/>
              <a:t>Ausencia del padre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biografía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Orígenes</a:t>
            </a:r>
          </a:p>
          <a:p>
            <a:r>
              <a:rPr lang="es-AR" dirty="0"/>
              <a:t>Tres matrimonios</a:t>
            </a:r>
          </a:p>
          <a:p>
            <a:r>
              <a:rPr lang="es-AR" dirty="0"/>
              <a:t>Dirigió obras, administró teatros, teorizó sobre la técnica escénica</a:t>
            </a:r>
          </a:p>
          <a:p>
            <a:r>
              <a:rPr lang="es-AR" dirty="0"/>
              <a:t>Quiso ser actor</a:t>
            </a:r>
          </a:p>
          <a:p>
            <a:r>
              <a:rPr lang="es-AR" dirty="0"/>
              <a:t>1889- teatro experimental</a:t>
            </a:r>
          </a:p>
          <a:p>
            <a:r>
              <a:rPr lang="es-AR" dirty="0"/>
              <a:t>Escribió novelas, cuentos, autobiografías</a:t>
            </a:r>
          </a:p>
          <a:p>
            <a:r>
              <a:rPr lang="es-AR" dirty="0"/>
              <a:t>50 obras teatrales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biografía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Fotografía y pintura</a:t>
            </a:r>
          </a:p>
          <a:p>
            <a:r>
              <a:rPr lang="es-AR" dirty="0"/>
              <a:t>Alquimia</a:t>
            </a:r>
          </a:p>
          <a:p>
            <a:pPr algn="just"/>
            <a:r>
              <a:rPr lang="es-AR" dirty="0"/>
              <a:t>Pintura (</a:t>
            </a:r>
            <a:r>
              <a:rPr lang="es-AR" dirty="0" err="1"/>
              <a:t>Edvard</a:t>
            </a:r>
            <a:r>
              <a:rPr lang="es-AR" dirty="0"/>
              <a:t> </a:t>
            </a:r>
            <a:r>
              <a:rPr lang="es-AR" dirty="0" err="1"/>
              <a:t>Munch</a:t>
            </a:r>
            <a:r>
              <a:rPr lang="es-AR" dirty="0"/>
              <a:t>, Paul Gauguin)</a:t>
            </a:r>
          </a:p>
          <a:p>
            <a:pPr algn="just"/>
            <a:r>
              <a:rPr lang="es-AR" dirty="0"/>
              <a:t>Investigador científico</a:t>
            </a:r>
          </a:p>
          <a:p>
            <a:pPr algn="just"/>
            <a:r>
              <a:rPr lang="es-AR" dirty="0"/>
              <a:t>Vida bohemia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25" y="1916832"/>
            <a:ext cx="3331551" cy="42717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personalidad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Compleja personalidad neurótica y atormentada</a:t>
            </a:r>
          </a:p>
          <a:p>
            <a:r>
              <a:rPr lang="es-AR" dirty="0"/>
              <a:t>Misoginia</a:t>
            </a:r>
          </a:p>
          <a:p>
            <a:pPr algn="just"/>
            <a:r>
              <a:rPr lang="es-AR" dirty="0"/>
              <a:t>Hipersensibilidad y </a:t>
            </a:r>
            <a:r>
              <a:rPr lang="es-AR" dirty="0" err="1"/>
              <a:t>disconformismo</a:t>
            </a:r>
            <a:endParaRPr lang="es-AR" dirty="0"/>
          </a:p>
          <a:p>
            <a:pPr algn="just"/>
            <a:r>
              <a:rPr lang="es-AR" dirty="0"/>
              <a:t>Inestabilidad emocional exasperada</a:t>
            </a:r>
          </a:p>
          <a:p>
            <a:pPr algn="just"/>
            <a:r>
              <a:rPr lang="es-AR" dirty="0"/>
              <a:t>Manías persecutorias. Esquizofrenia</a:t>
            </a:r>
          </a:p>
          <a:p>
            <a:endParaRPr lang="es-AR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Su obra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>
            <a:normAutofit/>
          </a:bodyPr>
          <a:lstStyle/>
          <a:p>
            <a:pPr algn="just"/>
            <a:r>
              <a:rPr lang="es-AR" dirty="0"/>
              <a:t>De obras históricas al realismo y al simbolismo</a:t>
            </a:r>
          </a:p>
          <a:p>
            <a:pPr algn="just"/>
            <a:r>
              <a:rPr lang="es-AR" dirty="0"/>
              <a:t>Más renovador que </a:t>
            </a:r>
            <a:r>
              <a:rPr lang="es-AR" dirty="0" err="1"/>
              <a:t>Ibsen</a:t>
            </a:r>
            <a:endParaRPr lang="es-AR" dirty="0"/>
          </a:p>
          <a:p>
            <a:pPr algn="just"/>
            <a:r>
              <a:rPr lang="es-AR" dirty="0"/>
              <a:t>Influido por </a:t>
            </a:r>
            <a:r>
              <a:rPr lang="es-AR" dirty="0" err="1"/>
              <a:t>Nietzche</a:t>
            </a:r>
            <a:r>
              <a:rPr lang="es-AR" dirty="0"/>
              <a:t> y Edgard Allan Poe</a:t>
            </a:r>
          </a:p>
          <a:p>
            <a:pPr algn="just"/>
            <a:r>
              <a:rPr lang="es-AR" dirty="0"/>
              <a:t>Precursor del teatro expresionista. Camino a Damasco (1901) ¡. Alucinaciones crean un mundo interior de simbolismos.</a:t>
            </a:r>
          </a:p>
          <a:p>
            <a:pPr algn="just"/>
            <a:r>
              <a:rPr lang="es-AR" dirty="0"/>
              <a:t>El sueño (1902) precursora del teatro surrealista. El inconsciente liberado se adueña de la escena </a:t>
            </a:r>
            <a:r>
              <a:rPr lang="es-AR" dirty="0" err="1"/>
              <a:t>Artaud</a:t>
            </a:r>
            <a:r>
              <a:rPr lang="es-AR" dirty="0"/>
              <a:t> y los surrealistas la ponen de ejemplo. Visiones oníricas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ugust Strindberg: Painter, Photographer, Writ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r="3776" b="1"/>
          <a:stretch/>
        </p:blipFill>
        <p:spPr bwMode="auto">
          <a:xfrm>
            <a:off x="720328" y="2413000"/>
            <a:ext cx="2184797" cy="362836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r>
              <a:rPr lang="es-AR" dirty="0"/>
              <a:t>Su obra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8024" y="2413000"/>
            <a:ext cx="5289550" cy="363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dirty="0"/>
              <a:t>Concepción del mundo: el bien y el mal. Dos actitudes vitales: devorar y ser devorado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Amor y odio como fuerzas dialécticas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Toda su obra cargada de angustia y desesperanza. Abandona al hombre a la fatalidad, al destino de la nada metafísica.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Influye en Beckett y Ionesco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Precursor o antecedente del teatro de la crueldad y del teatro del absurdo</a:t>
            </a:r>
            <a:endParaRPr lang="es-ES"/>
          </a:p>
          <a:p>
            <a:pPr>
              <a:lnSpc>
                <a:spcPct val="90000"/>
              </a:lnSpc>
            </a:pPr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Su obra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/>
              <a:t>relatos autobiográficos. </a:t>
            </a:r>
            <a:r>
              <a:rPr lang="es-AR" i="1" dirty="0"/>
              <a:t>Hijo de sirvienta. El cuarto rojo. El alegato de un loco</a:t>
            </a:r>
          </a:p>
          <a:p>
            <a:pPr algn="just"/>
            <a:r>
              <a:rPr lang="es-AR" dirty="0"/>
              <a:t>Ensayos periodísticos</a:t>
            </a:r>
          </a:p>
          <a:p>
            <a:pPr algn="just"/>
            <a:r>
              <a:rPr lang="es-AR" dirty="0"/>
              <a:t>Obras naturalistas: admira a </a:t>
            </a:r>
            <a:r>
              <a:rPr lang="es-AR" dirty="0" err="1"/>
              <a:t>Zolá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Su teatro</a:t>
            </a:r>
            <a:br>
              <a:rPr lang="es-AR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Obra monumental en calidad, extensión, diversidad.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/>
              <a:t>Obras históricas: bucean en el pasado nacional, desde el siglo XII hasta el XIC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/>
              <a:t>Dramas naturalistas: El padre, La señorita Julia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/>
              <a:t>Dramas de carácter simbólico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/>
              <a:t>Piezas fantásticas: visiones oníricas: Hacia Damasco, La sonata de los espectros, El ensueño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Su teatro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AR" dirty="0"/>
              <a:t>Obras: </a:t>
            </a:r>
            <a:r>
              <a:rPr lang="es-AR" i="1" dirty="0"/>
              <a:t>El padre, La señorita Julia, Acreedores</a:t>
            </a:r>
          </a:p>
          <a:p>
            <a:pPr algn="just"/>
            <a:r>
              <a:rPr lang="es-AR" i="1" dirty="0"/>
              <a:t>La danza macabra. La sonata de los espectros</a:t>
            </a:r>
          </a:p>
          <a:p>
            <a:pPr algn="just"/>
            <a:r>
              <a:rPr lang="es-AR" i="1" dirty="0"/>
              <a:t> </a:t>
            </a:r>
            <a:r>
              <a:rPr lang="es-AR" dirty="0"/>
              <a:t>Conflicto básico: la lucha de los sexos, en que hombre y mujer se devoran</a:t>
            </a:r>
          </a:p>
          <a:p>
            <a:pPr algn="just"/>
            <a:r>
              <a:rPr lang="es-AR" dirty="0"/>
              <a:t>Vampirismo en la relación de la pareja humana</a:t>
            </a:r>
          </a:p>
          <a:p>
            <a:pPr algn="just"/>
            <a:r>
              <a:rPr lang="es-AR" dirty="0"/>
              <a:t>Aportó al teatro un mundo de seres atormentados y pesimistas</a:t>
            </a:r>
          </a:p>
          <a:p>
            <a:pPr algn="just"/>
            <a:r>
              <a:rPr lang="es-AR" dirty="0"/>
              <a:t>El gran modelo es </a:t>
            </a:r>
            <a:r>
              <a:rPr lang="es-AR" dirty="0" err="1"/>
              <a:t>Shakespeate</a:t>
            </a:r>
            <a:endParaRPr lang="es-AR" dirty="0"/>
          </a:p>
          <a:p>
            <a:pPr lvl="3">
              <a:buNone/>
            </a:pP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117</TotalTime>
  <Words>628</Words>
  <Application>Microsoft Office PowerPoint</Application>
  <PresentationFormat>Presentación en pantalla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Century Gothic</vt:lpstr>
      <vt:lpstr>Trebuchet MS</vt:lpstr>
      <vt:lpstr>Wingdings 2</vt:lpstr>
      <vt:lpstr>Citable</vt:lpstr>
      <vt:lpstr>August Strindberg</vt:lpstr>
      <vt:lpstr>biografía</vt:lpstr>
      <vt:lpstr>biografía</vt:lpstr>
      <vt:lpstr>personalidad</vt:lpstr>
      <vt:lpstr>Su obra</vt:lpstr>
      <vt:lpstr>Su obra</vt:lpstr>
      <vt:lpstr>Su obra</vt:lpstr>
      <vt:lpstr>Su teatro </vt:lpstr>
      <vt:lpstr>Su teatro</vt:lpstr>
      <vt:lpstr>Su estética</vt:lpstr>
      <vt:lpstr>Prólogo </vt:lpstr>
      <vt:lpstr>Prólogo</vt:lpstr>
      <vt:lpstr>Prólogo</vt:lpstr>
      <vt:lpstr>La señorita Julia (1888)</vt:lpstr>
      <vt:lpstr>La señorita Julia (1888)</vt:lpstr>
      <vt:lpstr>La señorita Julia (1888)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Strindberg</dc:title>
  <dc:creator>Valued Acer Customer</dc:creator>
  <cp:lastModifiedBy>Gabriela</cp:lastModifiedBy>
  <cp:revision>19</cp:revision>
  <dcterms:created xsi:type="dcterms:W3CDTF">2010-08-29T18:25:19Z</dcterms:created>
  <dcterms:modified xsi:type="dcterms:W3CDTF">2020-10-10T22:57:01Z</dcterms:modified>
</cp:coreProperties>
</file>