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6" r:id="rId4"/>
    <p:sldId id="264" r:id="rId5"/>
    <p:sldId id="257" r:id="rId6"/>
    <p:sldId id="265" r:id="rId7"/>
    <p:sldId id="260" r:id="rId8"/>
    <p:sldId id="259" r:id="rId9"/>
    <p:sldId id="261" r:id="rId10"/>
    <p:sldId id="262" r:id="rId11"/>
    <p:sldId id="269" r:id="rId12"/>
    <p:sldId id="270" r:id="rId13"/>
    <p:sldId id="271" r:id="rId14"/>
    <p:sldId id="258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3366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43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5929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937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268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643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167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1506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835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101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81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183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23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DFEF72C-B1BC-48DE-B1FE-9456A2E25317}" type="datetimeFigureOut">
              <a:rPr lang="es-ES" smtClean="0"/>
              <a:pPr/>
              <a:t>10/10/2020</a:t>
            </a:fld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F81BDCED-E6B8-46C7-A9BE-AD017301FEE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24866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CTUS: August Strindber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8" r="25457"/>
          <a:stretch/>
        </p:blipFill>
        <p:spPr bwMode="auto">
          <a:xfrm>
            <a:off x="5656006" y="10"/>
            <a:ext cx="348799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7500" y="639097"/>
            <a:ext cx="4834654" cy="3781101"/>
          </a:xfrm>
        </p:spPr>
        <p:txBody>
          <a:bodyPr>
            <a:normAutofit/>
          </a:bodyPr>
          <a:lstStyle/>
          <a:p>
            <a:r>
              <a:rPr lang="es-AR" dirty="0" err="1"/>
              <a:t>August</a:t>
            </a:r>
            <a:r>
              <a:rPr lang="es-AR" dirty="0"/>
              <a:t> </a:t>
            </a:r>
            <a:r>
              <a:rPr lang="es-AR" dirty="0" err="1"/>
              <a:t>Strindberg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4834654" cy="785656"/>
          </a:xfrm>
        </p:spPr>
        <p:txBody>
          <a:bodyPr>
            <a:normAutofit/>
          </a:bodyPr>
          <a:lstStyle/>
          <a:p>
            <a:r>
              <a:rPr lang="es-AR" dirty="0"/>
              <a:t>1849/1912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a señorita Julia. 2014. Películas en Guía del Oci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4" t="9091" r="1" b="1"/>
          <a:stretch/>
        </p:blipFill>
        <p:spPr bwMode="auto">
          <a:xfrm>
            <a:off x="20" y="10"/>
            <a:ext cx="9143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6">
            <a:extLst>
              <a:ext uri="{FF2B5EF4-FFF2-40B4-BE49-F238E27FC236}">
                <a16:creationId xmlns:a16="http://schemas.microsoft.com/office/drawing/2014/main" id="{28F489B8-B6E6-485E-9CB6-3C90A4D8417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55172" y="336390"/>
            <a:ext cx="4749312" cy="5838454"/>
          </a:xfrm>
          <a:custGeom>
            <a:avLst/>
            <a:gdLst/>
            <a:ahLst/>
            <a:cxnLst/>
            <a:rect l="l" t="t" r="r" b="b"/>
            <a:pathLst>
              <a:path w="6332416" h="5838454">
                <a:moveTo>
                  <a:pt x="63624" y="0"/>
                </a:moveTo>
                <a:lnTo>
                  <a:pt x="82337" y="0"/>
                </a:lnTo>
                <a:lnTo>
                  <a:pt x="6250080" y="0"/>
                </a:lnTo>
                <a:lnTo>
                  <a:pt x="6268793" y="0"/>
                </a:lnTo>
                <a:lnTo>
                  <a:pt x="6283763" y="5614"/>
                </a:lnTo>
                <a:lnTo>
                  <a:pt x="6294991" y="11228"/>
                </a:lnTo>
                <a:lnTo>
                  <a:pt x="6309961" y="16842"/>
                </a:lnTo>
                <a:lnTo>
                  <a:pt x="6317446" y="28069"/>
                </a:lnTo>
                <a:lnTo>
                  <a:pt x="6324931" y="36490"/>
                </a:lnTo>
                <a:lnTo>
                  <a:pt x="6332416" y="47718"/>
                </a:lnTo>
                <a:lnTo>
                  <a:pt x="6332416" y="61752"/>
                </a:lnTo>
                <a:lnTo>
                  <a:pt x="6332416" y="2646984"/>
                </a:lnTo>
                <a:lnTo>
                  <a:pt x="6332416" y="2661018"/>
                </a:lnTo>
                <a:lnTo>
                  <a:pt x="6332416" y="2913585"/>
                </a:lnTo>
                <a:lnTo>
                  <a:pt x="6332416" y="2927620"/>
                </a:lnTo>
                <a:lnTo>
                  <a:pt x="6332416" y="5512851"/>
                </a:lnTo>
                <a:lnTo>
                  <a:pt x="6332416" y="5526886"/>
                </a:lnTo>
                <a:lnTo>
                  <a:pt x="6324931" y="5538114"/>
                </a:lnTo>
                <a:lnTo>
                  <a:pt x="6317446" y="5546534"/>
                </a:lnTo>
                <a:lnTo>
                  <a:pt x="6309961" y="5557762"/>
                </a:lnTo>
                <a:lnTo>
                  <a:pt x="6294991" y="5563376"/>
                </a:lnTo>
                <a:lnTo>
                  <a:pt x="6283763" y="5568990"/>
                </a:lnTo>
                <a:lnTo>
                  <a:pt x="6268793" y="5574604"/>
                </a:lnTo>
                <a:lnTo>
                  <a:pt x="6250080" y="5574604"/>
                </a:lnTo>
                <a:lnTo>
                  <a:pt x="1657955" y="5574604"/>
                </a:lnTo>
                <a:lnTo>
                  <a:pt x="1328610" y="5821613"/>
                </a:lnTo>
                <a:lnTo>
                  <a:pt x="1317382" y="5827227"/>
                </a:lnTo>
                <a:lnTo>
                  <a:pt x="1302412" y="5832840"/>
                </a:lnTo>
                <a:lnTo>
                  <a:pt x="1287442" y="5838454"/>
                </a:lnTo>
                <a:lnTo>
                  <a:pt x="1272472" y="5838454"/>
                </a:lnTo>
                <a:lnTo>
                  <a:pt x="1257501" y="5838454"/>
                </a:lnTo>
                <a:lnTo>
                  <a:pt x="1242531" y="5832840"/>
                </a:lnTo>
                <a:lnTo>
                  <a:pt x="1227561" y="5827227"/>
                </a:lnTo>
                <a:lnTo>
                  <a:pt x="1216333" y="5821613"/>
                </a:lnTo>
                <a:lnTo>
                  <a:pt x="886988" y="5574604"/>
                </a:lnTo>
                <a:lnTo>
                  <a:pt x="82337" y="5574604"/>
                </a:lnTo>
                <a:lnTo>
                  <a:pt x="63624" y="5574604"/>
                </a:lnTo>
                <a:lnTo>
                  <a:pt x="48654" y="5568990"/>
                </a:lnTo>
                <a:lnTo>
                  <a:pt x="37426" y="5563376"/>
                </a:lnTo>
                <a:lnTo>
                  <a:pt x="22456" y="5557762"/>
                </a:lnTo>
                <a:lnTo>
                  <a:pt x="14971" y="5546534"/>
                </a:lnTo>
                <a:lnTo>
                  <a:pt x="7485" y="5538114"/>
                </a:lnTo>
                <a:lnTo>
                  <a:pt x="0" y="5526886"/>
                </a:lnTo>
                <a:lnTo>
                  <a:pt x="0" y="5512851"/>
                </a:lnTo>
                <a:lnTo>
                  <a:pt x="0" y="2927620"/>
                </a:lnTo>
                <a:lnTo>
                  <a:pt x="0" y="2913585"/>
                </a:lnTo>
                <a:lnTo>
                  <a:pt x="0" y="2661018"/>
                </a:lnTo>
                <a:lnTo>
                  <a:pt x="0" y="2646984"/>
                </a:lnTo>
                <a:lnTo>
                  <a:pt x="0" y="61752"/>
                </a:lnTo>
                <a:lnTo>
                  <a:pt x="0" y="47718"/>
                </a:lnTo>
                <a:lnTo>
                  <a:pt x="7485" y="36490"/>
                </a:lnTo>
                <a:lnTo>
                  <a:pt x="14971" y="28069"/>
                </a:lnTo>
                <a:lnTo>
                  <a:pt x="22456" y="16842"/>
                </a:lnTo>
                <a:lnTo>
                  <a:pt x="37426" y="11228"/>
                </a:lnTo>
                <a:lnTo>
                  <a:pt x="48654" y="5614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92601" y="651932"/>
            <a:ext cx="4279899" cy="1354667"/>
          </a:xfrm>
        </p:spPr>
        <p:txBody>
          <a:bodyPr>
            <a:normAutofit/>
          </a:bodyPr>
          <a:lstStyle/>
          <a:p>
            <a:r>
              <a:rPr lang="es-AR" dirty="0"/>
              <a:t>Su estética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92600" y="2116667"/>
            <a:ext cx="4279900" cy="3496733"/>
          </a:xfrm>
        </p:spPr>
        <p:txBody>
          <a:bodyPr>
            <a:normAutofit/>
          </a:bodyPr>
          <a:lstStyle/>
          <a:p>
            <a:r>
              <a:rPr lang="es-AR" dirty="0"/>
              <a:t>Construcción teatral escueta y descarnada</a:t>
            </a:r>
          </a:p>
          <a:p>
            <a:r>
              <a:rPr lang="es-AR" dirty="0"/>
              <a:t>Hecho observado y documentado</a:t>
            </a:r>
          </a:p>
          <a:p>
            <a:r>
              <a:rPr lang="es-AR" dirty="0"/>
              <a:t>Personajes: producto del medio y de la herencia</a:t>
            </a:r>
          </a:p>
          <a:p>
            <a:r>
              <a:rPr lang="es-AR" dirty="0"/>
              <a:t>Conflicto. Mujer devoradora y macho resentido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Prólogo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1. Ilusión realista es el principio </a:t>
            </a:r>
            <a:r>
              <a:rPr lang="es-AR" dirty="0" err="1"/>
              <a:t>fundante</a:t>
            </a:r>
            <a:r>
              <a:rPr lang="es-AR" dirty="0"/>
              <a:t>: suprime división en actos. Que la obra no exceda una hora y media.</a:t>
            </a:r>
          </a:p>
          <a:p>
            <a:r>
              <a:rPr lang="es-AR" dirty="0"/>
              <a:t>2. Acabar con los clichés: evitar la mirada del público, no romper la cuarta pared</a:t>
            </a:r>
          </a:p>
          <a:p>
            <a:r>
              <a:rPr lang="es-AR" dirty="0"/>
              <a:t>3. Actores al servicio de la nueva poética.</a:t>
            </a:r>
          </a:p>
          <a:p>
            <a:r>
              <a:rPr lang="es-AR" dirty="0"/>
              <a:t>4. Improvisación como herramienta del actor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Prólogo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5. Superar la unidad </a:t>
            </a:r>
            <a:r>
              <a:rPr lang="es-AR" dirty="0" err="1"/>
              <a:t>psicologista</a:t>
            </a:r>
            <a:r>
              <a:rPr lang="es-AR" dirty="0"/>
              <a:t> en la composición del personaje </a:t>
            </a:r>
          </a:p>
          <a:p>
            <a:r>
              <a:rPr lang="es-AR" dirty="0"/>
              <a:t>6. Realismo de la multiplicidad impone un nuevo concepto de personaje</a:t>
            </a:r>
          </a:p>
          <a:p>
            <a:r>
              <a:rPr lang="es-AR" dirty="0"/>
              <a:t>7. El actor debe sumarse a la poética del espacio</a:t>
            </a:r>
          </a:p>
          <a:p>
            <a:r>
              <a:rPr lang="es-AR" dirty="0"/>
              <a:t>8. Iluminación: anular las candilejas, favorecer una visión realista del rostro del actor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Prólogo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9.  Eliminar  o reducir el maquillaje para favorecer el efecto de realidad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a señorita Julia (2014), de Liv Ullmann - Crític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5" r="35151" b="405"/>
          <a:stretch/>
        </p:blipFill>
        <p:spPr bwMode="auto">
          <a:xfrm>
            <a:off x="20" y="10"/>
            <a:ext cx="9143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9">
            <a:extLst>
              <a:ext uri="{FF2B5EF4-FFF2-40B4-BE49-F238E27FC236}">
                <a16:creationId xmlns:a16="http://schemas.microsoft.com/office/drawing/2014/main" id="{72319FFA-0E4F-4E0B-BEBA-A9DD4B41AA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864100" cy="6858000"/>
          </a:xfrm>
          <a:custGeom>
            <a:avLst/>
            <a:gdLst>
              <a:gd name="connsiteX0" fmla="*/ 0 w 6485467"/>
              <a:gd name="connsiteY0" fmla="*/ 0 h 6858000"/>
              <a:gd name="connsiteX1" fmla="*/ 6485467 w 6485467"/>
              <a:gd name="connsiteY1" fmla="*/ 0 h 6858000"/>
              <a:gd name="connsiteX2" fmla="*/ 6485467 w 6485467"/>
              <a:gd name="connsiteY2" fmla="*/ 1900238 h 6858000"/>
              <a:gd name="connsiteX3" fmla="*/ 6115051 w 6485467"/>
              <a:gd name="connsiteY3" fmla="*/ 2178050 h 6858000"/>
              <a:gd name="connsiteX4" fmla="*/ 6110817 w 6485467"/>
              <a:gd name="connsiteY4" fmla="*/ 2184400 h 6858000"/>
              <a:gd name="connsiteX5" fmla="*/ 6104467 w 6485467"/>
              <a:gd name="connsiteY5" fmla="*/ 2193925 h 6858000"/>
              <a:gd name="connsiteX6" fmla="*/ 6098117 w 6485467"/>
              <a:gd name="connsiteY6" fmla="*/ 2201863 h 6858000"/>
              <a:gd name="connsiteX7" fmla="*/ 6098117 w 6485467"/>
              <a:gd name="connsiteY7" fmla="*/ 2211388 h 6858000"/>
              <a:gd name="connsiteX8" fmla="*/ 6098117 w 6485467"/>
              <a:gd name="connsiteY8" fmla="*/ 2220913 h 6858000"/>
              <a:gd name="connsiteX9" fmla="*/ 6104467 w 6485467"/>
              <a:gd name="connsiteY9" fmla="*/ 2228850 h 6858000"/>
              <a:gd name="connsiteX10" fmla="*/ 6110817 w 6485467"/>
              <a:gd name="connsiteY10" fmla="*/ 2238375 h 6858000"/>
              <a:gd name="connsiteX11" fmla="*/ 6115051 w 6485467"/>
              <a:gd name="connsiteY11" fmla="*/ 2244725 h 6858000"/>
              <a:gd name="connsiteX12" fmla="*/ 6485467 w 6485467"/>
              <a:gd name="connsiteY12" fmla="*/ 2522538 h 6858000"/>
              <a:gd name="connsiteX13" fmla="*/ 6485467 w 6485467"/>
              <a:gd name="connsiteY13" fmla="*/ 6858000 h 6858000"/>
              <a:gd name="connsiteX14" fmla="*/ 0 w 6485467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85467" h="6858000">
                <a:moveTo>
                  <a:pt x="0" y="0"/>
                </a:moveTo>
                <a:lnTo>
                  <a:pt x="6485467" y="0"/>
                </a:lnTo>
                <a:lnTo>
                  <a:pt x="6485467" y="1900238"/>
                </a:lnTo>
                <a:lnTo>
                  <a:pt x="6115051" y="2178050"/>
                </a:lnTo>
                <a:lnTo>
                  <a:pt x="6110817" y="2184400"/>
                </a:lnTo>
                <a:lnTo>
                  <a:pt x="6104467" y="2193925"/>
                </a:lnTo>
                <a:lnTo>
                  <a:pt x="6098117" y="2201863"/>
                </a:lnTo>
                <a:lnTo>
                  <a:pt x="6098117" y="2211388"/>
                </a:lnTo>
                <a:lnTo>
                  <a:pt x="6098117" y="2220913"/>
                </a:lnTo>
                <a:lnTo>
                  <a:pt x="6104467" y="2228850"/>
                </a:lnTo>
                <a:lnTo>
                  <a:pt x="6110817" y="2238375"/>
                </a:lnTo>
                <a:lnTo>
                  <a:pt x="6115051" y="2244725"/>
                </a:lnTo>
                <a:lnTo>
                  <a:pt x="6485467" y="2522538"/>
                </a:lnTo>
                <a:lnTo>
                  <a:pt x="64854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9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7500" y="447188"/>
            <a:ext cx="3697800" cy="1559412"/>
          </a:xfrm>
        </p:spPr>
        <p:txBody>
          <a:bodyPr>
            <a:normAutofit/>
          </a:bodyPr>
          <a:lstStyle/>
          <a:p>
            <a:r>
              <a:rPr lang="es-AR" dirty="0"/>
              <a:t>La señorita Julia (1888)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4034" y="2204864"/>
            <a:ext cx="4250065" cy="38403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sz="1500" dirty="0"/>
              <a:t>Drama naturalista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Antoine 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Concepción de los personajes como producto del medio y de la herencia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Mujer devoradora y macho resentido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Irracionalidad del impulso sexual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Revierte su sentimiento de inferioridad en el criado que posee a la soberbia Julia</a:t>
            </a:r>
          </a:p>
          <a:p>
            <a:pPr>
              <a:lnSpc>
                <a:spcPct val="90000"/>
              </a:lnSpc>
            </a:pPr>
            <a:r>
              <a:rPr lang="es-AR" sz="1500" dirty="0"/>
              <a:t>Mujer: animalidad y degradación</a:t>
            </a:r>
          </a:p>
          <a:p>
            <a:pPr>
              <a:lnSpc>
                <a:spcPct val="90000"/>
              </a:lnSpc>
              <a:buNone/>
            </a:pPr>
            <a:endParaRPr lang="es-AR" sz="1500" dirty="0"/>
          </a:p>
          <a:p>
            <a:pPr>
              <a:lnSpc>
                <a:spcPct val="90000"/>
              </a:lnSpc>
            </a:pPr>
            <a:endParaRPr lang="es-E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señorita Julia (1888)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El seguirá lustrando botas y ella no halla solución a su profunda soledad e infelicidad</a:t>
            </a:r>
          </a:p>
          <a:p>
            <a:r>
              <a:rPr lang="es-AR" dirty="0"/>
              <a:t>Lucha de clases y guerra de sexos</a:t>
            </a:r>
          </a:p>
          <a:p>
            <a:r>
              <a:rPr lang="es-AR" dirty="0"/>
              <a:t>Mujer apresada</a:t>
            </a:r>
          </a:p>
          <a:p>
            <a:r>
              <a:rPr lang="es-AR" dirty="0"/>
              <a:t>Juan: acceso y ascenso a la burguesía</a:t>
            </a:r>
          </a:p>
          <a:p>
            <a:r>
              <a:rPr lang="es-AR" dirty="0"/>
              <a:t>Ruptura del orden de la jerarquía social</a:t>
            </a:r>
          </a:p>
          <a:p>
            <a:r>
              <a:rPr lang="es-AR" dirty="0"/>
              <a:t>Sumisión de la mujer al machismo patriarcal</a:t>
            </a:r>
          </a:p>
          <a:p>
            <a:endParaRPr lang="es-AR" dirty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señorita Julia (1888)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noche de San Juan: muerte del invierno y nacimiento del verano</a:t>
            </a:r>
          </a:p>
          <a:p>
            <a:r>
              <a:rPr lang="es-AR" dirty="0"/>
              <a:t>Cargada de erotismo</a:t>
            </a:r>
          </a:p>
          <a:p>
            <a:r>
              <a:rPr lang="es-AR" dirty="0"/>
              <a:t>Transformación carnavalesca</a:t>
            </a:r>
          </a:p>
          <a:p>
            <a:r>
              <a:rPr lang="es-AR" dirty="0"/>
              <a:t>Ausencia del padre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biografía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Orígenes</a:t>
            </a:r>
          </a:p>
          <a:p>
            <a:r>
              <a:rPr lang="es-AR" dirty="0"/>
              <a:t>Tres matrimonios</a:t>
            </a:r>
          </a:p>
          <a:p>
            <a:r>
              <a:rPr lang="es-AR" dirty="0"/>
              <a:t>Dirigió obras, administró teatros, teorizó sobre la técnica escénica</a:t>
            </a:r>
          </a:p>
          <a:p>
            <a:r>
              <a:rPr lang="es-AR" dirty="0"/>
              <a:t>Quiso ser actor</a:t>
            </a:r>
          </a:p>
          <a:p>
            <a:r>
              <a:rPr lang="es-AR" dirty="0"/>
              <a:t>1889- teatro experimental</a:t>
            </a:r>
          </a:p>
          <a:p>
            <a:r>
              <a:rPr lang="es-AR" dirty="0"/>
              <a:t>Escribió novelas, cuentos, autobiografías</a:t>
            </a:r>
          </a:p>
          <a:p>
            <a:r>
              <a:rPr lang="es-AR" dirty="0"/>
              <a:t>50 obras teatrales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biografía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Fotografía y pintura</a:t>
            </a:r>
          </a:p>
          <a:p>
            <a:r>
              <a:rPr lang="es-AR" dirty="0"/>
              <a:t>Alquimia</a:t>
            </a:r>
          </a:p>
          <a:p>
            <a:pPr algn="just"/>
            <a:r>
              <a:rPr lang="es-AR" dirty="0"/>
              <a:t>Pintura (</a:t>
            </a:r>
            <a:r>
              <a:rPr lang="es-AR" dirty="0" err="1"/>
              <a:t>Edvard</a:t>
            </a:r>
            <a:r>
              <a:rPr lang="es-AR" dirty="0"/>
              <a:t> </a:t>
            </a:r>
            <a:r>
              <a:rPr lang="es-AR" dirty="0" err="1"/>
              <a:t>Munch</a:t>
            </a:r>
            <a:r>
              <a:rPr lang="es-AR" dirty="0"/>
              <a:t>, Paul Gauguin)</a:t>
            </a:r>
          </a:p>
          <a:p>
            <a:pPr algn="just"/>
            <a:r>
              <a:rPr lang="es-AR" dirty="0"/>
              <a:t>Investigador científico</a:t>
            </a:r>
          </a:p>
          <a:p>
            <a:pPr algn="just"/>
            <a:r>
              <a:rPr lang="es-AR" dirty="0"/>
              <a:t>Vida bohemia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225" y="1916832"/>
            <a:ext cx="3331551" cy="42717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personalidad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Compleja personalidad neurótica y atormentada</a:t>
            </a:r>
          </a:p>
          <a:p>
            <a:r>
              <a:rPr lang="es-AR" dirty="0"/>
              <a:t>Misoginia</a:t>
            </a:r>
          </a:p>
          <a:p>
            <a:pPr algn="just"/>
            <a:r>
              <a:rPr lang="es-AR" dirty="0"/>
              <a:t>Hipersensibilidad y </a:t>
            </a:r>
            <a:r>
              <a:rPr lang="es-AR" dirty="0" err="1"/>
              <a:t>disconformismo</a:t>
            </a:r>
            <a:endParaRPr lang="es-AR" dirty="0"/>
          </a:p>
          <a:p>
            <a:pPr algn="just"/>
            <a:r>
              <a:rPr lang="es-AR" dirty="0"/>
              <a:t>Inestabilidad emocional exasperada</a:t>
            </a:r>
          </a:p>
          <a:p>
            <a:pPr algn="just"/>
            <a:r>
              <a:rPr lang="es-AR" dirty="0"/>
              <a:t>Manías persecutorias. Esquizofrenia</a:t>
            </a:r>
          </a:p>
          <a:p>
            <a:endParaRPr lang="es-AR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Su obra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>
            <a:normAutofit/>
          </a:bodyPr>
          <a:lstStyle/>
          <a:p>
            <a:pPr algn="just"/>
            <a:r>
              <a:rPr lang="es-AR" dirty="0"/>
              <a:t>De obras históricas al realismo y al simbolismo</a:t>
            </a:r>
          </a:p>
          <a:p>
            <a:pPr algn="just"/>
            <a:r>
              <a:rPr lang="es-AR" dirty="0"/>
              <a:t>Más renovador que </a:t>
            </a:r>
            <a:r>
              <a:rPr lang="es-AR" dirty="0" err="1"/>
              <a:t>Ibsen</a:t>
            </a:r>
            <a:endParaRPr lang="es-AR" dirty="0"/>
          </a:p>
          <a:p>
            <a:pPr algn="just"/>
            <a:r>
              <a:rPr lang="es-AR" dirty="0"/>
              <a:t>Influido por </a:t>
            </a:r>
            <a:r>
              <a:rPr lang="es-AR" dirty="0" err="1"/>
              <a:t>Nietzche</a:t>
            </a:r>
            <a:r>
              <a:rPr lang="es-AR" dirty="0"/>
              <a:t> y Edgard Allan Poe</a:t>
            </a:r>
          </a:p>
          <a:p>
            <a:pPr algn="just"/>
            <a:r>
              <a:rPr lang="es-AR" dirty="0"/>
              <a:t>Precursor del teatro expresionista. Camino a Damasco (1901) ¡. Alucinaciones crean un mundo interior de simbolismos.</a:t>
            </a:r>
          </a:p>
          <a:p>
            <a:pPr algn="just"/>
            <a:r>
              <a:rPr lang="es-AR" dirty="0"/>
              <a:t>El sueño (1902) precursora del teatro surrealista. El inconsciente liberado se adueña de la escena </a:t>
            </a:r>
            <a:r>
              <a:rPr lang="es-AR" dirty="0" err="1"/>
              <a:t>Artaud</a:t>
            </a:r>
            <a:r>
              <a:rPr lang="es-AR" dirty="0"/>
              <a:t> y los surrealistas la ponen de ejemplo. Visiones oníricas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ugust Strindberg: Painter, Photographer, Writer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2" r="3776" b="1"/>
          <a:stretch/>
        </p:blipFill>
        <p:spPr bwMode="auto">
          <a:xfrm>
            <a:off x="720328" y="2413000"/>
            <a:ext cx="2184797" cy="3628362"/>
          </a:xfrm>
          <a:prstGeom prst="roundRect">
            <a:avLst>
              <a:gd name="adj" fmla="val 3876"/>
            </a:avLst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7500" y="447188"/>
            <a:ext cx="7928998" cy="970450"/>
          </a:xfrm>
        </p:spPr>
        <p:txBody>
          <a:bodyPr>
            <a:normAutofit/>
          </a:bodyPr>
          <a:lstStyle/>
          <a:p>
            <a:r>
              <a:rPr lang="es-AR" dirty="0"/>
              <a:t>Su obra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48024" y="2413000"/>
            <a:ext cx="5289550" cy="3632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dirty="0"/>
              <a:t>Concepción del mundo: el bien y el mal. Dos actitudes vitales: devorar y ser devorado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Amor y odio como fuerzas dialécticas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Toda su obra cargada de angustia y desesperanza. Abandona al hombre a la fatalidad, al destino de la nada metafísica.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Influye en Beckett y Ionesco</a:t>
            </a:r>
            <a:endParaRPr lang="es-AR"/>
          </a:p>
          <a:p>
            <a:pPr>
              <a:lnSpc>
                <a:spcPct val="90000"/>
              </a:lnSpc>
            </a:pPr>
            <a:r>
              <a:rPr lang="es-AR" dirty="0"/>
              <a:t>Precursor o antecedente del teatro de la crueldad y del teatro del absurdo</a:t>
            </a:r>
            <a:endParaRPr lang="es-ES"/>
          </a:p>
          <a:p>
            <a:pPr>
              <a:lnSpc>
                <a:spcPct val="90000"/>
              </a:lnSpc>
            </a:pPr>
            <a:endParaRPr lang="es-A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Su obra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/>
              <a:t>relatos autobiográficos. </a:t>
            </a:r>
            <a:r>
              <a:rPr lang="es-AR" i="1" dirty="0"/>
              <a:t>Hijo de sirvienta. El cuarto rojo. El alegato de un loco</a:t>
            </a:r>
          </a:p>
          <a:p>
            <a:pPr algn="just"/>
            <a:r>
              <a:rPr lang="es-AR" dirty="0"/>
              <a:t>Ensayos periodísticos</a:t>
            </a:r>
          </a:p>
          <a:p>
            <a:pPr algn="just"/>
            <a:r>
              <a:rPr lang="es-AR" dirty="0"/>
              <a:t>Obras naturalistas: admira a </a:t>
            </a:r>
            <a:r>
              <a:rPr lang="es-AR" dirty="0" err="1"/>
              <a:t>Zolá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Su teatro</a:t>
            </a:r>
            <a:br>
              <a:rPr lang="es-AR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Obra monumental en calidad, extensión, diversidad.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Obras históricas: bucean en el pasado nacional, desde el siglo XII hasta el XIC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Dramas naturalistas: El padre, La señorita Julia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Dramas de carácter simbólico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Piezas fantásticas: visiones oníricas: Hacia Damasco, La sonata de los espectros, El ensueño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Su 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dirty="0"/>
              <a:t>Obras: </a:t>
            </a:r>
            <a:r>
              <a:rPr lang="es-AR" i="1" dirty="0"/>
              <a:t>El padre, La señorita Julia, Acreedores</a:t>
            </a:r>
          </a:p>
          <a:p>
            <a:pPr algn="just"/>
            <a:r>
              <a:rPr lang="es-AR" i="1" dirty="0"/>
              <a:t>La danza macabra. La sonata de los espectros</a:t>
            </a:r>
          </a:p>
          <a:p>
            <a:pPr algn="just"/>
            <a:r>
              <a:rPr lang="es-AR" i="1" dirty="0"/>
              <a:t> </a:t>
            </a:r>
            <a:r>
              <a:rPr lang="es-AR" dirty="0"/>
              <a:t>Conflicto básico: la lucha de los sexos, en que hombre y mujer se devoran</a:t>
            </a:r>
          </a:p>
          <a:p>
            <a:pPr algn="just"/>
            <a:r>
              <a:rPr lang="es-AR" dirty="0"/>
              <a:t>Vampirismo en la relación de la pareja humana</a:t>
            </a:r>
          </a:p>
          <a:p>
            <a:pPr algn="just"/>
            <a:r>
              <a:rPr lang="es-AR" dirty="0"/>
              <a:t>Aportó al teatro un mundo de seres atormentados y pesimistas</a:t>
            </a:r>
          </a:p>
          <a:p>
            <a:pPr algn="just"/>
            <a:r>
              <a:rPr lang="es-AR" dirty="0"/>
              <a:t>El gran modelo es </a:t>
            </a:r>
            <a:r>
              <a:rPr lang="es-AR" dirty="0" err="1"/>
              <a:t>Shakespeate</a:t>
            </a:r>
            <a:endParaRPr lang="es-AR" dirty="0"/>
          </a:p>
          <a:p>
            <a:pPr lvl="3">
              <a:buNone/>
            </a:pP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Violeta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i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TM03457503[[fn=Citable]]</Template>
  <TotalTime>117</TotalTime>
  <Words>628</Words>
  <Application>Microsoft Office PowerPoint</Application>
  <PresentationFormat>Presentación en pantalla (4:3)</PresentationFormat>
  <Paragraphs>88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Century Gothic</vt:lpstr>
      <vt:lpstr>Trebuchet MS</vt:lpstr>
      <vt:lpstr>Wingdings 2</vt:lpstr>
      <vt:lpstr>Citable</vt:lpstr>
      <vt:lpstr>August Strindberg</vt:lpstr>
      <vt:lpstr>biografía</vt:lpstr>
      <vt:lpstr>biografía</vt:lpstr>
      <vt:lpstr>personalidad</vt:lpstr>
      <vt:lpstr>Su obra</vt:lpstr>
      <vt:lpstr>Su obra</vt:lpstr>
      <vt:lpstr>Su obra</vt:lpstr>
      <vt:lpstr>Su teatro </vt:lpstr>
      <vt:lpstr>Su teatro</vt:lpstr>
      <vt:lpstr>Su estética</vt:lpstr>
      <vt:lpstr>Prólogo </vt:lpstr>
      <vt:lpstr>Prólogo</vt:lpstr>
      <vt:lpstr>Prólogo</vt:lpstr>
      <vt:lpstr>La señorita Julia (1888)</vt:lpstr>
      <vt:lpstr>La señorita Julia (1888)</vt:lpstr>
      <vt:lpstr>La señorita Julia (1888)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Strindberg</dc:title>
  <dc:creator>Valued Acer Customer</dc:creator>
  <cp:lastModifiedBy>Gabriela</cp:lastModifiedBy>
  <cp:revision>19</cp:revision>
  <dcterms:created xsi:type="dcterms:W3CDTF">2010-08-29T18:25:19Z</dcterms:created>
  <dcterms:modified xsi:type="dcterms:W3CDTF">2020-10-10T22:57:01Z</dcterms:modified>
</cp:coreProperties>
</file>