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1" r:id="rId3"/>
    <p:sldId id="312" r:id="rId4"/>
    <p:sldId id="314" r:id="rId5"/>
    <p:sldId id="317" r:id="rId6"/>
    <p:sldId id="318" r:id="rId7"/>
    <p:sldId id="319" r:id="rId8"/>
    <p:sldId id="320" r:id="rId9"/>
    <p:sldId id="321" r:id="rId10"/>
    <p:sldId id="322" r:id="rId11"/>
    <p:sldId id="323" r:id="rId12"/>
    <p:sldId id="324" r:id="rId13"/>
    <p:sldId id="325" r:id="rId14"/>
    <p:sldId id="326" r:id="rId15"/>
    <p:sldId id="316" r:id="rId16"/>
    <p:sldId id="327" r:id="rId17"/>
    <p:sldId id="328" r:id="rId18"/>
    <p:sldId id="329" r:id="rId19"/>
    <p:sldId id="330" r:id="rId20"/>
    <p:sldId id="331" r:id="rId21"/>
    <p:sldId id="332" r:id="rId22"/>
    <p:sldId id="333" r:id="rId23"/>
    <p:sldId id="334" r:id="rId24"/>
    <p:sldId id="274" r:id="rId25"/>
    <p:sldId id="280" r:id="rId26"/>
    <p:sldId id="281" r:id="rId27"/>
    <p:sldId id="275" r:id="rId28"/>
    <p:sldId id="276" r:id="rId29"/>
    <p:sldId id="336" r:id="rId30"/>
    <p:sldId id="335" r:id="rId31"/>
    <p:sldId id="278" r:id="rId32"/>
    <p:sldId id="282" r:id="rId33"/>
    <p:sldId id="343" r:id="rId34"/>
    <p:sldId id="283" r:id="rId35"/>
    <p:sldId id="339" r:id="rId36"/>
    <p:sldId id="340" r:id="rId37"/>
    <p:sldId id="341" r:id="rId38"/>
    <p:sldId id="342" r:id="rId39"/>
    <p:sldId id="338" r:id="rId40"/>
    <p:sldId id="284" r:id="rId41"/>
    <p:sldId id="285" r:id="rId42"/>
    <p:sldId id="286" r:id="rId43"/>
    <p:sldId id="288" r:id="rId44"/>
    <p:sldId id="289" r:id="rId45"/>
    <p:sldId id="337" r:id="rId4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A2B66-57A0-4CCF-922F-FEE4C2251E44}" type="datetimeFigureOut">
              <a:rPr lang="es-ES_tradnl" smtClean="0"/>
              <a:pPr/>
              <a:t>29/04/2020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7E891-7307-41ED-A52B-ED6990E728A8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A2B66-57A0-4CCF-922F-FEE4C2251E44}" type="datetimeFigureOut">
              <a:rPr lang="es-ES_tradnl" smtClean="0"/>
              <a:pPr/>
              <a:t>29/04/2020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7E891-7307-41ED-A52B-ED6990E728A8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A2B66-57A0-4CCF-922F-FEE4C2251E44}" type="datetimeFigureOut">
              <a:rPr lang="es-ES_tradnl" smtClean="0"/>
              <a:pPr/>
              <a:t>29/04/2020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7E891-7307-41ED-A52B-ED6990E728A8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A2B66-57A0-4CCF-922F-FEE4C2251E44}" type="datetimeFigureOut">
              <a:rPr lang="es-ES_tradnl" smtClean="0"/>
              <a:pPr/>
              <a:t>29/04/2020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7E891-7307-41ED-A52B-ED6990E728A8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A2B66-57A0-4CCF-922F-FEE4C2251E44}" type="datetimeFigureOut">
              <a:rPr lang="es-ES_tradnl" smtClean="0"/>
              <a:pPr/>
              <a:t>29/04/2020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7E891-7307-41ED-A52B-ED6990E728A8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A2B66-57A0-4CCF-922F-FEE4C2251E44}" type="datetimeFigureOut">
              <a:rPr lang="es-ES_tradnl" smtClean="0"/>
              <a:pPr/>
              <a:t>29/04/2020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7E891-7307-41ED-A52B-ED6990E728A8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A2B66-57A0-4CCF-922F-FEE4C2251E44}" type="datetimeFigureOut">
              <a:rPr lang="es-ES_tradnl" smtClean="0"/>
              <a:pPr/>
              <a:t>29/04/2020</a:t>
            </a:fld>
            <a:endParaRPr lang="es-ES_tradnl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7E891-7307-41ED-A52B-ED6990E728A8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A2B66-57A0-4CCF-922F-FEE4C2251E44}" type="datetimeFigureOut">
              <a:rPr lang="es-ES_tradnl" smtClean="0"/>
              <a:pPr/>
              <a:t>29/04/2020</a:t>
            </a:fld>
            <a:endParaRPr lang="es-ES_tradn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7E891-7307-41ED-A52B-ED6990E728A8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A2B66-57A0-4CCF-922F-FEE4C2251E44}" type="datetimeFigureOut">
              <a:rPr lang="es-ES_tradnl" smtClean="0"/>
              <a:pPr/>
              <a:t>29/04/2020</a:t>
            </a:fld>
            <a:endParaRPr lang="es-ES_tradnl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7E891-7307-41ED-A52B-ED6990E728A8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A2B66-57A0-4CCF-922F-FEE4C2251E44}" type="datetimeFigureOut">
              <a:rPr lang="es-ES_tradnl" smtClean="0"/>
              <a:pPr/>
              <a:t>29/04/2020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7E891-7307-41ED-A52B-ED6990E728A8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A2B66-57A0-4CCF-922F-FEE4C2251E44}" type="datetimeFigureOut">
              <a:rPr lang="es-ES_tradnl" smtClean="0"/>
              <a:pPr/>
              <a:t>29/04/2020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7E891-7307-41ED-A52B-ED6990E728A8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6A2B66-57A0-4CCF-922F-FEE4C2251E44}" type="datetimeFigureOut">
              <a:rPr lang="es-ES_tradnl" smtClean="0"/>
              <a:pPr/>
              <a:t>29/04/2020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F7E891-7307-41ED-A52B-ED6990E728A8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0" y="-171400"/>
            <a:ext cx="9144000" cy="7029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99592" y="134076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s-ES_tradnl" sz="6600" dirty="0" smtClean="0">
                <a:solidFill>
                  <a:schemeClr val="bg1"/>
                </a:solidFill>
              </a:rPr>
              <a:t>ARQUITECTURA DEL SIGLO XVIII –XIX</a:t>
            </a:r>
            <a:br>
              <a:rPr lang="es-ES_tradnl" sz="6600" dirty="0" smtClean="0">
                <a:solidFill>
                  <a:schemeClr val="bg1"/>
                </a:solidFill>
              </a:rPr>
            </a:br>
            <a:r>
              <a:rPr lang="es-ES_tradnl" sz="6600" dirty="0" smtClean="0">
                <a:solidFill>
                  <a:schemeClr val="bg1"/>
                </a:solidFill>
              </a:rPr>
              <a:t>NEOCLASICISMO</a:t>
            </a:r>
            <a:endParaRPr lang="es-ES_tradnl" sz="6600" dirty="0">
              <a:solidFill>
                <a:schemeClr val="bg1"/>
              </a:solidFill>
            </a:endParaRPr>
          </a:p>
        </p:txBody>
      </p:sp>
      <p:sp>
        <p:nvSpPr>
          <p:cNvPr id="5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 fontScale="55000" lnSpcReduction="20000"/>
          </a:bodyPr>
          <a:lstStyle/>
          <a:p>
            <a:r>
              <a:rPr lang="es-ES_tradnl" dirty="0" smtClean="0">
                <a:solidFill>
                  <a:schemeClr val="bg1"/>
                </a:solidFill>
              </a:rPr>
              <a:t>Historia del Arte y la Escenografía II</a:t>
            </a:r>
          </a:p>
          <a:p>
            <a:r>
              <a:rPr lang="es-ES_tradnl" dirty="0" smtClean="0">
                <a:solidFill>
                  <a:schemeClr val="bg1"/>
                </a:solidFill>
              </a:rPr>
              <a:t>Diseño Escenográfico</a:t>
            </a:r>
          </a:p>
          <a:p>
            <a:r>
              <a:rPr lang="es-ES_tradnl" dirty="0" smtClean="0">
                <a:solidFill>
                  <a:schemeClr val="bg1"/>
                </a:solidFill>
              </a:rPr>
              <a:t>Facultad de Artes del Espectáculo</a:t>
            </a:r>
          </a:p>
          <a:p>
            <a:r>
              <a:rPr lang="es-ES_tradnl" dirty="0" err="1" smtClean="0">
                <a:solidFill>
                  <a:schemeClr val="bg1"/>
                </a:solidFill>
              </a:rPr>
              <a:t>UNCuyo</a:t>
            </a:r>
            <a:endParaRPr lang="es-ES_tradnl" dirty="0" smtClean="0">
              <a:solidFill>
                <a:schemeClr val="bg1"/>
              </a:solidFill>
            </a:endParaRPr>
          </a:p>
          <a:p>
            <a:r>
              <a:rPr lang="es-ES_tradnl" dirty="0" smtClean="0">
                <a:solidFill>
                  <a:schemeClr val="bg1"/>
                </a:solidFill>
              </a:rPr>
              <a:t>Profesor titular: Arq. Luis Antonio </a:t>
            </a:r>
            <a:r>
              <a:rPr lang="es-ES_tradnl" dirty="0" err="1" smtClean="0">
                <a:solidFill>
                  <a:schemeClr val="bg1"/>
                </a:solidFill>
              </a:rPr>
              <a:t>Gattás</a:t>
            </a:r>
            <a:endParaRPr lang="es-ES_tradnl" dirty="0" smtClean="0">
              <a:solidFill>
                <a:schemeClr val="bg1"/>
              </a:solidFill>
            </a:endParaRPr>
          </a:p>
          <a:p>
            <a:r>
              <a:rPr lang="es-ES_tradnl" dirty="0" smtClean="0"/>
              <a:t>2020</a:t>
            </a:r>
          </a:p>
          <a:p>
            <a:endParaRPr lang="es-ES_tradnl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120680"/>
          </a:xfrm>
        </p:spPr>
        <p:txBody>
          <a:bodyPr>
            <a:normAutofit/>
          </a:bodyPr>
          <a:lstStyle/>
          <a:p>
            <a:r>
              <a:rPr lang="es-ES" dirty="0" smtClean="0"/>
              <a:t>Antecedentes - </a:t>
            </a:r>
            <a:r>
              <a:rPr lang="es-ES" dirty="0" err="1" smtClean="0"/>
              <a:t>Piranesi</a:t>
            </a:r>
            <a:r>
              <a:rPr lang="es-ES" dirty="0" smtClean="0"/>
              <a:t>: Teatro de Flavio – Coliseo - Roma</a:t>
            </a:r>
          </a:p>
        </p:txBody>
      </p:sp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s-ES_tradnl" sz="3200" dirty="0" smtClean="0">
                <a:solidFill>
                  <a:schemeClr val="bg1"/>
                </a:solidFill>
              </a:rPr>
              <a:t>NEOCLASICISMO</a:t>
            </a:r>
            <a:endParaRPr lang="es-ES_tradnl" sz="3200" dirty="0">
              <a:solidFill>
                <a:schemeClr val="bg1"/>
              </a:solidFill>
            </a:endParaRPr>
          </a:p>
        </p:txBody>
      </p:sp>
      <p:pic>
        <p:nvPicPr>
          <p:cNvPr id="6" name="5 Imagen" descr="giovanni-battista-piranesi-veduta-dell-anfiteatro-flavio,-detto-il-colosse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19" y="1503986"/>
            <a:ext cx="8496945" cy="538139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120680"/>
          </a:xfrm>
        </p:spPr>
        <p:txBody>
          <a:bodyPr>
            <a:normAutofit/>
          </a:bodyPr>
          <a:lstStyle/>
          <a:p>
            <a:r>
              <a:rPr lang="es-ES" dirty="0" smtClean="0"/>
              <a:t>Antecedentes -  HERCULANO Y POMPEYA</a:t>
            </a:r>
          </a:p>
          <a:p>
            <a:r>
              <a:rPr lang="es-ES" sz="1800" dirty="0" smtClean="0"/>
              <a:t>Los nuevos hallazgos arqueológicos encontrados proporcionaron el vocabulario de la arquitectura formal clásica y los arquitectos empezaron a inclinarse por un estilo basado en modelos grecorromanos. </a:t>
            </a:r>
          </a:p>
        </p:txBody>
      </p:sp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s-ES_tradnl" sz="3200" dirty="0" smtClean="0">
                <a:solidFill>
                  <a:schemeClr val="bg1"/>
                </a:solidFill>
              </a:rPr>
              <a:t>NEOCLASICISMO</a:t>
            </a:r>
            <a:endParaRPr lang="es-ES_tradnl" sz="3200" dirty="0">
              <a:solidFill>
                <a:schemeClr val="bg1"/>
              </a:solidFill>
            </a:endParaRPr>
          </a:p>
        </p:txBody>
      </p:sp>
      <p:pic>
        <p:nvPicPr>
          <p:cNvPr id="4" name="3 Imagen" descr="images (4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1916831"/>
            <a:ext cx="6984776" cy="485558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120680"/>
          </a:xfrm>
        </p:spPr>
        <p:txBody>
          <a:bodyPr>
            <a:normAutofit/>
          </a:bodyPr>
          <a:lstStyle/>
          <a:p>
            <a:r>
              <a:rPr lang="es-ES" dirty="0" smtClean="0"/>
              <a:t>Antecedentes - HERCULANO Y POMPEY</a:t>
            </a:r>
          </a:p>
        </p:txBody>
      </p:sp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s-ES_tradnl" sz="3200" dirty="0" smtClean="0">
                <a:solidFill>
                  <a:schemeClr val="bg1"/>
                </a:solidFill>
              </a:rPr>
              <a:t>NEOCLASICISMO</a:t>
            </a:r>
            <a:endParaRPr lang="es-ES_tradnl" sz="3200" dirty="0">
              <a:solidFill>
                <a:schemeClr val="bg1"/>
              </a:solidFill>
            </a:endParaRPr>
          </a:p>
        </p:txBody>
      </p:sp>
      <p:pic>
        <p:nvPicPr>
          <p:cNvPr id="6" name="5 Imagen" descr="images (3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6159" y="1018297"/>
            <a:ext cx="8414313" cy="557905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120680"/>
          </a:xfrm>
        </p:spPr>
        <p:txBody>
          <a:bodyPr>
            <a:normAutofit/>
          </a:bodyPr>
          <a:lstStyle/>
          <a:p>
            <a:r>
              <a:rPr lang="es-ES" dirty="0" smtClean="0"/>
              <a:t>Antecedentes - HERCULANO Y POMPEY</a:t>
            </a:r>
          </a:p>
        </p:txBody>
      </p:sp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s-ES_tradnl" sz="3200" dirty="0" smtClean="0">
                <a:solidFill>
                  <a:schemeClr val="bg1"/>
                </a:solidFill>
              </a:rPr>
              <a:t>NEOCLASICISMO</a:t>
            </a:r>
            <a:endParaRPr lang="es-ES_tradnl" sz="3200" dirty="0">
              <a:solidFill>
                <a:schemeClr val="bg1"/>
              </a:solidFill>
            </a:endParaRPr>
          </a:p>
        </p:txBody>
      </p:sp>
      <p:pic>
        <p:nvPicPr>
          <p:cNvPr id="7" name="6 Imagen" descr="images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979890"/>
            <a:ext cx="7560840" cy="571458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120680"/>
          </a:xfrm>
        </p:spPr>
        <p:txBody>
          <a:bodyPr>
            <a:normAutofit/>
          </a:bodyPr>
          <a:lstStyle/>
          <a:p>
            <a:r>
              <a:rPr lang="es-ES" dirty="0" smtClean="0"/>
              <a:t>ARQUITECTURA: HERCULANO Y POMPEYA</a:t>
            </a:r>
          </a:p>
        </p:txBody>
      </p:sp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s-ES_tradnl" sz="3200" dirty="0" smtClean="0">
                <a:solidFill>
                  <a:schemeClr val="bg1"/>
                </a:solidFill>
              </a:rPr>
              <a:t>NEOCLASICISMO</a:t>
            </a:r>
            <a:endParaRPr lang="es-ES_tradnl" sz="3200" dirty="0">
              <a:solidFill>
                <a:schemeClr val="bg1"/>
              </a:solidFill>
            </a:endParaRPr>
          </a:p>
        </p:txBody>
      </p:sp>
      <p:pic>
        <p:nvPicPr>
          <p:cNvPr id="6" name="5 Imagen" descr="images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3" y="1340768"/>
            <a:ext cx="8928992" cy="446449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688632"/>
          </a:xfrm>
        </p:spPr>
        <p:txBody>
          <a:bodyPr>
            <a:normAutofit/>
          </a:bodyPr>
          <a:lstStyle/>
          <a:p>
            <a:r>
              <a:rPr lang="es-ES" dirty="0" smtClean="0"/>
              <a:t>Antecedentes – Robert Adam:</a:t>
            </a:r>
          </a:p>
          <a:p>
            <a:r>
              <a:rPr lang="es-ES" sz="1800" dirty="0" smtClean="0"/>
              <a:t>Desde muy joven se integra con su hermano al taller de su padre, arquitecto. Su vocación original era las artes visuales. Enamorado del </a:t>
            </a:r>
            <a:r>
              <a:rPr lang="es-ES" sz="1800" dirty="0" err="1" smtClean="0"/>
              <a:t>Gotico</a:t>
            </a:r>
            <a:r>
              <a:rPr lang="es-ES" sz="1800" dirty="0" smtClean="0"/>
              <a:t>. Estudió arquitectura y  trabajó con diferentes arquitectos importantes de su época tanto en Londres como en Escocia. </a:t>
            </a:r>
            <a:r>
              <a:rPr lang="es-ES" sz="1800" dirty="0" err="1" smtClean="0"/>
              <a:t>Despues</a:t>
            </a:r>
            <a:r>
              <a:rPr lang="es-ES" sz="1800" dirty="0" smtClean="0"/>
              <a:t> de largos recorridos por Europa se establece en Roma donde estudia con </a:t>
            </a:r>
            <a:r>
              <a:rPr lang="es-ES" sz="1800" dirty="0" err="1" smtClean="0"/>
              <a:t>Piranesi</a:t>
            </a:r>
            <a:r>
              <a:rPr lang="es-ES" sz="1800" dirty="0" smtClean="0"/>
              <a:t> y se interesa por la </a:t>
            </a:r>
            <a:r>
              <a:rPr lang="es-ES" sz="1800" dirty="0" err="1" smtClean="0"/>
              <a:t>arqueologia</a:t>
            </a:r>
            <a:r>
              <a:rPr lang="es-ES" sz="1800" dirty="0" smtClean="0"/>
              <a:t> estudiando con </a:t>
            </a:r>
            <a:r>
              <a:rPr lang="es-ES" sz="1800" dirty="0" err="1" smtClean="0"/>
              <a:t>Winckelmann</a:t>
            </a:r>
            <a:r>
              <a:rPr lang="es-ES" sz="1800" dirty="0" smtClean="0"/>
              <a:t>, conocido </a:t>
            </a:r>
            <a:r>
              <a:rPr lang="es-ES" sz="1800" dirty="0" err="1" smtClean="0"/>
              <a:t>inviestigador</a:t>
            </a:r>
            <a:r>
              <a:rPr lang="es-ES" sz="1800" dirty="0" smtClean="0"/>
              <a:t> y enamorado del arte clásico griego.</a:t>
            </a:r>
          </a:p>
        </p:txBody>
      </p:sp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s-ES_tradnl" sz="3200" dirty="0" smtClean="0">
                <a:solidFill>
                  <a:schemeClr val="bg1"/>
                </a:solidFill>
              </a:rPr>
              <a:t>NEOCLASICISMO</a:t>
            </a:r>
            <a:endParaRPr lang="es-ES_tradnl" sz="3200" dirty="0">
              <a:solidFill>
                <a:schemeClr val="bg1"/>
              </a:solidFill>
            </a:endParaRPr>
          </a:p>
        </p:txBody>
      </p:sp>
      <p:pic>
        <p:nvPicPr>
          <p:cNvPr id="4" name="3 Imagen" descr="Kedleston_Hal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14572" y="3284984"/>
            <a:ext cx="5070708" cy="3272784"/>
          </a:xfrm>
          <a:prstGeom prst="rect">
            <a:avLst/>
          </a:prstGeom>
        </p:spPr>
      </p:pic>
      <p:sp>
        <p:nvSpPr>
          <p:cNvPr id="6" name="5 Rectángulo"/>
          <p:cNvSpPr/>
          <p:nvPr/>
        </p:nvSpPr>
        <p:spPr>
          <a:xfrm>
            <a:off x="0" y="386104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b="1" dirty="0" err="1" smtClean="0"/>
              <a:t>Kedleston</a:t>
            </a:r>
            <a:r>
              <a:rPr lang="es-ES" b="1" dirty="0" smtClean="0"/>
              <a:t> Hall. </a:t>
            </a:r>
          </a:p>
          <a:p>
            <a:r>
              <a:rPr lang="es-ES" dirty="0" smtClean="0"/>
              <a:t>La fachada fue hecha por</a:t>
            </a:r>
          </a:p>
          <a:p>
            <a:r>
              <a:rPr lang="es-ES" dirty="0" smtClean="0"/>
              <a:t> Robert Adam, basándose en </a:t>
            </a:r>
          </a:p>
          <a:p>
            <a:r>
              <a:rPr lang="es-ES" dirty="0" smtClean="0"/>
              <a:t>el Arco de Constantino en Roma.</a:t>
            </a:r>
            <a:endParaRPr lang="es-ES_tradnl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404664"/>
            <a:ext cx="9144000" cy="6192688"/>
          </a:xfrm>
        </p:spPr>
        <p:txBody>
          <a:bodyPr>
            <a:normAutofit/>
          </a:bodyPr>
          <a:lstStyle/>
          <a:p>
            <a:r>
              <a:rPr lang="es-ES" dirty="0" smtClean="0"/>
              <a:t>Antecedentes – Robert Adam:</a:t>
            </a:r>
          </a:p>
          <a:p>
            <a:r>
              <a:rPr lang="es-ES" sz="1800" b="1" dirty="0" err="1" smtClean="0"/>
              <a:t>kenwood-house</a:t>
            </a:r>
            <a:r>
              <a:rPr lang="es-ES" sz="1800" dirty="0" smtClean="0"/>
              <a:t> </a:t>
            </a:r>
            <a:r>
              <a:rPr lang="es-ES" sz="1800" dirty="0" err="1" smtClean="0"/>
              <a:t>londres</a:t>
            </a:r>
            <a:r>
              <a:rPr lang="es-ES" sz="1800" dirty="0" smtClean="0"/>
              <a:t> entrada frontal -</a:t>
            </a:r>
            <a:r>
              <a:rPr lang="es-ES" sz="1800" dirty="0" err="1" smtClean="0"/>
              <a:t>Hampstead</a:t>
            </a:r>
            <a:r>
              <a:rPr lang="es-ES" sz="1800" dirty="0" smtClean="0"/>
              <a:t>-Londres</a:t>
            </a:r>
            <a:endParaRPr lang="es-ES_tradnl" sz="1800" dirty="0"/>
          </a:p>
        </p:txBody>
      </p:sp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s-ES_tradnl" sz="3200" dirty="0" smtClean="0">
                <a:solidFill>
                  <a:schemeClr val="bg1"/>
                </a:solidFill>
              </a:rPr>
              <a:t>NEOCLASICISMO</a:t>
            </a:r>
            <a:endParaRPr lang="es-ES_tradnl" sz="3200" dirty="0">
              <a:solidFill>
                <a:schemeClr val="bg1"/>
              </a:solidFill>
            </a:endParaRPr>
          </a:p>
        </p:txBody>
      </p:sp>
      <p:pic>
        <p:nvPicPr>
          <p:cNvPr id="6" name="5 Imagen" descr="kenwood-house-londres-entrada-frontal-kenwood-house-que-experimento-una-importante-alteracion-por-el-arquitecto-robert-adam-hampstead-londres-inglaterra-reino-unido-hy61h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9462" y="1412776"/>
            <a:ext cx="8553018" cy="544522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192688"/>
          </a:xfrm>
        </p:spPr>
        <p:txBody>
          <a:bodyPr>
            <a:normAutofit/>
          </a:bodyPr>
          <a:lstStyle/>
          <a:p>
            <a:r>
              <a:rPr lang="es-ES" dirty="0" smtClean="0"/>
              <a:t>Antecedentes – Robert Adam:</a:t>
            </a:r>
          </a:p>
          <a:p>
            <a:r>
              <a:rPr lang="es-ES" sz="1800" dirty="0" smtClean="0"/>
              <a:t>1750 y 1760 diseñó varias casas de campo inglesas (entre las cuales destacan la casa Sion, 1762-1769 y </a:t>
            </a:r>
            <a:r>
              <a:rPr lang="es-ES" sz="1800" dirty="0" err="1" smtClean="0"/>
              <a:t>Osterley</a:t>
            </a:r>
            <a:r>
              <a:rPr lang="es-ES" sz="1800" dirty="0" smtClean="0"/>
              <a:t> Park 1761-1780), le convierten en el introductor del estilo neoclásico en Gran Bretaña. El estilo Adam, tal y como se le conoce, evoca el rococó por su énfasis en la ornamentación de fachadas y un refinamiento a gran escala, incluso al adoptar los motivos de la antigüedad. </a:t>
            </a:r>
            <a:endParaRPr lang="es-ES_tradnl" sz="1800" dirty="0"/>
          </a:p>
        </p:txBody>
      </p:sp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s-ES_tradnl" sz="3200" dirty="0" smtClean="0">
                <a:solidFill>
                  <a:schemeClr val="bg1"/>
                </a:solidFill>
              </a:rPr>
              <a:t>NEOCLASICISMO</a:t>
            </a:r>
            <a:endParaRPr lang="es-ES_tradnl" sz="3200" dirty="0">
              <a:solidFill>
                <a:schemeClr val="bg1"/>
              </a:solidFill>
            </a:endParaRPr>
          </a:p>
        </p:txBody>
      </p:sp>
      <p:pic>
        <p:nvPicPr>
          <p:cNvPr id="6" name="3 Marcador de contenido" descr="1024px-Syon_House_East_Aspec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22920" y="2420888"/>
            <a:ext cx="7149480" cy="4049511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192688"/>
          </a:xfrm>
        </p:spPr>
        <p:txBody>
          <a:bodyPr>
            <a:normAutofit/>
          </a:bodyPr>
          <a:lstStyle/>
          <a:p>
            <a:r>
              <a:rPr lang="es-ES" dirty="0" smtClean="0"/>
              <a:t>Antecedentes – </a:t>
            </a:r>
            <a:r>
              <a:rPr lang="es-ES" dirty="0" smtClean="0"/>
              <a:t>Arquitectura </a:t>
            </a:r>
            <a:r>
              <a:rPr lang="es-ES" dirty="0" err="1" smtClean="0"/>
              <a:t>Clasica</a:t>
            </a:r>
            <a:endParaRPr lang="es-ES" dirty="0" smtClean="0"/>
          </a:p>
          <a:p>
            <a:r>
              <a:rPr lang="es-ES" sz="1800" dirty="0" smtClean="0"/>
              <a:t>Elementos arquitectónicos:</a:t>
            </a:r>
            <a:endParaRPr lang="es-ES_tradnl" sz="1800" dirty="0"/>
          </a:p>
        </p:txBody>
      </p:sp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s-ES_tradnl" sz="3200" dirty="0" smtClean="0">
                <a:solidFill>
                  <a:schemeClr val="bg1"/>
                </a:solidFill>
              </a:rPr>
              <a:t>NEOCLASICISMO</a:t>
            </a:r>
            <a:endParaRPr lang="es-ES_tradnl" sz="3200" dirty="0">
              <a:solidFill>
                <a:schemeClr val="bg1"/>
              </a:solidFill>
            </a:endParaRPr>
          </a:p>
        </p:txBody>
      </p:sp>
      <p:pic>
        <p:nvPicPr>
          <p:cNvPr id="8" name="7 Imagen" descr="templo-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1304250"/>
            <a:ext cx="6984776" cy="55598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192688"/>
          </a:xfrm>
        </p:spPr>
        <p:txBody>
          <a:bodyPr>
            <a:normAutofit/>
          </a:bodyPr>
          <a:lstStyle/>
          <a:p>
            <a:r>
              <a:rPr lang="es-ES" dirty="0" smtClean="0"/>
              <a:t>Antecedentes – </a:t>
            </a:r>
            <a:r>
              <a:rPr lang="es-ES" dirty="0" smtClean="0"/>
              <a:t>Arquitectura </a:t>
            </a:r>
            <a:r>
              <a:rPr lang="es-ES" dirty="0" err="1" smtClean="0"/>
              <a:t>Clasica</a:t>
            </a:r>
            <a:endParaRPr lang="es-ES" dirty="0" smtClean="0"/>
          </a:p>
          <a:p>
            <a:r>
              <a:rPr lang="es-ES" sz="1800" dirty="0" smtClean="0"/>
              <a:t>Elementos arquitectónicos:</a:t>
            </a:r>
            <a:endParaRPr lang="es-ES_tradnl" sz="1800" dirty="0"/>
          </a:p>
        </p:txBody>
      </p:sp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s-ES_tradnl" sz="3200" dirty="0" smtClean="0">
                <a:solidFill>
                  <a:schemeClr val="bg1"/>
                </a:solidFill>
              </a:rPr>
              <a:t>NEOCLASICISMO</a:t>
            </a:r>
            <a:endParaRPr lang="es-ES_tradnl" sz="3200" dirty="0">
              <a:solidFill>
                <a:schemeClr val="bg1"/>
              </a:solidFill>
            </a:endParaRPr>
          </a:p>
        </p:txBody>
      </p:sp>
      <p:pic>
        <p:nvPicPr>
          <p:cNvPr id="6" name="5 Imagen" descr="templo_grieg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139" y="1352550"/>
            <a:ext cx="9007684" cy="53168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s-ES_tradnl" sz="3200" dirty="0" smtClean="0">
                <a:solidFill>
                  <a:schemeClr val="bg1"/>
                </a:solidFill>
              </a:rPr>
              <a:t>NEOCLASICISMO</a:t>
            </a:r>
            <a:endParaRPr lang="es-ES_tradnl" sz="3200" dirty="0">
              <a:solidFill>
                <a:schemeClr val="bg1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688632"/>
          </a:xfrm>
        </p:spPr>
        <p:txBody>
          <a:bodyPr>
            <a:normAutofit fontScale="85000" lnSpcReduction="20000"/>
          </a:bodyPr>
          <a:lstStyle/>
          <a:p>
            <a:r>
              <a:rPr lang="es-ES" dirty="0" smtClean="0"/>
              <a:t>Más que un resurgimiento de las formas antiguas, el neoclasicismo relaciona hechos del pasado con los acontecidos en su propio tiempo.</a:t>
            </a:r>
          </a:p>
          <a:p>
            <a:r>
              <a:rPr lang="es-ES" dirty="0" smtClean="0"/>
              <a:t>Los artistas neoclásicos fueron los primeros que intentaron reemplazar la sensualidad y la trivialidad del rococó por un estilo lógico, de tono solemne y austero.</a:t>
            </a:r>
          </a:p>
          <a:p>
            <a:r>
              <a:rPr lang="es-ES" dirty="0" smtClean="0"/>
              <a:t> Cuando los movimientos revolucionarios establecieron repúblicas en Francia y en América del Norte, los nuevos gobiernos republicanos adoptaron el neoclasicismo como estilo oficial porque </a:t>
            </a:r>
            <a:r>
              <a:rPr lang="es-ES" u="sng" dirty="0" smtClean="0"/>
              <a:t>relacionaban la democracia con la antigua Grecia y la República romana.</a:t>
            </a:r>
            <a:r>
              <a:rPr lang="es-ES" dirty="0" smtClean="0"/>
              <a:t> </a:t>
            </a:r>
          </a:p>
          <a:p>
            <a:r>
              <a:rPr lang="es-ES" dirty="0" smtClean="0"/>
              <a:t>Más tarde, cuando Napoleón I subió al poder en Francia, este estilo se modificó para servir a sus necesidades propagandísticas.</a:t>
            </a:r>
            <a:endParaRPr lang="es-ES_tradnl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192688"/>
          </a:xfrm>
        </p:spPr>
        <p:txBody>
          <a:bodyPr>
            <a:normAutofit/>
          </a:bodyPr>
          <a:lstStyle/>
          <a:p>
            <a:r>
              <a:rPr lang="es-ES" dirty="0" smtClean="0"/>
              <a:t>Antecedentes – </a:t>
            </a:r>
            <a:r>
              <a:rPr lang="es-ES" dirty="0" smtClean="0"/>
              <a:t>Arquitectura </a:t>
            </a:r>
            <a:r>
              <a:rPr lang="es-ES" dirty="0" err="1" smtClean="0"/>
              <a:t>Clasica</a:t>
            </a:r>
            <a:endParaRPr lang="es-ES" dirty="0" smtClean="0"/>
          </a:p>
          <a:p>
            <a:r>
              <a:rPr lang="es-ES" sz="1800" dirty="0" smtClean="0"/>
              <a:t>Elementos arquitectónicos:</a:t>
            </a:r>
            <a:endParaRPr lang="es-ES_tradnl" sz="1800" dirty="0"/>
          </a:p>
        </p:txBody>
      </p:sp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s-ES_tradnl" sz="3200" dirty="0" smtClean="0">
                <a:solidFill>
                  <a:schemeClr val="bg1"/>
                </a:solidFill>
              </a:rPr>
              <a:t>NEOCLASICISMO</a:t>
            </a:r>
            <a:endParaRPr lang="es-ES_tradnl" sz="3200" dirty="0">
              <a:solidFill>
                <a:schemeClr val="bg1"/>
              </a:solidFill>
            </a:endParaRPr>
          </a:p>
        </p:txBody>
      </p:sp>
      <p:pic>
        <p:nvPicPr>
          <p:cNvPr id="7" name="6 Imagen" descr="rdenes-y-partes-del-templo-griego-4-6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3677" y="1291778"/>
            <a:ext cx="7066715" cy="53055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192688"/>
          </a:xfrm>
        </p:spPr>
        <p:txBody>
          <a:bodyPr>
            <a:normAutofit/>
          </a:bodyPr>
          <a:lstStyle/>
          <a:p>
            <a:r>
              <a:rPr lang="es-ES" dirty="0" smtClean="0"/>
              <a:t>Antecedentes – </a:t>
            </a:r>
            <a:r>
              <a:rPr lang="es-ES" dirty="0" smtClean="0"/>
              <a:t>Arquitectura </a:t>
            </a:r>
            <a:r>
              <a:rPr lang="es-ES" dirty="0" err="1" smtClean="0"/>
              <a:t>Clasica</a:t>
            </a:r>
            <a:endParaRPr lang="es-ES" dirty="0" smtClean="0"/>
          </a:p>
          <a:p>
            <a:r>
              <a:rPr lang="es-ES" sz="1800" dirty="0" smtClean="0"/>
              <a:t>Elementos arquitectónicos:</a:t>
            </a:r>
            <a:endParaRPr lang="es-ES_tradnl" sz="1800" dirty="0"/>
          </a:p>
        </p:txBody>
      </p:sp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s-ES_tradnl" sz="3200" dirty="0" smtClean="0">
                <a:solidFill>
                  <a:schemeClr val="bg1"/>
                </a:solidFill>
              </a:rPr>
              <a:t>NEOCLASICISMO</a:t>
            </a:r>
            <a:endParaRPr lang="es-ES_tradnl" sz="3200" dirty="0">
              <a:solidFill>
                <a:schemeClr val="bg1"/>
              </a:solidFill>
            </a:endParaRPr>
          </a:p>
        </p:txBody>
      </p:sp>
      <p:pic>
        <p:nvPicPr>
          <p:cNvPr id="6" name="5 Imagen" descr="descarga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628800"/>
            <a:ext cx="9125068" cy="39604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192688"/>
          </a:xfrm>
        </p:spPr>
        <p:txBody>
          <a:bodyPr>
            <a:normAutofit/>
          </a:bodyPr>
          <a:lstStyle/>
          <a:p>
            <a:r>
              <a:rPr lang="es-ES" dirty="0" smtClean="0"/>
              <a:t>Antecedentes – </a:t>
            </a:r>
            <a:r>
              <a:rPr lang="es-ES" dirty="0" smtClean="0"/>
              <a:t>Arquitectura </a:t>
            </a:r>
            <a:r>
              <a:rPr lang="es-ES" dirty="0" err="1" smtClean="0"/>
              <a:t>Clasica</a:t>
            </a:r>
            <a:endParaRPr lang="es-ES" dirty="0" smtClean="0"/>
          </a:p>
          <a:p>
            <a:r>
              <a:rPr lang="es-ES" sz="1800" dirty="0" smtClean="0"/>
              <a:t>Elementos arquitectónicos:</a:t>
            </a:r>
            <a:endParaRPr lang="es-ES_tradnl" sz="1800" dirty="0"/>
          </a:p>
        </p:txBody>
      </p:sp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s-ES_tradnl" sz="3200" dirty="0" smtClean="0">
                <a:solidFill>
                  <a:schemeClr val="bg1"/>
                </a:solidFill>
              </a:rPr>
              <a:t>NEOCLASICISMO</a:t>
            </a:r>
            <a:endParaRPr lang="es-ES_tradnl" sz="3200" dirty="0">
              <a:solidFill>
                <a:schemeClr val="bg1"/>
              </a:solidFill>
            </a:endParaRPr>
          </a:p>
        </p:txBody>
      </p:sp>
      <p:pic>
        <p:nvPicPr>
          <p:cNvPr id="8" name="7 Imagen" descr="entablament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4151" y="1028563"/>
            <a:ext cx="8739265" cy="54967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192688"/>
          </a:xfrm>
        </p:spPr>
        <p:txBody>
          <a:bodyPr>
            <a:normAutofit/>
          </a:bodyPr>
          <a:lstStyle/>
          <a:p>
            <a:r>
              <a:rPr lang="es-ES" dirty="0" smtClean="0"/>
              <a:t>Antecedentes – </a:t>
            </a:r>
            <a:r>
              <a:rPr lang="es-ES" dirty="0" smtClean="0"/>
              <a:t>Arquitectura </a:t>
            </a:r>
            <a:r>
              <a:rPr lang="es-ES" dirty="0" err="1" smtClean="0"/>
              <a:t>Clasica</a:t>
            </a:r>
            <a:endParaRPr lang="es-ES" dirty="0" smtClean="0"/>
          </a:p>
          <a:p>
            <a:r>
              <a:rPr lang="es-ES" sz="1800" dirty="0" smtClean="0"/>
              <a:t>Elementos arquitectónicos:</a:t>
            </a:r>
            <a:endParaRPr lang="es-ES_tradnl" sz="1800" dirty="0"/>
          </a:p>
        </p:txBody>
      </p:sp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s-ES_tradnl" sz="3200" dirty="0" smtClean="0">
                <a:solidFill>
                  <a:schemeClr val="bg1"/>
                </a:solidFill>
              </a:rPr>
              <a:t>NEOCLASICISMO</a:t>
            </a:r>
            <a:endParaRPr lang="es-ES_tradnl" sz="3200" dirty="0">
              <a:solidFill>
                <a:schemeClr val="bg1"/>
              </a:solidFill>
            </a:endParaRPr>
          </a:p>
        </p:txBody>
      </p:sp>
      <p:pic>
        <p:nvPicPr>
          <p:cNvPr id="7" name="6 Imagen" descr="T240869A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419076"/>
            <a:ext cx="8784622" cy="44581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836712"/>
            <a:ext cx="9144000" cy="6021288"/>
          </a:xfrm>
        </p:spPr>
        <p:txBody>
          <a:bodyPr>
            <a:normAutofit fontScale="85000" lnSpcReduction="20000"/>
          </a:bodyPr>
          <a:lstStyle/>
          <a:p>
            <a:r>
              <a:rPr lang="es-ES" dirty="0" smtClean="0"/>
              <a:t>HISTORICISMO NEOCLÁSICO</a:t>
            </a:r>
          </a:p>
          <a:p>
            <a:pPr lvl="1" algn="just"/>
            <a:r>
              <a:rPr lang="es-ES" dirty="0" smtClean="0"/>
              <a:t>La </a:t>
            </a:r>
            <a:r>
              <a:rPr lang="es-ES" b="1" dirty="0" smtClean="0"/>
              <a:t>arquitectura Neoclásica</a:t>
            </a:r>
            <a:r>
              <a:rPr lang="es-ES" dirty="0" smtClean="0"/>
              <a:t> es un estilo que comenzó alrededor de 1750 y hasta 1800 en Europa y Estados Unidos, por una reacción contra el estilo barroco de ornamentación naturalista así como por el resultado de algunos rasgos clasicistas nacidos en el barroco tardío y se inspiró en las formas greco-romanas </a:t>
            </a:r>
            <a:endParaRPr lang="es-ES" dirty="0" smtClean="0"/>
          </a:p>
          <a:p>
            <a:pPr lvl="1" algn="just">
              <a:buNone/>
            </a:pPr>
            <a:endParaRPr lang="es-ES" dirty="0" smtClean="0"/>
          </a:p>
          <a:p>
            <a:pPr lvl="1" algn="just"/>
            <a:r>
              <a:rPr lang="es-ES" dirty="0" smtClean="0"/>
              <a:t>Se prolongó durante el siglo XIX, confluyendo a partir de entonces con otras tendencias, como la arquitectura historicista y el eclecticismo arquitectónico</a:t>
            </a:r>
            <a:r>
              <a:rPr lang="es-ES" dirty="0" smtClean="0"/>
              <a:t>.</a:t>
            </a:r>
          </a:p>
          <a:p>
            <a:pPr lvl="1" algn="just">
              <a:buNone/>
            </a:pPr>
            <a:endParaRPr lang="es-ES" dirty="0" smtClean="0"/>
          </a:p>
          <a:p>
            <a:pPr lvl="1" algn="just"/>
            <a:r>
              <a:rPr lang="es-ES" dirty="0" smtClean="0"/>
              <a:t>Algunos historiadores denominan el periodo de la arquitectura neoclásica de la primera mitad del siglo XIX como </a:t>
            </a:r>
            <a:r>
              <a:rPr lang="es-ES" b="1" i="1" dirty="0" smtClean="0"/>
              <a:t>clasicismo romántico</a:t>
            </a:r>
            <a:r>
              <a:rPr lang="es-ES" dirty="0" smtClean="0"/>
              <a:t>, a pesar del oxímoron (oposición de términos), dado que, además de coincidir en el tiempo con el romanticismo, estilísticamente comparte rasgos con la estética romántica, al añadir cierta expresividad y espíritu exaltado a la sencillez y claridad de las estructuras clásicas grecorromanas.</a:t>
            </a:r>
            <a:endParaRPr lang="es-ES_tradnl" dirty="0"/>
          </a:p>
        </p:txBody>
      </p:sp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s-ES_tradnl" sz="3200" dirty="0" smtClean="0">
                <a:solidFill>
                  <a:schemeClr val="bg1"/>
                </a:solidFill>
              </a:rPr>
              <a:t>NEOCLASICISMO</a:t>
            </a:r>
            <a:endParaRPr lang="es-ES_tradnl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836712"/>
            <a:ext cx="9144000" cy="6021288"/>
          </a:xfrm>
        </p:spPr>
        <p:txBody>
          <a:bodyPr>
            <a:normAutofit fontScale="92500" lnSpcReduction="20000"/>
          </a:bodyPr>
          <a:lstStyle/>
          <a:p>
            <a:r>
              <a:rPr lang="es-ES" dirty="0" smtClean="0"/>
              <a:t>HISTORICISMO NEOCLÁSICO</a:t>
            </a:r>
          </a:p>
          <a:p>
            <a:pPr lvl="1"/>
            <a:r>
              <a:rPr lang="es-ES" dirty="0" smtClean="0"/>
              <a:t>Surge en Francia oponiéndose al Barroco y al Rococó. Napoleón Bonaparte.</a:t>
            </a:r>
          </a:p>
          <a:p>
            <a:pPr lvl="1"/>
            <a:r>
              <a:rPr lang="es-ES" dirty="0" smtClean="0"/>
              <a:t>Toman como fundamental la idea GRECO-ROMANA tanto en su sencillez como en su temática y simetría.</a:t>
            </a:r>
          </a:p>
          <a:p>
            <a:pPr lvl="1" algn="just"/>
            <a:r>
              <a:rPr lang="es-ES" dirty="0" smtClean="0"/>
              <a:t>Factores fundamentales que influyeron en la creación de la arquitectura neoclásica fueron los determinantes en el contexto político, social y económico de la época, en que se incluyen destacadamente:</a:t>
            </a:r>
          </a:p>
          <a:p>
            <a:pPr lvl="1" algn="just"/>
            <a:r>
              <a:rPr lang="es-ES" dirty="0" smtClean="0"/>
              <a:t>la revolución industrial.</a:t>
            </a:r>
          </a:p>
          <a:p>
            <a:pPr lvl="1" algn="just"/>
            <a:r>
              <a:rPr lang="es-ES" dirty="0" smtClean="0"/>
              <a:t>La crisis del Antiguo Régimen. </a:t>
            </a:r>
          </a:p>
          <a:p>
            <a:pPr lvl="1" algn="just"/>
            <a:r>
              <a:rPr lang="es-ES" dirty="0" smtClean="0"/>
              <a:t>La Ilustración</a:t>
            </a:r>
          </a:p>
          <a:p>
            <a:pPr lvl="1" algn="just"/>
            <a:r>
              <a:rPr lang="es-ES" dirty="0" smtClean="0"/>
              <a:t>El enciclopedismo</a:t>
            </a:r>
          </a:p>
          <a:p>
            <a:pPr lvl="1" algn="just"/>
            <a:r>
              <a:rPr lang="es-ES" dirty="0" smtClean="0"/>
              <a:t>La fundación de las Academias. </a:t>
            </a:r>
          </a:p>
          <a:p>
            <a:pPr lvl="1" algn="just"/>
            <a:r>
              <a:rPr lang="es-ES" dirty="0" smtClean="0"/>
              <a:t>El despotismo ilustrado, etc.</a:t>
            </a:r>
            <a:endParaRPr lang="es-ES_tradnl" dirty="0"/>
          </a:p>
        </p:txBody>
      </p:sp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s-ES_tradnl" sz="3200" dirty="0" smtClean="0">
                <a:solidFill>
                  <a:schemeClr val="bg1"/>
                </a:solidFill>
              </a:rPr>
              <a:t>NEOCLASICISMO</a:t>
            </a:r>
            <a:endParaRPr lang="es-ES_tradnl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88032" y="836712"/>
            <a:ext cx="8244408" cy="6021288"/>
          </a:xfrm>
        </p:spPr>
        <p:txBody>
          <a:bodyPr>
            <a:normAutofit fontScale="92500" lnSpcReduction="20000"/>
          </a:bodyPr>
          <a:lstStyle/>
          <a:p>
            <a:r>
              <a:rPr lang="es-ES" dirty="0" smtClean="0"/>
              <a:t>HISTORICISMO NEOCLÁSICO</a:t>
            </a:r>
          </a:p>
          <a:p>
            <a:pPr lvl="1" algn="just"/>
            <a:r>
              <a:rPr lang="es-ES" dirty="0" smtClean="0"/>
              <a:t>El enciclopedismo, espíritu precursor de la revolución francesa, trajo consigo una concepción romántica de la Grecia Antigua. </a:t>
            </a:r>
            <a:endParaRPr lang="es-ES" dirty="0" smtClean="0"/>
          </a:p>
          <a:p>
            <a:pPr lvl="1" algn="just">
              <a:buNone/>
            </a:pPr>
            <a:endParaRPr lang="es-ES" dirty="0" smtClean="0"/>
          </a:p>
          <a:p>
            <a:pPr lvl="1" algn="just"/>
            <a:r>
              <a:rPr lang="es-ES" dirty="0" smtClean="0"/>
              <a:t>La Ilustración sostenía que la infelicidad del hombre, se debía a la ignorancia e irracionalidad y que por lo tanto el único camino viable para conducirlo a la felicidad era llevarle la luz de la razón por medio de la educación. </a:t>
            </a:r>
            <a:endParaRPr lang="es-ES" dirty="0" smtClean="0"/>
          </a:p>
          <a:p>
            <a:pPr lvl="1" algn="just">
              <a:buNone/>
            </a:pPr>
            <a:endParaRPr lang="es-ES" dirty="0" smtClean="0"/>
          </a:p>
          <a:p>
            <a:pPr lvl="1" algn="just"/>
            <a:r>
              <a:rPr lang="es-ES" dirty="0" smtClean="0"/>
              <a:t>En cuanto a arquitectura la educación implicaba el conocimiento y fuentes antiguas tales como Vitrubio, </a:t>
            </a:r>
            <a:r>
              <a:rPr lang="es-ES" dirty="0" err="1" smtClean="0"/>
              <a:t>Palladio</a:t>
            </a:r>
            <a:r>
              <a:rPr lang="es-ES" dirty="0" smtClean="0"/>
              <a:t>, </a:t>
            </a:r>
            <a:r>
              <a:rPr lang="es-ES" dirty="0" err="1" smtClean="0"/>
              <a:t>Vignola</a:t>
            </a:r>
            <a:r>
              <a:rPr lang="es-ES" dirty="0" smtClean="0"/>
              <a:t>; por lo que ésta hizo uso de los repertorios formales de la arquitectura griega y romana.</a:t>
            </a:r>
            <a:endParaRPr lang="es-ES_tradnl" dirty="0"/>
          </a:p>
        </p:txBody>
      </p:sp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s-ES_tradnl" sz="3200" dirty="0" smtClean="0">
                <a:solidFill>
                  <a:schemeClr val="bg1"/>
                </a:solidFill>
              </a:rPr>
              <a:t>NEOCLASICISMO</a:t>
            </a:r>
            <a:endParaRPr lang="es-ES_tradnl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836712"/>
            <a:ext cx="9144000" cy="6021288"/>
          </a:xfrm>
        </p:spPr>
        <p:txBody>
          <a:bodyPr>
            <a:normAutofit fontScale="92500" lnSpcReduction="10000"/>
          </a:bodyPr>
          <a:lstStyle/>
          <a:p>
            <a:r>
              <a:rPr lang="es-ES" dirty="0" smtClean="0"/>
              <a:t>HISTORICISMO NEOCLÁSICO</a:t>
            </a:r>
          </a:p>
          <a:p>
            <a:r>
              <a:rPr lang="es-ES" dirty="0" smtClean="0"/>
              <a:t>Características:</a:t>
            </a:r>
          </a:p>
          <a:p>
            <a:pPr lvl="1"/>
            <a:r>
              <a:rPr lang="es-ES" dirty="0" smtClean="0"/>
              <a:t>Proporción</a:t>
            </a:r>
          </a:p>
          <a:p>
            <a:pPr lvl="1"/>
            <a:r>
              <a:rPr lang="es-ES" dirty="0" smtClean="0"/>
              <a:t>Simetría</a:t>
            </a:r>
          </a:p>
          <a:p>
            <a:pPr lvl="1"/>
            <a:r>
              <a:rPr lang="es-ES" dirty="0" smtClean="0"/>
              <a:t>Ordenes clásicos</a:t>
            </a:r>
          </a:p>
          <a:p>
            <a:pPr lvl="1"/>
            <a:r>
              <a:rPr lang="es-ES" dirty="0" smtClean="0"/>
              <a:t>Frontones</a:t>
            </a:r>
          </a:p>
          <a:p>
            <a:pPr lvl="1"/>
            <a:r>
              <a:rPr lang="es-ES" dirty="0" smtClean="0"/>
              <a:t>Sobriedad decorativa</a:t>
            </a:r>
          </a:p>
          <a:p>
            <a:pPr lvl="1"/>
            <a:r>
              <a:rPr lang="es-ES" dirty="0" smtClean="0"/>
              <a:t>Equilibrio</a:t>
            </a:r>
          </a:p>
          <a:p>
            <a:pPr lvl="1"/>
            <a:r>
              <a:rPr lang="es-ES" dirty="0" smtClean="0"/>
              <a:t>Verticalidad: columnas monumentales</a:t>
            </a:r>
          </a:p>
          <a:p>
            <a:pPr lvl="1"/>
            <a:r>
              <a:rPr lang="es-ES" dirty="0" smtClean="0"/>
              <a:t>Horizontalidad de plantas.</a:t>
            </a:r>
          </a:p>
          <a:p>
            <a:pPr lvl="1"/>
            <a:r>
              <a:rPr lang="es-ES" dirty="0" smtClean="0"/>
              <a:t>Ritmo de vanos</a:t>
            </a:r>
          </a:p>
          <a:p>
            <a:pPr lvl="1"/>
            <a:r>
              <a:rPr lang="es-ES" dirty="0" smtClean="0"/>
              <a:t>Arcos de medio punto</a:t>
            </a:r>
          </a:p>
          <a:p>
            <a:pPr lvl="1"/>
            <a:r>
              <a:rPr lang="es-ES" dirty="0" smtClean="0"/>
              <a:t>Estructura dintelada </a:t>
            </a:r>
            <a:endParaRPr lang="es-ES_tradnl" dirty="0"/>
          </a:p>
        </p:txBody>
      </p:sp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s-ES_tradnl" sz="3200" dirty="0" smtClean="0">
                <a:solidFill>
                  <a:schemeClr val="bg1"/>
                </a:solidFill>
              </a:rPr>
              <a:t>NEOCLASICISMO</a:t>
            </a:r>
            <a:endParaRPr lang="es-ES_tradnl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836712"/>
            <a:ext cx="9144000" cy="6021288"/>
          </a:xfrm>
        </p:spPr>
        <p:txBody>
          <a:bodyPr>
            <a:normAutofit/>
          </a:bodyPr>
          <a:lstStyle/>
          <a:p>
            <a:r>
              <a:rPr lang="es-ES" dirty="0" smtClean="0"/>
              <a:t>Puerta de </a:t>
            </a:r>
            <a:r>
              <a:rPr lang="es-ES" dirty="0" err="1" smtClean="0"/>
              <a:t>Alacalá</a:t>
            </a:r>
            <a:r>
              <a:rPr lang="es-ES" dirty="0" smtClean="0"/>
              <a:t> - Madrid</a:t>
            </a:r>
            <a:endParaRPr lang="es-ES_tradnl" dirty="0"/>
          </a:p>
        </p:txBody>
      </p:sp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s-ES_tradnl" sz="3200" dirty="0" smtClean="0">
                <a:solidFill>
                  <a:schemeClr val="bg1"/>
                </a:solidFill>
              </a:rPr>
              <a:t>NEOCLASICISMO</a:t>
            </a:r>
            <a:endParaRPr lang="es-ES_tradnl" sz="3200" dirty="0">
              <a:solidFill>
                <a:schemeClr val="bg1"/>
              </a:solidFill>
            </a:endParaRPr>
          </a:p>
        </p:txBody>
      </p:sp>
      <p:pic>
        <p:nvPicPr>
          <p:cNvPr id="8" name="7 Imagen" descr="arquitectura-neoclasica-2-6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3" y="1412776"/>
            <a:ext cx="7200799" cy="5406243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836712"/>
            <a:ext cx="9144000" cy="6021288"/>
          </a:xfrm>
        </p:spPr>
        <p:txBody>
          <a:bodyPr>
            <a:normAutofit/>
          </a:bodyPr>
          <a:lstStyle/>
          <a:p>
            <a:r>
              <a:rPr lang="es-ES" dirty="0" smtClean="0"/>
              <a:t>Puerta de </a:t>
            </a:r>
            <a:r>
              <a:rPr lang="es-ES" dirty="0" err="1" smtClean="0"/>
              <a:t>Alacalá</a:t>
            </a:r>
            <a:r>
              <a:rPr lang="es-ES" dirty="0" smtClean="0"/>
              <a:t> - Madrid</a:t>
            </a:r>
            <a:endParaRPr lang="es-ES_tradnl" dirty="0"/>
          </a:p>
        </p:txBody>
      </p:sp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s-ES_tradnl" sz="3200" dirty="0" smtClean="0">
                <a:solidFill>
                  <a:schemeClr val="bg1"/>
                </a:solidFill>
              </a:rPr>
              <a:t>NEOCLASICISMO</a:t>
            </a:r>
            <a:endParaRPr lang="es-ES_tradnl" sz="3200" dirty="0">
              <a:solidFill>
                <a:schemeClr val="bg1"/>
              </a:solidFill>
            </a:endParaRPr>
          </a:p>
        </p:txBody>
      </p:sp>
      <p:pic>
        <p:nvPicPr>
          <p:cNvPr id="5" name="4 Imagen" descr="Puerta_de_Alcalá_(Madrid)_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9884" y="1486024"/>
            <a:ext cx="7805494" cy="518333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688632"/>
          </a:xfrm>
        </p:spPr>
        <p:txBody>
          <a:bodyPr>
            <a:normAutofit fontScale="85000" lnSpcReduction="20000"/>
          </a:bodyPr>
          <a:lstStyle/>
          <a:p>
            <a:r>
              <a:rPr lang="es-ES" dirty="0" smtClean="0"/>
              <a:t> GÉNESIS DEL ARTE NEOCLÁSICO </a:t>
            </a:r>
            <a:br>
              <a:rPr lang="es-ES" dirty="0" smtClean="0"/>
            </a:br>
            <a:r>
              <a:rPr lang="es-ES" dirty="0" smtClean="0"/>
              <a:t>El estilo neoclásico se desarrolló tomando como punto de referencia la excavación en Italia de las ruinas de las ciudades romanas de </a:t>
            </a:r>
            <a:r>
              <a:rPr lang="es-ES" dirty="0" err="1" smtClean="0"/>
              <a:t>Herculano</a:t>
            </a:r>
            <a:r>
              <a:rPr lang="es-ES" dirty="0" smtClean="0"/>
              <a:t> en 1738 y de Pompeya en 1748.</a:t>
            </a:r>
          </a:p>
          <a:p>
            <a:r>
              <a:rPr lang="es-ES" dirty="0" smtClean="0"/>
              <a:t>La publicación de libros tales como </a:t>
            </a:r>
            <a:r>
              <a:rPr lang="es-ES" i="1" dirty="0" smtClean="0"/>
              <a:t>Antigüedades de Atenas</a:t>
            </a:r>
            <a:r>
              <a:rPr lang="es-ES" dirty="0" smtClean="0"/>
              <a:t> (1762) de los arqueólogos ingleses James Stuart y Nicholas </a:t>
            </a:r>
            <a:r>
              <a:rPr lang="es-ES" dirty="0" err="1" smtClean="0"/>
              <a:t>Revett</a:t>
            </a:r>
            <a:r>
              <a:rPr lang="es-ES" dirty="0" smtClean="0"/>
              <a:t> y la llegada de la colección </a:t>
            </a:r>
            <a:r>
              <a:rPr lang="es-ES" dirty="0" err="1" smtClean="0"/>
              <a:t>Elgin</a:t>
            </a:r>
            <a:r>
              <a:rPr lang="es-ES" dirty="0" smtClean="0"/>
              <a:t> a Londres en 1806. </a:t>
            </a:r>
          </a:p>
          <a:p>
            <a:r>
              <a:rPr lang="es-ES" dirty="0" smtClean="0"/>
              <a:t>Ensalzando la noble simplicidad y el gran sosiego del estilo grecorromano, el historiador alemán Johann </a:t>
            </a:r>
            <a:r>
              <a:rPr lang="es-ES" dirty="0" err="1" smtClean="0"/>
              <a:t>Winckelmann</a:t>
            </a:r>
            <a:r>
              <a:rPr lang="es-ES" dirty="0" smtClean="0"/>
              <a:t> instó a los artistas a estudiar y a imitar su eternidad y sus formas ideales. </a:t>
            </a:r>
          </a:p>
          <a:p>
            <a:r>
              <a:rPr lang="es-ES" dirty="0" smtClean="0"/>
              <a:t>Sus ideas encontraron una entusiasta acogida dentro del círculo de artistas reunidos entorno a él en el año 1760 en Roma.</a:t>
            </a:r>
            <a:endParaRPr lang="es-ES_tradnl" dirty="0"/>
          </a:p>
        </p:txBody>
      </p:sp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s-ES_tradnl" sz="3200" dirty="0" smtClean="0">
                <a:solidFill>
                  <a:schemeClr val="bg1"/>
                </a:solidFill>
              </a:rPr>
              <a:t>NEOCLASICISMO</a:t>
            </a:r>
            <a:endParaRPr lang="es-ES_tradnl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836712"/>
            <a:ext cx="9144000" cy="6021288"/>
          </a:xfrm>
        </p:spPr>
        <p:txBody>
          <a:bodyPr>
            <a:normAutofit/>
          </a:bodyPr>
          <a:lstStyle/>
          <a:p>
            <a:r>
              <a:rPr lang="es-ES" dirty="0" smtClean="0"/>
              <a:t>Banco de Inglaterra-Sir John </a:t>
            </a:r>
            <a:r>
              <a:rPr lang="es-ES" dirty="0" err="1" smtClean="0"/>
              <a:t>Soane</a:t>
            </a:r>
            <a:r>
              <a:rPr lang="es-ES" dirty="0" smtClean="0"/>
              <a:t> </a:t>
            </a:r>
          </a:p>
          <a:p>
            <a:pPr>
              <a:buNone/>
            </a:pPr>
            <a:r>
              <a:rPr lang="es-ES" dirty="0" smtClean="0"/>
              <a:t> </a:t>
            </a:r>
            <a:endParaRPr lang="es-ES_tradnl" dirty="0"/>
          </a:p>
        </p:txBody>
      </p:sp>
      <p:pic>
        <p:nvPicPr>
          <p:cNvPr id="7" name="6 Imagen" descr="XJ10014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392" y="1556792"/>
            <a:ext cx="8295064" cy="5060170"/>
          </a:xfrm>
          <a:prstGeom prst="rect">
            <a:avLst/>
          </a:prstGeom>
        </p:spPr>
      </p:pic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s-ES_tradnl" sz="3200" dirty="0" smtClean="0">
                <a:solidFill>
                  <a:schemeClr val="bg1"/>
                </a:solidFill>
              </a:rPr>
              <a:t>NEOCLASICISMO</a:t>
            </a:r>
            <a:endParaRPr lang="es-ES_tradnl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476672"/>
            <a:ext cx="9144000" cy="6381328"/>
          </a:xfrm>
        </p:spPr>
        <p:txBody>
          <a:bodyPr>
            <a:normAutofit/>
          </a:bodyPr>
          <a:lstStyle/>
          <a:p>
            <a:r>
              <a:rPr lang="es-ES" dirty="0" smtClean="0"/>
              <a:t>– Banco de Inglaterra - Sir John </a:t>
            </a:r>
            <a:r>
              <a:rPr lang="es-ES" dirty="0" err="1" smtClean="0"/>
              <a:t>Soane</a:t>
            </a:r>
            <a:r>
              <a:rPr lang="es-ES" dirty="0" smtClean="0"/>
              <a:t> </a:t>
            </a:r>
          </a:p>
          <a:p>
            <a:pPr>
              <a:buNone/>
            </a:pPr>
            <a:r>
              <a:rPr lang="es-ES" dirty="0" smtClean="0"/>
              <a:t> </a:t>
            </a:r>
            <a:endParaRPr lang="es-ES_tradnl" dirty="0"/>
          </a:p>
        </p:txBody>
      </p:sp>
      <p:pic>
        <p:nvPicPr>
          <p:cNvPr id="5" name="4 Imagen" descr="3decc2f366bf50c97f11099cee26e43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1042219"/>
            <a:ext cx="7488832" cy="5599757"/>
          </a:xfrm>
          <a:prstGeom prst="rect">
            <a:avLst/>
          </a:prstGeom>
        </p:spPr>
      </p:pic>
      <p:sp>
        <p:nvSpPr>
          <p:cNvPr id="7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s-ES_tradnl" sz="3200" dirty="0" smtClean="0">
                <a:solidFill>
                  <a:schemeClr val="bg1"/>
                </a:solidFill>
              </a:rPr>
              <a:t>NEOCLASICISMO</a:t>
            </a:r>
            <a:endParaRPr lang="es-ES_tradnl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548680"/>
            <a:ext cx="9144000" cy="6021288"/>
          </a:xfrm>
        </p:spPr>
        <p:txBody>
          <a:bodyPr>
            <a:normAutofit/>
          </a:bodyPr>
          <a:lstStyle/>
          <a:p>
            <a:r>
              <a:rPr lang="es-ES" dirty="0" smtClean="0"/>
              <a:t>– Puerta de </a:t>
            </a:r>
            <a:r>
              <a:rPr lang="es-ES" dirty="0" err="1" smtClean="0"/>
              <a:t>Branderburgo</a:t>
            </a:r>
            <a:r>
              <a:rPr lang="es-ES" dirty="0" smtClean="0"/>
              <a:t> – </a:t>
            </a:r>
            <a:r>
              <a:rPr lang="es-ES" dirty="0" err="1" smtClean="0"/>
              <a:t>Berlin</a:t>
            </a:r>
            <a:r>
              <a:rPr lang="es-ES" dirty="0" smtClean="0"/>
              <a:t> 1788 -1791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5724128" y="1052736"/>
            <a:ext cx="32048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s-ES_tradnl" dirty="0" err="1" smtClean="0"/>
              <a:t>CapitelesCorintios</a:t>
            </a:r>
            <a:endParaRPr lang="es-ES_tradnl" dirty="0" smtClean="0"/>
          </a:p>
          <a:p>
            <a:pPr>
              <a:buFont typeface="Arial" pitchFamily="34" charset="0"/>
              <a:buChar char="•"/>
            </a:pPr>
            <a:r>
              <a:rPr lang="es-ES_tradnl" dirty="0" smtClean="0"/>
              <a:t>Columnas robustas</a:t>
            </a:r>
          </a:p>
          <a:p>
            <a:pPr>
              <a:buFont typeface="Arial" pitchFamily="34" charset="0"/>
              <a:buChar char="•"/>
            </a:pPr>
            <a:r>
              <a:rPr lang="es-ES_tradnl" dirty="0" smtClean="0"/>
              <a:t>Tímpanos</a:t>
            </a:r>
          </a:p>
        </p:txBody>
      </p:sp>
      <p:pic>
        <p:nvPicPr>
          <p:cNvPr id="1028" name="Picture 4" descr="Resultado de imagen para puerta de brandenbur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7" y="2066250"/>
            <a:ext cx="7488831" cy="4399690"/>
          </a:xfrm>
          <a:prstGeom prst="rect">
            <a:avLst/>
          </a:prstGeom>
          <a:noFill/>
        </p:spPr>
      </p:pic>
      <p:cxnSp>
        <p:nvCxnSpPr>
          <p:cNvPr id="9" name="8 Conector recto de flecha"/>
          <p:cNvCxnSpPr/>
          <p:nvPr/>
        </p:nvCxnSpPr>
        <p:spPr>
          <a:xfrm>
            <a:off x="2699792" y="1772816"/>
            <a:ext cx="1512168" cy="18722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>
            <a:off x="179512" y="1556792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smtClean="0"/>
              <a:t>Pórtico de acceso a la Acrópolis de Atenas</a:t>
            </a:r>
          </a:p>
        </p:txBody>
      </p:sp>
      <p:sp>
        <p:nvSpPr>
          <p:cNvPr id="10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s-ES_tradnl" sz="3200" dirty="0" smtClean="0">
                <a:solidFill>
                  <a:schemeClr val="bg1"/>
                </a:solidFill>
              </a:rPr>
              <a:t>NEOCLASICISMO</a:t>
            </a:r>
            <a:endParaRPr lang="es-ES_tradnl" sz="3200" dirty="0">
              <a:solidFill>
                <a:schemeClr val="bg1"/>
              </a:solidFill>
            </a:endParaRPr>
          </a:p>
        </p:txBody>
      </p:sp>
      <p:cxnSp>
        <p:nvCxnSpPr>
          <p:cNvPr id="13" name="12 Conector recto de flecha"/>
          <p:cNvCxnSpPr/>
          <p:nvPr/>
        </p:nvCxnSpPr>
        <p:spPr>
          <a:xfrm flipH="1">
            <a:off x="5292080" y="1340768"/>
            <a:ext cx="504056" cy="309634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15 CuadroTexto"/>
          <p:cNvSpPr txBox="1"/>
          <p:nvPr/>
        </p:nvSpPr>
        <p:spPr>
          <a:xfrm>
            <a:off x="1763688" y="1196752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s-ES_tradnl" dirty="0" smtClean="0"/>
              <a:t>Coronada por una CUÁDRIGA</a:t>
            </a:r>
          </a:p>
        </p:txBody>
      </p:sp>
      <p:cxnSp>
        <p:nvCxnSpPr>
          <p:cNvPr id="18" name="17 Conector recto de flecha"/>
          <p:cNvCxnSpPr/>
          <p:nvPr/>
        </p:nvCxnSpPr>
        <p:spPr>
          <a:xfrm flipH="1">
            <a:off x="4644008" y="1340768"/>
            <a:ext cx="72008" cy="144016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548680"/>
            <a:ext cx="9144000" cy="6021288"/>
          </a:xfrm>
        </p:spPr>
        <p:txBody>
          <a:bodyPr>
            <a:normAutofit/>
          </a:bodyPr>
          <a:lstStyle/>
          <a:p>
            <a:r>
              <a:rPr lang="es-ES" dirty="0" err="1" smtClean="0"/>
              <a:t>Berlin</a:t>
            </a:r>
            <a:endParaRPr lang="es-ES" dirty="0" smtClean="0"/>
          </a:p>
        </p:txBody>
      </p:sp>
      <p:sp>
        <p:nvSpPr>
          <p:cNvPr id="10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s-ES_tradnl" sz="3200" dirty="0" smtClean="0">
                <a:solidFill>
                  <a:schemeClr val="bg1"/>
                </a:solidFill>
              </a:rPr>
              <a:t>NEOCLASICISMO</a:t>
            </a:r>
            <a:endParaRPr lang="es-ES_tradnl" sz="3200" dirty="0">
              <a:solidFill>
                <a:schemeClr val="bg1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251520" y="1052736"/>
            <a:ext cx="87129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s-ES" dirty="0" smtClean="0"/>
              <a:t>Karl Friedrich </a:t>
            </a:r>
            <a:r>
              <a:rPr lang="es-ES" dirty="0" err="1" smtClean="0"/>
              <a:t>Schinkel</a:t>
            </a:r>
            <a:r>
              <a:rPr lang="es-ES" dirty="0" smtClean="0"/>
              <a:t> (.781-1.841)  trabajó principalmente en Berlín y sus alrededores. Entre sus obras destacan el Teatro, el Museo Antiguo y este edificio de la Nueva Guardia. (</a:t>
            </a:r>
            <a:r>
              <a:rPr lang="es-ES" dirty="0" err="1" smtClean="0"/>
              <a:t>Neue</a:t>
            </a:r>
            <a:r>
              <a:rPr lang="es-ES" dirty="0" smtClean="0"/>
              <a:t> </a:t>
            </a:r>
            <a:r>
              <a:rPr lang="es-ES" dirty="0" err="1" smtClean="0"/>
              <a:t>Wache</a:t>
            </a:r>
            <a:r>
              <a:rPr lang="es-ES" dirty="0" smtClean="0"/>
              <a:t>)</a:t>
            </a:r>
            <a:endParaRPr lang="es-ES_tradnl" dirty="0" smtClean="0"/>
          </a:p>
        </p:txBody>
      </p:sp>
      <p:pic>
        <p:nvPicPr>
          <p:cNvPr id="11" name="10 Imagen" descr="Berlin,_Mitte,_Unter_den_Linden,_Neue_Wache_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2035110"/>
            <a:ext cx="6696744" cy="4706258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476672"/>
            <a:ext cx="9144000" cy="6381328"/>
          </a:xfrm>
        </p:spPr>
        <p:txBody>
          <a:bodyPr>
            <a:normAutofit/>
          </a:bodyPr>
          <a:lstStyle/>
          <a:p>
            <a:r>
              <a:rPr lang="es-ES" sz="2800" dirty="0" smtClean="0"/>
              <a:t>FRANCIA – Iglesia Sant</a:t>
            </a:r>
            <a:r>
              <a:rPr lang="es-ES" sz="2800" dirty="0" smtClean="0"/>
              <a:t>a Genoveva - Paris</a:t>
            </a:r>
            <a:endParaRPr lang="es-ES" sz="2800" dirty="0" smtClean="0"/>
          </a:p>
        </p:txBody>
      </p:sp>
      <p:sp>
        <p:nvSpPr>
          <p:cNvPr id="6" name="5 CuadroTexto"/>
          <p:cNvSpPr txBox="1"/>
          <p:nvPr/>
        </p:nvSpPr>
        <p:spPr>
          <a:xfrm>
            <a:off x="6372200" y="1916832"/>
            <a:ext cx="266429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s-ES" sz="2000" u="sng" dirty="0" err="1" smtClean="0"/>
              <a:t>Germain</a:t>
            </a:r>
            <a:r>
              <a:rPr lang="es-ES" sz="2000" u="sng" dirty="0" smtClean="0"/>
              <a:t> </a:t>
            </a:r>
            <a:r>
              <a:rPr lang="es-ES" sz="2000" u="sng" dirty="0" err="1" smtClean="0"/>
              <a:t>Soufflot</a:t>
            </a:r>
            <a:r>
              <a:rPr lang="es-ES" sz="2000" u="sng" dirty="0" smtClean="0"/>
              <a:t> (1.713-1.780)</a:t>
            </a:r>
            <a:r>
              <a:rPr lang="es-ES" sz="2000" dirty="0" smtClean="0"/>
              <a:t> realizó el panteón de los Hombres Ilustres, antes iglesia de Santa Genoveva. Esta iglesia se reconvirtió en panteón para albergar a los héroes de la Revolución Francesa (1789). Se considera una obra neoclásica por su estatismo y su austeridad decorativa.</a:t>
            </a:r>
            <a:endParaRPr lang="es-ES_tradnl" dirty="0" smtClean="0"/>
          </a:p>
        </p:txBody>
      </p:sp>
      <p:sp>
        <p:nvSpPr>
          <p:cNvPr id="8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s-ES_tradnl" sz="3200" dirty="0" smtClean="0">
                <a:solidFill>
                  <a:schemeClr val="bg1"/>
                </a:solidFill>
              </a:rPr>
              <a:t>NEOCLASICISMO</a:t>
            </a:r>
            <a:endParaRPr lang="es-ES_tradnl" sz="3200" dirty="0">
              <a:solidFill>
                <a:schemeClr val="bg1"/>
              </a:solidFill>
            </a:endParaRPr>
          </a:p>
        </p:txBody>
      </p:sp>
      <p:pic>
        <p:nvPicPr>
          <p:cNvPr id="7" name="6 Imagen" descr="Pantéon_(Francia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5961" y="963885"/>
            <a:ext cx="5210175" cy="5705475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476672"/>
            <a:ext cx="9144000" cy="6381328"/>
          </a:xfrm>
        </p:spPr>
        <p:txBody>
          <a:bodyPr>
            <a:normAutofit/>
          </a:bodyPr>
          <a:lstStyle/>
          <a:p>
            <a:r>
              <a:rPr lang="es-ES" sz="2800" dirty="0" smtClean="0"/>
              <a:t>FRANCIA – Iglesia Sant</a:t>
            </a:r>
            <a:r>
              <a:rPr lang="es-ES" sz="2800" dirty="0" smtClean="0"/>
              <a:t>a Genoveva - Paris</a:t>
            </a:r>
            <a:endParaRPr lang="es-ES" sz="2800" dirty="0" smtClean="0"/>
          </a:p>
        </p:txBody>
      </p:sp>
      <p:sp>
        <p:nvSpPr>
          <p:cNvPr id="6" name="5 CuadroTexto"/>
          <p:cNvSpPr txBox="1"/>
          <p:nvPr/>
        </p:nvSpPr>
        <p:spPr>
          <a:xfrm>
            <a:off x="0" y="5534561"/>
            <a:ext cx="86409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s-ES" sz="2000" dirty="0" smtClean="0"/>
              <a:t>El exterior articula con rigor los cuerpos que la forman: el pórtico monumental de inspiración romana, rematada por un festón y la bella cúpula, con un anillo de columnas corintias y coronada por una linterna. Esta cúpula fue muy imitada por los autores neoclásicos y nos recuerda a San Pedro in </a:t>
            </a:r>
            <a:r>
              <a:rPr lang="es-ES" sz="2000" dirty="0" err="1" smtClean="0"/>
              <a:t>Montori</a:t>
            </a:r>
            <a:r>
              <a:rPr lang="es-ES" sz="2000" dirty="0" smtClean="0"/>
              <a:t> de Bramante.</a:t>
            </a:r>
            <a:endParaRPr lang="es-ES_tradnl" dirty="0" smtClean="0"/>
          </a:p>
        </p:txBody>
      </p:sp>
      <p:sp>
        <p:nvSpPr>
          <p:cNvPr id="8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s-ES_tradnl" sz="3200" dirty="0" smtClean="0">
                <a:solidFill>
                  <a:schemeClr val="bg1"/>
                </a:solidFill>
              </a:rPr>
              <a:t>NEOCLASICISMO</a:t>
            </a:r>
            <a:endParaRPr lang="es-ES_tradnl" sz="3200" dirty="0">
              <a:solidFill>
                <a:schemeClr val="bg1"/>
              </a:solidFill>
            </a:endParaRPr>
          </a:p>
        </p:txBody>
      </p:sp>
      <p:pic>
        <p:nvPicPr>
          <p:cNvPr id="9" name="8 Imagen" descr="800px-Madeleine_Pari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7" y="899719"/>
            <a:ext cx="6480720" cy="4617513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476672"/>
            <a:ext cx="9144000" cy="6381328"/>
          </a:xfrm>
        </p:spPr>
        <p:txBody>
          <a:bodyPr>
            <a:normAutofit/>
          </a:bodyPr>
          <a:lstStyle/>
          <a:p>
            <a:r>
              <a:rPr lang="es-ES" sz="2800" dirty="0" smtClean="0"/>
              <a:t>FRANCIA – Arco del Triunfo</a:t>
            </a:r>
            <a:r>
              <a:rPr lang="es-ES" sz="2800" dirty="0" smtClean="0"/>
              <a:t>- Paris</a:t>
            </a:r>
            <a:endParaRPr lang="es-ES" sz="2800" dirty="0" smtClean="0"/>
          </a:p>
        </p:txBody>
      </p:sp>
      <p:sp>
        <p:nvSpPr>
          <p:cNvPr id="6" name="5 CuadroTexto"/>
          <p:cNvSpPr txBox="1"/>
          <p:nvPr/>
        </p:nvSpPr>
        <p:spPr>
          <a:xfrm>
            <a:off x="6300192" y="1124744"/>
            <a:ext cx="255679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s-ES" sz="2000" dirty="0" smtClean="0"/>
              <a:t>Arco del triunfo de París, obra de Jean-</a:t>
            </a:r>
            <a:r>
              <a:rPr lang="es-ES" sz="2000" dirty="0" err="1" smtClean="0"/>
              <a:t>Francoise</a:t>
            </a:r>
            <a:r>
              <a:rPr lang="es-ES" sz="2000" dirty="0" smtClean="0"/>
              <a:t> </a:t>
            </a:r>
            <a:r>
              <a:rPr lang="es-ES" sz="2000" dirty="0" err="1" smtClean="0"/>
              <a:t>Chalgrin</a:t>
            </a:r>
            <a:r>
              <a:rPr lang="es-ES" sz="2000" dirty="0" smtClean="0"/>
              <a:t> (1.739-1.811). Se hizo para conmemorar las victorias de Napoleón. Es el arco de un solo vano más grande del mundo, con 50 metros y sin columnas.</a:t>
            </a:r>
            <a:endParaRPr lang="es-ES_tradnl" dirty="0" smtClean="0"/>
          </a:p>
        </p:txBody>
      </p:sp>
      <p:sp>
        <p:nvSpPr>
          <p:cNvPr id="8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s-ES_tradnl" sz="3200" dirty="0" smtClean="0">
                <a:solidFill>
                  <a:schemeClr val="bg1"/>
                </a:solidFill>
              </a:rPr>
              <a:t>NEOCLASICISMO</a:t>
            </a:r>
            <a:endParaRPr lang="es-ES_tradnl" sz="3200" dirty="0">
              <a:solidFill>
                <a:schemeClr val="bg1"/>
              </a:solidFill>
            </a:endParaRPr>
          </a:p>
        </p:txBody>
      </p:sp>
      <p:pic>
        <p:nvPicPr>
          <p:cNvPr id="7" name="6 Imagen" descr="Paris_July_2011-3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7" y="1196751"/>
            <a:ext cx="5832649" cy="5500489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476672"/>
            <a:ext cx="9144000" cy="6381328"/>
          </a:xfrm>
        </p:spPr>
        <p:txBody>
          <a:bodyPr>
            <a:normAutofit/>
          </a:bodyPr>
          <a:lstStyle/>
          <a:p>
            <a:r>
              <a:rPr lang="es-ES" sz="2800" dirty="0" smtClean="0"/>
              <a:t>FRANCIA – Arco del Carrusel</a:t>
            </a:r>
            <a:r>
              <a:rPr lang="es-ES" sz="2800" dirty="0" smtClean="0"/>
              <a:t>- Paris</a:t>
            </a:r>
            <a:endParaRPr lang="es-ES" sz="2800" dirty="0" smtClean="0"/>
          </a:p>
        </p:txBody>
      </p:sp>
      <p:sp>
        <p:nvSpPr>
          <p:cNvPr id="6" name="5 CuadroTexto"/>
          <p:cNvSpPr txBox="1"/>
          <p:nvPr/>
        </p:nvSpPr>
        <p:spPr>
          <a:xfrm>
            <a:off x="6695728" y="1484784"/>
            <a:ext cx="255679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s-ES" sz="1400" dirty="0" smtClean="0"/>
              <a:t>En 1.804 Napoleón nombró arquitectos oficiales a </a:t>
            </a:r>
            <a:r>
              <a:rPr lang="es-ES" sz="1400" u="sng" dirty="0" smtClean="0"/>
              <a:t>Charles </a:t>
            </a:r>
            <a:r>
              <a:rPr lang="es-ES" sz="1400" u="sng" dirty="0" err="1" smtClean="0"/>
              <a:t>Percier</a:t>
            </a:r>
            <a:r>
              <a:rPr lang="es-ES" sz="1400" u="sng" dirty="0" smtClean="0"/>
              <a:t>  (1764–1838) y a Pierre </a:t>
            </a:r>
            <a:r>
              <a:rPr lang="es-ES" sz="1400" u="sng" dirty="0" err="1" smtClean="0"/>
              <a:t>Francoise</a:t>
            </a:r>
            <a:r>
              <a:rPr lang="es-ES" sz="1400" u="sng" dirty="0" smtClean="0"/>
              <a:t> </a:t>
            </a:r>
            <a:r>
              <a:rPr lang="es-ES" sz="1400" u="sng" dirty="0" err="1" smtClean="0"/>
              <a:t>Fontaine</a:t>
            </a:r>
            <a:r>
              <a:rPr lang="es-ES" sz="1400" u="sng" dirty="0" smtClean="0"/>
              <a:t> (1762–1853)</a:t>
            </a:r>
            <a:r>
              <a:rPr lang="es-ES" sz="1400" dirty="0" smtClean="0"/>
              <a:t>. Estos arquitectos llevarán a la perfección el estilo imperial.  Ambos realizarán el Arco del Triunfo  del Carrusel (1.805-1.806) para conmemorar la victoria de Napoleón en la batalla de </a:t>
            </a:r>
            <a:r>
              <a:rPr lang="es-ES" sz="1400" dirty="0" err="1" smtClean="0"/>
              <a:t>Austerlitz</a:t>
            </a:r>
            <a:r>
              <a:rPr lang="es-ES" sz="1400" dirty="0" smtClean="0"/>
              <a:t>. Tiene tres vanos y está rematado por el grupo de la Victoria triunfal. Está inspirado en el arco de Severo Séptimo de Roma.</a:t>
            </a:r>
            <a:endParaRPr lang="es-ES_tradnl" sz="1400" dirty="0" smtClean="0"/>
          </a:p>
        </p:txBody>
      </p:sp>
      <p:sp>
        <p:nvSpPr>
          <p:cNvPr id="8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s-ES_tradnl" sz="3200" dirty="0" smtClean="0">
                <a:solidFill>
                  <a:schemeClr val="bg1"/>
                </a:solidFill>
              </a:rPr>
              <a:t>NEOCLASICISMO</a:t>
            </a:r>
            <a:endParaRPr lang="es-ES_tradnl" sz="3200" dirty="0">
              <a:solidFill>
                <a:schemeClr val="bg1"/>
              </a:solidFill>
            </a:endParaRPr>
          </a:p>
        </p:txBody>
      </p:sp>
      <p:pic>
        <p:nvPicPr>
          <p:cNvPr id="9" name="8 Imagen" descr="AdT_du_Carrouse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533" y="1268760"/>
            <a:ext cx="6666707" cy="4987571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476672"/>
            <a:ext cx="9144000" cy="6381328"/>
          </a:xfrm>
        </p:spPr>
        <p:txBody>
          <a:bodyPr>
            <a:normAutofit/>
          </a:bodyPr>
          <a:lstStyle/>
          <a:p>
            <a:r>
              <a:rPr lang="es-ES" sz="2800" dirty="0" smtClean="0"/>
              <a:t>INGLATERRA – Museo Británico – Londres -</a:t>
            </a:r>
            <a:endParaRPr lang="es-ES" sz="2800" dirty="0" smtClean="0"/>
          </a:p>
        </p:txBody>
      </p:sp>
      <p:sp>
        <p:nvSpPr>
          <p:cNvPr id="6" name="5 CuadroTexto"/>
          <p:cNvSpPr txBox="1"/>
          <p:nvPr/>
        </p:nvSpPr>
        <p:spPr>
          <a:xfrm>
            <a:off x="395536" y="980728"/>
            <a:ext cx="8748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s-ES" sz="1600" dirty="0" smtClean="0"/>
              <a:t>Con la llegada de la tendencia helenizante, crece la pasión por el pórtico de columnas. En este sentido tenemos a Robert </a:t>
            </a:r>
            <a:r>
              <a:rPr lang="es-ES" sz="1600" dirty="0" err="1" smtClean="0"/>
              <a:t>Smirke</a:t>
            </a:r>
            <a:r>
              <a:rPr lang="es-ES" sz="1600" dirty="0" smtClean="0"/>
              <a:t> (1.781-1.867</a:t>
            </a:r>
            <a:r>
              <a:rPr lang="es-ES" sz="1600" u="sng" dirty="0" smtClean="0"/>
              <a:t>)</a:t>
            </a:r>
            <a:r>
              <a:rPr lang="es-ES" sz="1600" dirty="0" smtClean="0"/>
              <a:t> que hizo el </a:t>
            </a:r>
            <a:r>
              <a:rPr lang="es-ES" sz="1600" dirty="0" err="1" smtClean="0"/>
              <a:t>Museó</a:t>
            </a:r>
            <a:r>
              <a:rPr lang="es-ES" sz="1600" dirty="0" smtClean="0"/>
              <a:t> Británico.</a:t>
            </a:r>
            <a:endParaRPr lang="es-ES_tradnl" sz="1600" dirty="0" smtClean="0"/>
          </a:p>
        </p:txBody>
      </p:sp>
      <p:sp>
        <p:nvSpPr>
          <p:cNvPr id="8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s-ES_tradnl" sz="3200" dirty="0" smtClean="0">
                <a:solidFill>
                  <a:schemeClr val="bg1"/>
                </a:solidFill>
              </a:rPr>
              <a:t>NEOCLASICISMO</a:t>
            </a:r>
            <a:endParaRPr lang="es-ES_tradnl" sz="3200" dirty="0">
              <a:solidFill>
                <a:schemeClr val="bg1"/>
              </a:solidFill>
            </a:endParaRPr>
          </a:p>
        </p:txBody>
      </p:sp>
      <p:pic>
        <p:nvPicPr>
          <p:cNvPr id="7" name="6 Imagen" descr="800px-British_Museum_from_NE_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59632" y="1639763"/>
            <a:ext cx="6984776" cy="5011574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476672"/>
            <a:ext cx="9144000" cy="6381328"/>
          </a:xfrm>
        </p:spPr>
        <p:txBody>
          <a:bodyPr>
            <a:normAutofit/>
          </a:bodyPr>
          <a:lstStyle/>
          <a:p>
            <a:r>
              <a:rPr lang="es-ES" sz="2800" dirty="0" smtClean="0"/>
              <a:t>ITALIA – Iglesia de la Gran Madre de Dios – Turín 1814-1831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6372200" y="1916832"/>
            <a:ext cx="266429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s-ES_tradnl" sz="2000" dirty="0" smtClean="0"/>
              <a:t>Misma cúpula que el Panteón de Agripa</a:t>
            </a:r>
          </a:p>
          <a:p>
            <a:pPr>
              <a:buFont typeface="Arial" pitchFamily="34" charset="0"/>
              <a:buChar char="•"/>
            </a:pPr>
            <a:endParaRPr lang="es-ES_tradnl" sz="2000" dirty="0" smtClean="0"/>
          </a:p>
          <a:p>
            <a:pPr>
              <a:buFont typeface="Arial" pitchFamily="34" charset="0"/>
              <a:buChar char="•"/>
            </a:pPr>
            <a:r>
              <a:rPr lang="es-ES_tradnl" sz="2000" dirty="0" smtClean="0"/>
              <a:t>Capiteles Corintios</a:t>
            </a:r>
          </a:p>
          <a:p>
            <a:pPr>
              <a:buFont typeface="Arial" pitchFamily="34" charset="0"/>
              <a:buChar char="•"/>
            </a:pPr>
            <a:r>
              <a:rPr lang="es-ES_tradnl" sz="2000" dirty="0" smtClean="0"/>
              <a:t>Columnas estilizadas</a:t>
            </a:r>
          </a:p>
          <a:p>
            <a:pPr>
              <a:buFont typeface="Arial" pitchFamily="34" charset="0"/>
              <a:buChar char="•"/>
            </a:pPr>
            <a:r>
              <a:rPr lang="es-ES_tradnl" sz="2000" dirty="0" smtClean="0"/>
              <a:t>Planta redonda</a:t>
            </a:r>
          </a:p>
          <a:p>
            <a:endParaRPr lang="es-ES_tradnl" dirty="0" smtClean="0"/>
          </a:p>
        </p:txBody>
      </p:sp>
      <p:pic>
        <p:nvPicPr>
          <p:cNvPr id="38914" name="Picture 2" descr="Resultado de imagen para ITALIA IGLESIA DE LA GRAN MADRE DE DIO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039" y="1484784"/>
            <a:ext cx="6198153" cy="4896543"/>
          </a:xfrm>
          <a:prstGeom prst="rect">
            <a:avLst/>
          </a:prstGeom>
          <a:noFill/>
        </p:spPr>
      </p:pic>
      <p:sp>
        <p:nvSpPr>
          <p:cNvPr id="8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s-ES_tradnl" sz="3200" dirty="0" smtClean="0">
                <a:solidFill>
                  <a:schemeClr val="bg1"/>
                </a:solidFill>
              </a:rPr>
              <a:t>NEOCLASICISMO</a:t>
            </a:r>
            <a:endParaRPr lang="es-ES_tradnl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688632"/>
          </a:xfrm>
        </p:spPr>
        <p:txBody>
          <a:bodyPr>
            <a:normAutofit fontScale="70000" lnSpcReduction="20000"/>
          </a:bodyPr>
          <a:lstStyle/>
          <a:p>
            <a:r>
              <a:rPr lang="es-ES" dirty="0" smtClean="0"/>
              <a:t>ARQUITECTURA </a:t>
            </a:r>
            <a:br>
              <a:rPr lang="es-ES" dirty="0" smtClean="0"/>
            </a:br>
            <a:r>
              <a:rPr lang="es-ES" dirty="0" smtClean="0"/>
              <a:t>Antes de que se realizaran los descubrimientos de Herculano, Pompeya y Atenas, el único punto de referencia conocido de la arquitectura romana era el proporcionado por los grabados de edificios de arquitectura clásica romana realizados por el artista italiano </a:t>
            </a:r>
            <a:r>
              <a:rPr lang="es-ES" b="1" dirty="0" smtClean="0"/>
              <a:t>Giovanni </a:t>
            </a:r>
            <a:r>
              <a:rPr lang="es-ES" b="1" dirty="0" err="1" smtClean="0"/>
              <a:t>Battista</a:t>
            </a:r>
            <a:r>
              <a:rPr lang="es-ES" b="1" dirty="0" smtClean="0"/>
              <a:t> </a:t>
            </a:r>
            <a:r>
              <a:rPr lang="es-ES" b="1" dirty="0" err="1" smtClean="0"/>
              <a:t>Piranesi</a:t>
            </a:r>
            <a:r>
              <a:rPr lang="es-ES" dirty="0" smtClean="0"/>
              <a:t>. </a:t>
            </a:r>
          </a:p>
          <a:p>
            <a:endParaRPr lang="es-ES" dirty="0" smtClean="0"/>
          </a:p>
          <a:p>
            <a:r>
              <a:rPr lang="es-ES" b="1" dirty="0" smtClean="0"/>
              <a:t>Antecedentes - Giovanni </a:t>
            </a:r>
            <a:r>
              <a:rPr lang="es-ES" b="1" dirty="0" err="1" smtClean="0"/>
              <a:t>Battista</a:t>
            </a:r>
            <a:r>
              <a:rPr lang="es-ES" b="1" dirty="0" smtClean="0"/>
              <a:t> </a:t>
            </a:r>
            <a:r>
              <a:rPr lang="es-ES" b="1" dirty="0" err="1" smtClean="0"/>
              <a:t>Piranesi</a:t>
            </a:r>
            <a:r>
              <a:rPr lang="es-ES" dirty="0" smtClean="0"/>
              <a:t>:</a:t>
            </a:r>
          </a:p>
          <a:p>
            <a:pPr lvl="1"/>
            <a:r>
              <a:rPr lang="es-ES" dirty="0" smtClean="0"/>
              <a:t>fue un arqueólogo, arquitecto, investigador y </a:t>
            </a:r>
            <a:r>
              <a:rPr lang="es-ES" b="1" dirty="0" smtClean="0"/>
              <a:t>excelente grabador</a:t>
            </a:r>
            <a:r>
              <a:rPr lang="es-ES" dirty="0" smtClean="0"/>
              <a:t> italiano. Destacó realizando, entre otras muchas cosas, miles de </a:t>
            </a:r>
            <a:r>
              <a:rPr lang="es-ES" b="1" dirty="0" smtClean="0"/>
              <a:t>grabados de edificios reales e imaginarios,</a:t>
            </a:r>
            <a:r>
              <a:rPr lang="es-ES" dirty="0" smtClean="0"/>
              <a:t> por lo que se le considera uno de esos </a:t>
            </a:r>
            <a:r>
              <a:rPr lang="es-ES" b="1" dirty="0" smtClean="0"/>
              <a:t>arquitectos </a:t>
            </a:r>
            <a:r>
              <a:rPr lang="es-ES" b="1" dirty="0" err="1" smtClean="0"/>
              <a:t>visionarios</a:t>
            </a:r>
            <a:r>
              <a:rPr lang="es-ES" dirty="0" err="1" smtClean="0"/>
              <a:t>que</a:t>
            </a:r>
            <a:r>
              <a:rPr lang="es-ES" dirty="0" smtClean="0"/>
              <a:t> empezaron su carrera en la primera mitad del siglo XVIII, cuando el romanticismo no era más que una premonición que sólo algunos iluminados percibían en el ambiente.</a:t>
            </a:r>
          </a:p>
          <a:p>
            <a:pPr lvl="1"/>
            <a:r>
              <a:rPr lang="es-ES" b="1" dirty="0" err="1" smtClean="0"/>
              <a:t>Piranesi</a:t>
            </a:r>
            <a:r>
              <a:rPr lang="es-ES" dirty="0" smtClean="0"/>
              <a:t> fue desde luego uno de esos iluminados. Estudió Arquitectura en Venecia y se </a:t>
            </a:r>
            <a:r>
              <a:rPr lang="es-ES" b="1" dirty="0" smtClean="0"/>
              <a:t>quedó fascinado por los edificios de la antigüedad y del renacimiento.</a:t>
            </a:r>
            <a:r>
              <a:rPr lang="es-ES" dirty="0" smtClean="0"/>
              <a:t> Sin embargo, </a:t>
            </a:r>
            <a:r>
              <a:rPr lang="es-ES" b="1" dirty="0" err="1" smtClean="0"/>
              <a:t>Piranesi</a:t>
            </a:r>
            <a:r>
              <a:rPr lang="es-ES" dirty="0" smtClean="0"/>
              <a:t> apenas llegó a ejercer como arquitecto (sólo se erigió un diseño suyo), aunque diseñar, diseñó verdaderas y ambiciosas obras que muy bien podrían hacerse realidad.</a:t>
            </a:r>
          </a:p>
        </p:txBody>
      </p:sp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s-ES_tradnl" sz="3200" dirty="0" smtClean="0">
                <a:solidFill>
                  <a:schemeClr val="bg1"/>
                </a:solidFill>
              </a:rPr>
              <a:t>NEOCLASICISMO</a:t>
            </a:r>
            <a:endParaRPr lang="es-ES_tradnl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620688"/>
            <a:ext cx="9144000" cy="6021288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s-ES" dirty="0" smtClean="0"/>
              <a:t>Iglesia de San Francisco de Paula   Nápoles 1817-1824 – Exvoto de Fernando I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251520" y="1700808"/>
            <a:ext cx="3744416" cy="129266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s-ES_tradnl" sz="2000" dirty="0" smtClean="0"/>
              <a:t>Cúpula </a:t>
            </a:r>
            <a:r>
              <a:rPr lang="es-ES_tradnl" sz="2000" dirty="0" err="1" smtClean="0"/>
              <a:t>idem</a:t>
            </a:r>
            <a:endParaRPr lang="es-ES_tradnl" sz="2000" dirty="0" smtClean="0"/>
          </a:p>
          <a:p>
            <a:pPr lvl="1"/>
            <a:r>
              <a:rPr lang="es-ES_tradnl" sz="2000" dirty="0" smtClean="0"/>
              <a:t>Panteón de  Agripa</a:t>
            </a:r>
          </a:p>
          <a:p>
            <a:pPr>
              <a:buFont typeface="Arial" pitchFamily="34" charset="0"/>
              <a:buChar char="•"/>
            </a:pPr>
            <a:r>
              <a:rPr lang="es-ES_tradnl" sz="2000" dirty="0" smtClean="0"/>
              <a:t>Brazos </a:t>
            </a:r>
            <a:r>
              <a:rPr lang="es-ES_tradnl" sz="2000" dirty="0" err="1" smtClean="0"/>
              <a:t>idem</a:t>
            </a:r>
            <a:r>
              <a:rPr lang="es-ES_tradnl" sz="2000" dirty="0" smtClean="0"/>
              <a:t> Plaza de San Pedro</a:t>
            </a:r>
          </a:p>
          <a:p>
            <a:endParaRPr lang="es-ES_tradnl" dirty="0" smtClean="0"/>
          </a:p>
        </p:txBody>
      </p:sp>
      <p:sp>
        <p:nvSpPr>
          <p:cNvPr id="39938" name="AutoShape 2" descr="Resultado de imagen para ITALIA basilica de san francisco de paul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39940" name="AutoShape 4" descr="Resultado de imagen para ITALIA basilica de san francisco de paul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_tradnl"/>
          </a:p>
        </p:txBody>
      </p:sp>
      <p:pic>
        <p:nvPicPr>
          <p:cNvPr id="39942" name="Picture 6" descr="Resultado de imagen para ITALIA basilica de san francisco de paul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780928"/>
            <a:ext cx="7920880" cy="3934037"/>
          </a:xfrm>
          <a:prstGeom prst="rect">
            <a:avLst/>
          </a:prstGeom>
          <a:noFill/>
        </p:spPr>
      </p:pic>
      <p:sp>
        <p:nvSpPr>
          <p:cNvPr id="9" name="8 CuadroTexto"/>
          <p:cNvSpPr txBox="1"/>
          <p:nvPr/>
        </p:nvSpPr>
        <p:spPr>
          <a:xfrm>
            <a:off x="3923928" y="1632282"/>
            <a:ext cx="5976664" cy="129266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s-ES_tradnl" dirty="0" smtClean="0"/>
              <a:t> </a:t>
            </a:r>
            <a:r>
              <a:rPr lang="es-ES_tradnl" sz="2000" dirty="0" smtClean="0"/>
              <a:t>Columnas que a abrazan la plaza</a:t>
            </a:r>
          </a:p>
          <a:p>
            <a:pPr>
              <a:buFont typeface="Arial" pitchFamily="34" charset="0"/>
              <a:buChar char="•"/>
            </a:pPr>
            <a:r>
              <a:rPr lang="es-ES_tradnl" sz="2000" dirty="0" smtClean="0"/>
              <a:t>Planta redonda</a:t>
            </a:r>
          </a:p>
          <a:p>
            <a:pPr>
              <a:buFont typeface="Arial" pitchFamily="34" charset="0"/>
              <a:buChar char="•"/>
            </a:pPr>
            <a:r>
              <a:rPr lang="es-ES_tradnl" sz="2000" dirty="0" smtClean="0"/>
              <a:t>Tímpano y orden de columnas greco romanas</a:t>
            </a:r>
          </a:p>
          <a:p>
            <a:endParaRPr lang="es-ES_tradnl" dirty="0" smtClean="0"/>
          </a:p>
        </p:txBody>
      </p:sp>
      <p:sp>
        <p:nvSpPr>
          <p:cNvPr id="11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s-ES_tradnl" sz="3200" dirty="0" smtClean="0">
                <a:solidFill>
                  <a:schemeClr val="bg1"/>
                </a:solidFill>
              </a:rPr>
              <a:t>NEOCLASICISMO</a:t>
            </a:r>
            <a:endParaRPr lang="es-ES_tradnl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836712"/>
            <a:ext cx="9144000" cy="6021288"/>
          </a:xfrm>
        </p:spPr>
        <p:txBody>
          <a:bodyPr>
            <a:normAutofit/>
          </a:bodyPr>
          <a:lstStyle/>
          <a:p>
            <a:r>
              <a:rPr lang="es-ES" dirty="0" smtClean="0"/>
              <a:t>NEOCLÁSICO Catedral de Toluca-</a:t>
            </a:r>
            <a:r>
              <a:rPr lang="es-ES" dirty="0" err="1" smtClean="0"/>
              <a:t>Mex</a:t>
            </a:r>
            <a:r>
              <a:rPr lang="es-ES" dirty="0" smtClean="0"/>
              <a:t>. 1867-1918  </a:t>
            </a:r>
          </a:p>
        </p:txBody>
      </p:sp>
      <p:sp>
        <p:nvSpPr>
          <p:cNvPr id="39938" name="AutoShape 2" descr="Resultado de imagen para ITALIA basilica de san francisco de paul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39940" name="AutoShape 4" descr="Resultado de imagen para ITALIA basilica de san francisco de paul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_tradnl"/>
          </a:p>
        </p:txBody>
      </p:sp>
      <p:pic>
        <p:nvPicPr>
          <p:cNvPr id="40962" name="Picture 2" descr="Resultado de imagen para catedral de toluc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6593" y="1319110"/>
            <a:ext cx="8219863" cy="5466530"/>
          </a:xfrm>
          <a:prstGeom prst="rect">
            <a:avLst/>
          </a:prstGeom>
          <a:noFill/>
        </p:spPr>
      </p:pic>
      <p:sp>
        <p:nvSpPr>
          <p:cNvPr id="9" name="8 CuadroTexto"/>
          <p:cNvSpPr txBox="1"/>
          <p:nvPr/>
        </p:nvSpPr>
        <p:spPr>
          <a:xfrm>
            <a:off x="4607496" y="1340768"/>
            <a:ext cx="4536504" cy="120032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s-ES_tradnl" dirty="0" smtClean="0">
                <a:solidFill>
                  <a:schemeClr val="bg1"/>
                </a:solidFill>
              </a:rPr>
              <a:t> Fachada con carácter Greco Romano</a:t>
            </a:r>
          </a:p>
          <a:p>
            <a:pPr>
              <a:buFont typeface="Arial" pitchFamily="34" charset="0"/>
              <a:buChar char="•"/>
            </a:pPr>
            <a:r>
              <a:rPr lang="es-ES_tradnl" dirty="0" smtClean="0">
                <a:solidFill>
                  <a:schemeClr val="bg1"/>
                </a:solidFill>
              </a:rPr>
              <a:t>Doble Planta</a:t>
            </a:r>
          </a:p>
          <a:p>
            <a:pPr>
              <a:buFont typeface="Arial" pitchFamily="34" charset="0"/>
              <a:buChar char="•"/>
            </a:pPr>
            <a:r>
              <a:rPr lang="es-ES_tradnl" dirty="0" smtClean="0">
                <a:solidFill>
                  <a:schemeClr val="bg1"/>
                </a:solidFill>
              </a:rPr>
              <a:t>Calumas apareadas</a:t>
            </a:r>
          </a:p>
          <a:p>
            <a:endParaRPr lang="es-ES_tradnl" dirty="0" smtClean="0"/>
          </a:p>
        </p:txBody>
      </p:sp>
      <p:sp>
        <p:nvSpPr>
          <p:cNvPr id="10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s-ES_tradnl" sz="3200" dirty="0" smtClean="0">
                <a:solidFill>
                  <a:schemeClr val="bg1"/>
                </a:solidFill>
              </a:rPr>
              <a:t>NEOCLASICISMO</a:t>
            </a:r>
            <a:endParaRPr lang="es-ES_tradnl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836712"/>
            <a:ext cx="9144000" cy="6021288"/>
          </a:xfrm>
        </p:spPr>
        <p:txBody>
          <a:bodyPr>
            <a:normAutofit/>
          </a:bodyPr>
          <a:lstStyle/>
          <a:p>
            <a:r>
              <a:rPr lang="es-ES" dirty="0" smtClean="0"/>
              <a:t>NEOCLÁSICO Catedral de Pamplona-1784-1803  </a:t>
            </a:r>
          </a:p>
        </p:txBody>
      </p:sp>
      <p:sp>
        <p:nvSpPr>
          <p:cNvPr id="39938" name="AutoShape 2" descr="Resultado de imagen para ITALIA basilica de san francisco de paul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39940" name="AutoShape 4" descr="Resultado de imagen para ITALIA basilica de san francisco de paul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9" name="8 CuadroTexto"/>
          <p:cNvSpPr txBox="1"/>
          <p:nvPr/>
        </p:nvSpPr>
        <p:spPr>
          <a:xfrm>
            <a:off x="4607496" y="1988840"/>
            <a:ext cx="4536504" cy="1661993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s-ES_tradnl" sz="2800" dirty="0" smtClean="0"/>
              <a:t> Fachada con carácter Greco Romano</a:t>
            </a:r>
          </a:p>
          <a:p>
            <a:pPr>
              <a:buFont typeface="Arial" pitchFamily="34" charset="0"/>
              <a:buChar char="•"/>
            </a:pPr>
            <a:r>
              <a:rPr lang="es-ES_tradnl" sz="2800" dirty="0" smtClean="0"/>
              <a:t>Calumas corintias</a:t>
            </a:r>
          </a:p>
          <a:p>
            <a:endParaRPr lang="es-ES_tradnl" dirty="0" smtClean="0"/>
          </a:p>
        </p:txBody>
      </p:sp>
      <p:pic>
        <p:nvPicPr>
          <p:cNvPr id="41986" name="Picture 2" descr="Resultado de imagen para catedral de pamplona españ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412776"/>
            <a:ext cx="3811091" cy="5368396"/>
          </a:xfrm>
          <a:prstGeom prst="rect">
            <a:avLst/>
          </a:prstGeom>
          <a:noFill/>
        </p:spPr>
      </p:pic>
      <p:sp>
        <p:nvSpPr>
          <p:cNvPr id="10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s-ES_tradnl" sz="3200" dirty="0" smtClean="0">
                <a:solidFill>
                  <a:schemeClr val="bg1"/>
                </a:solidFill>
              </a:rPr>
              <a:t>NEOCLASICISMO</a:t>
            </a:r>
            <a:endParaRPr lang="es-ES_tradnl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836712"/>
            <a:ext cx="9144000" cy="6021288"/>
          </a:xfrm>
        </p:spPr>
        <p:txBody>
          <a:bodyPr>
            <a:normAutofit/>
          </a:bodyPr>
          <a:lstStyle/>
          <a:p>
            <a:r>
              <a:rPr lang="es-ES" dirty="0" smtClean="0"/>
              <a:t>Catedral de Buenos Aires-1605-1862</a:t>
            </a:r>
          </a:p>
        </p:txBody>
      </p:sp>
      <p:sp>
        <p:nvSpPr>
          <p:cNvPr id="39938" name="AutoShape 2" descr="Resultado de imagen para ITALIA basilica de san francisco de paul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39940" name="AutoShape 4" descr="Resultado de imagen para ITALIA basilica de san francisco de paul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9" name="8 CuadroTexto"/>
          <p:cNvSpPr txBox="1"/>
          <p:nvPr/>
        </p:nvSpPr>
        <p:spPr>
          <a:xfrm>
            <a:off x="2483768" y="1556792"/>
            <a:ext cx="5688632" cy="120032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s-ES_tradnl" dirty="0" smtClean="0"/>
              <a:t> Fachada con Tímpano de carácter Greco Romano</a:t>
            </a:r>
          </a:p>
          <a:p>
            <a:pPr>
              <a:buFont typeface="Arial" pitchFamily="34" charset="0"/>
              <a:buChar char="•"/>
            </a:pPr>
            <a:r>
              <a:rPr lang="es-ES_tradnl" dirty="0" smtClean="0"/>
              <a:t>Calumas corintias acanaladas construidas en 1823</a:t>
            </a:r>
          </a:p>
          <a:p>
            <a:pPr>
              <a:buFont typeface="Arial" pitchFamily="34" charset="0"/>
              <a:buChar char="•"/>
            </a:pPr>
            <a:r>
              <a:rPr lang="es-ES_tradnl" dirty="0" smtClean="0"/>
              <a:t>Esculturas en alto relieve en el tímpano 1862</a:t>
            </a:r>
          </a:p>
          <a:p>
            <a:endParaRPr lang="es-ES_tradnl" dirty="0" smtClean="0"/>
          </a:p>
        </p:txBody>
      </p:sp>
      <p:pic>
        <p:nvPicPr>
          <p:cNvPr id="43010" name="Picture 2" descr="Resultado de imagen para catedral de buenos aires arquitectur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564904"/>
            <a:ext cx="7230476" cy="4293096"/>
          </a:xfrm>
          <a:prstGeom prst="rect">
            <a:avLst/>
          </a:prstGeom>
          <a:noFill/>
        </p:spPr>
      </p:pic>
      <p:sp>
        <p:nvSpPr>
          <p:cNvPr id="10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s-ES_tradnl" sz="3200" dirty="0" smtClean="0">
                <a:solidFill>
                  <a:schemeClr val="bg1"/>
                </a:solidFill>
              </a:rPr>
              <a:t>NEOCLASICISMO</a:t>
            </a:r>
            <a:endParaRPr lang="es-ES_tradnl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476672"/>
            <a:ext cx="9144000" cy="6381328"/>
          </a:xfrm>
        </p:spPr>
        <p:txBody>
          <a:bodyPr>
            <a:normAutofit/>
          </a:bodyPr>
          <a:lstStyle/>
          <a:p>
            <a:r>
              <a:rPr lang="es-ES" sz="2400" dirty="0" smtClean="0"/>
              <a:t>Basílica de </a:t>
            </a:r>
            <a:r>
              <a:rPr lang="es-ES" sz="2400" dirty="0" err="1" smtClean="0"/>
              <a:t>Superga</a:t>
            </a:r>
            <a:r>
              <a:rPr lang="es-ES" sz="2400" dirty="0" smtClean="0"/>
              <a:t>-</a:t>
            </a:r>
            <a:r>
              <a:rPr lang="es-ES" sz="2400" dirty="0" err="1" smtClean="0"/>
              <a:t>Turin</a:t>
            </a:r>
            <a:r>
              <a:rPr lang="es-ES" sz="2400" dirty="0" smtClean="0"/>
              <a:t>-F </a:t>
            </a:r>
            <a:r>
              <a:rPr lang="es-ES" sz="2400" dirty="0" err="1" smtClean="0"/>
              <a:t>Juvarra</a:t>
            </a:r>
            <a:r>
              <a:rPr lang="es-ES" sz="2400" dirty="0" smtClean="0"/>
              <a:t> 1717-1731</a:t>
            </a:r>
          </a:p>
        </p:txBody>
      </p:sp>
      <p:sp>
        <p:nvSpPr>
          <p:cNvPr id="39938" name="AutoShape 2" descr="Resultado de imagen para ITALIA basilica de san francisco de paul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39940" name="AutoShape 4" descr="Resultado de imagen para ITALIA basilica de san francisco de paul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_tradnl"/>
          </a:p>
        </p:txBody>
      </p:sp>
      <p:pic>
        <p:nvPicPr>
          <p:cNvPr id="45058" name="Picture 2" descr="Resultado de imagen para basilica de superg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917340"/>
            <a:ext cx="7920880" cy="5940660"/>
          </a:xfrm>
          <a:prstGeom prst="rect">
            <a:avLst/>
          </a:prstGeom>
          <a:noFill/>
        </p:spPr>
      </p:pic>
      <p:sp>
        <p:nvSpPr>
          <p:cNvPr id="8" name="7 Rectángulo"/>
          <p:cNvSpPr/>
          <p:nvPr/>
        </p:nvSpPr>
        <p:spPr>
          <a:xfrm>
            <a:off x="539552" y="1484784"/>
            <a:ext cx="259228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>
                <a:solidFill>
                  <a:schemeClr val="bg1"/>
                </a:solidFill>
              </a:rPr>
              <a:t> diferentes influencias, desde el Panteón romano hasta la fachada renacentista de </a:t>
            </a:r>
            <a:r>
              <a:rPr lang="es-ES" b="1" dirty="0" smtClean="0">
                <a:solidFill>
                  <a:schemeClr val="bg1"/>
                </a:solidFill>
              </a:rPr>
              <a:t>San Pedro del Vaticano</a:t>
            </a:r>
            <a:r>
              <a:rPr lang="es-ES" dirty="0" smtClean="0">
                <a:solidFill>
                  <a:schemeClr val="bg1"/>
                </a:solidFill>
              </a:rPr>
              <a:t> o las fachadas barrocas de las </a:t>
            </a:r>
            <a:r>
              <a:rPr lang="es-ES" b="1" dirty="0" smtClean="0">
                <a:solidFill>
                  <a:schemeClr val="bg1"/>
                </a:solidFill>
              </a:rPr>
              <a:t>iglesias de </a:t>
            </a:r>
            <a:r>
              <a:rPr lang="es-ES" b="1" dirty="0" err="1" smtClean="0">
                <a:solidFill>
                  <a:schemeClr val="bg1"/>
                </a:solidFill>
              </a:rPr>
              <a:t>Rainaildi</a:t>
            </a:r>
            <a:r>
              <a:rPr lang="es-ES" dirty="0" smtClean="0">
                <a:solidFill>
                  <a:schemeClr val="bg1"/>
                </a:solidFill>
              </a:rPr>
              <a:t> en la plaza del </a:t>
            </a:r>
            <a:r>
              <a:rPr lang="es-ES" dirty="0" err="1" smtClean="0">
                <a:solidFill>
                  <a:schemeClr val="bg1"/>
                </a:solidFill>
              </a:rPr>
              <a:t>Popolo</a:t>
            </a:r>
            <a:r>
              <a:rPr lang="es-ES" dirty="0" smtClean="0">
                <a:solidFill>
                  <a:schemeClr val="bg1"/>
                </a:solidFill>
              </a:rPr>
              <a:t> romana</a:t>
            </a:r>
            <a:r>
              <a:rPr lang="es-ES" dirty="0" smtClean="0"/>
              <a:t>.</a:t>
            </a:r>
            <a:endParaRPr lang="es-ES_tradnl" dirty="0"/>
          </a:p>
        </p:txBody>
      </p:sp>
      <p:sp>
        <p:nvSpPr>
          <p:cNvPr id="10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s-ES_tradnl" sz="3200" dirty="0" smtClean="0">
                <a:solidFill>
                  <a:schemeClr val="bg1"/>
                </a:solidFill>
              </a:rPr>
              <a:t>NEOCLASICISMO</a:t>
            </a:r>
            <a:endParaRPr lang="es-ES_tradnl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476672"/>
            <a:ext cx="9144000" cy="6381328"/>
          </a:xfrm>
        </p:spPr>
        <p:txBody>
          <a:bodyPr>
            <a:normAutofit/>
          </a:bodyPr>
          <a:lstStyle/>
          <a:p>
            <a:r>
              <a:rPr lang="es-ES" sz="2400" dirty="0" err="1" smtClean="0"/>
              <a:t>Petite</a:t>
            </a:r>
            <a:r>
              <a:rPr lang="es-ES" sz="2400" dirty="0" smtClean="0"/>
              <a:t> </a:t>
            </a:r>
            <a:r>
              <a:rPr lang="es-ES" sz="2400" dirty="0" err="1" smtClean="0"/>
              <a:t>Trianon</a:t>
            </a:r>
            <a:r>
              <a:rPr lang="es-ES" sz="2400" dirty="0" smtClean="0"/>
              <a:t> – Versalles - Paris</a:t>
            </a:r>
            <a:endParaRPr lang="es-ES" sz="2400" dirty="0" smtClean="0"/>
          </a:p>
        </p:txBody>
      </p:sp>
      <p:sp>
        <p:nvSpPr>
          <p:cNvPr id="39938" name="AutoShape 2" descr="Resultado de imagen para ITALIA basilica de san francisco de paul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39940" name="AutoShape 4" descr="Resultado de imagen para ITALIA basilica de san francisco de paul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10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s-ES_tradnl" sz="3200" dirty="0" smtClean="0">
                <a:solidFill>
                  <a:schemeClr val="bg1"/>
                </a:solidFill>
              </a:rPr>
              <a:t>NEOCLASICISMO</a:t>
            </a:r>
            <a:endParaRPr lang="es-ES_tradnl" sz="3200" dirty="0">
              <a:solidFill>
                <a:schemeClr val="bg1"/>
              </a:solidFill>
            </a:endParaRPr>
          </a:p>
        </p:txBody>
      </p:sp>
      <p:pic>
        <p:nvPicPr>
          <p:cNvPr id="9" name="8 Imagen" descr="800px-Petit_Trianon,_façade_sud_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0040" y="960589"/>
            <a:ext cx="8460432" cy="563676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688632"/>
          </a:xfrm>
        </p:spPr>
        <p:txBody>
          <a:bodyPr>
            <a:normAutofit fontScale="77500" lnSpcReduction="20000"/>
          </a:bodyPr>
          <a:lstStyle/>
          <a:p>
            <a:pPr lvl="1"/>
            <a:r>
              <a:rPr lang="es-ES" b="1" dirty="0" err="1" smtClean="0"/>
              <a:t>Piranesi</a:t>
            </a:r>
            <a:r>
              <a:rPr lang="es-ES" b="1" dirty="0" smtClean="0"/>
              <a:t> prefirió la arqueología antes que la arquitectura,</a:t>
            </a:r>
            <a:r>
              <a:rPr lang="es-ES" dirty="0" smtClean="0"/>
              <a:t> pese a que en esos años no era ni mucho menos una ciencia seria. Más bien era un arte: el arte del saqueo. </a:t>
            </a:r>
          </a:p>
          <a:p>
            <a:pPr lvl="1"/>
            <a:r>
              <a:rPr lang="es-ES" dirty="0" smtClean="0"/>
              <a:t>De sus estudios de ruinas y hallazgos, sacó innumerables ilustraciones de una sorprendente calidad y fidelidad. Se le considera hoy en día por ello casi un notario de los tesoros que iban apareciendo en esa </a:t>
            </a:r>
            <a:r>
              <a:rPr lang="es-ES" b="1" dirty="0" smtClean="0"/>
              <a:t>época neoclásica.</a:t>
            </a:r>
            <a:r>
              <a:rPr lang="es-ES" dirty="0" smtClean="0"/>
              <a:t> De hecho, no es exagerado decir que </a:t>
            </a:r>
            <a:r>
              <a:rPr lang="es-ES" b="1" dirty="0" err="1" smtClean="0"/>
              <a:t>Piranesi</a:t>
            </a:r>
            <a:r>
              <a:rPr lang="es-ES" b="1" dirty="0" smtClean="0"/>
              <a:t>,</a:t>
            </a:r>
            <a:r>
              <a:rPr lang="es-ES" dirty="0" smtClean="0"/>
              <a:t> con sus grabados en aguafuerte, </a:t>
            </a:r>
            <a:r>
              <a:rPr lang="es-ES" b="1" dirty="0" smtClean="0"/>
              <a:t>contribuyó a que el neoclasicismo se extendiera por toda Europa.</a:t>
            </a:r>
            <a:r>
              <a:rPr lang="es-ES" dirty="0" smtClean="0"/>
              <a:t> Sus obras eran un </a:t>
            </a:r>
            <a:r>
              <a:rPr lang="es-ES" dirty="0" err="1" smtClean="0"/>
              <a:t>souvenir</a:t>
            </a:r>
            <a:r>
              <a:rPr lang="es-ES" dirty="0" smtClean="0"/>
              <a:t> de obligada adquisición para el turista en Roma.</a:t>
            </a:r>
          </a:p>
          <a:p>
            <a:pPr lvl="1"/>
            <a:r>
              <a:rPr lang="es-ES" dirty="0" smtClean="0"/>
              <a:t>Sin embargo, pese a su exquisito afán descriptivo, </a:t>
            </a:r>
            <a:r>
              <a:rPr lang="es-ES" b="1" dirty="0" err="1" smtClean="0"/>
              <a:t>Piranesi</a:t>
            </a:r>
            <a:r>
              <a:rPr lang="es-ES" dirty="0" smtClean="0"/>
              <a:t> no quiso renunciar a la creatividad que bulle por las venas de un artista, y metió de vez en cuando </a:t>
            </a:r>
            <a:r>
              <a:rPr lang="es-ES" b="1" dirty="0" smtClean="0"/>
              <a:t>visionarias piezas de fantasía.</a:t>
            </a:r>
            <a:r>
              <a:rPr lang="es-ES" dirty="0" smtClean="0"/>
              <a:t> Son </a:t>
            </a:r>
            <a:r>
              <a:rPr lang="es-ES" b="1" dirty="0" smtClean="0"/>
              <a:t>edificios utópicos</a:t>
            </a:r>
            <a:r>
              <a:rPr lang="es-ES" dirty="0" smtClean="0"/>
              <a:t> que ejercieron una enorme influencia en el posterior </a:t>
            </a:r>
            <a:r>
              <a:rPr lang="es-ES" u="sng" dirty="0" smtClean="0"/>
              <a:t>romanticismo</a:t>
            </a:r>
            <a:r>
              <a:rPr lang="es-ES" dirty="0" smtClean="0"/>
              <a:t> e incluso en los muy postreros </a:t>
            </a:r>
            <a:r>
              <a:rPr lang="es-ES" u="sng" dirty="0" smtClean="0"/>
              <a:t>surrealismo</a:t>
            </a:r>
            <a:r>
              <a:rPr lang="es-ES" dirty="0" smtClean="0"/>
              <a:t> y </a:t>
            </a:r>
            <a:r>
              <a:rPr lang="es-ES" u="sng" dirty="0" smtClean="0"/>
              <a:t>expresionismo.</a:t>
            </a:r>
            <a:endParaRPr lang="es-ES" dirty="0" smtClean="0"/>
          </a:p>
          <a:p>
            <a:pPr lvl="1"/>
            <a:r>
              <a:rPr lang="es-ES" dirty="0" smtClean="0"/>
              <a:t>Se ve su pegada desde en las escaleras imposibles de </a:t>
            </a:r>
            <a:r>
              <a:rPr lang="es-ES" b="1" u="sng" dirty="0" err="1" smtClean="0"/>
              <a:t>Escher</a:t>
            </a:r>
            <a:r>
              <a:rPr lang="es-ES" b="1" u="sng" dirty="0" smtClean="0"/>
              <a:t>,</a:t>
            </a:r>
            <a:r>
              <a:rPr lang="es-ES" dirty="0" smtClean="0"/>
              <a:t> hasta en videojuegos que basan su ambientación en sus acojonantes edificios.</a:t>
            </a:r>
          </a:p>
        </p:txBody>
      </p:sp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s-ES_tradnl" sz="3200" dirty="0" smtClean="0">
                <a:solidFill>
                  <a:schemeClr val="bg1"/>
                </a:solidFill>
              </a:rPr>
              <a:t>NEOCLASICISMO</a:t>
            </a:r>
            <a:endParaRPr lang="es-ES_tradnl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120680"/>
          </a:xfrm>
        </p:spPr>
        <p:txBody>
          <a:bodyPr>
            <a:normAutofit/>
          </a:bodyPr>
          <a:lstStyle/>
          <a:p>
            <a:r>
              <a:rPr lang="es-ES" dirty="0" smtClean="0"/>
              <a:t>Antecedentes - </a:t>
            </a:r>
            <a:r>
              <a:rPr lang="es-ES" dirty="0" err="1" smtClean="0"/>
              <a:t>Piranesi</a:t>
            </a:r>
            <a:r>
              <a:rPr lang="es-ES" dirty="0" smtClean="0"/>
              <a:t>: Sala de Todos - Roma</a:t>
            </a:r>
          </a:p>
        </p:txBody>
      </p:sp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s-ES_tradnl" sz="3200" dirty="0" smtClean="0">
                <a:solidFill>
                  <a:schemeClr val="bg1"/>
                </a:solidFill>
              </a:rPr>
              <a:t>NEOCLASICISMO</a:t>
            </a:r>
            <a:endParaRPr lang="es-ES_tradnl" sz="3200" dirty="0">
              <a:solidFill>
                <a:schemeClr val="bg1"/>
              </a:solidFill>
            </a:endParaRPr>
          </a:p>
        </p:txBody>
      </p:sp>
      <p:pic>
        <p:nvPicPr>
          <p:cNvPr id="6" name="5 Imagen" descr="SALA DE TODO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4016" y="1157516"/>
            <a:ext cx="8892480" cy="570048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120680"/>
          </a:xfrm>
        </p:spPr>
        <p:txBody>
          <a:bodyPr>
            <a:normAutofit/>
          </a:bodyPr>
          <a:lstStyle/>
          <a:p>
            <a:r>
              <a:rPr lang="es-ES" dirty="0" smtClean="0"/>
              <a:t>Antecedentes - </a:t>
            </a:r>
            <a:r>
              <a:rPr lang="es-ES" dirty="0" err="1" smtClean="0"/>
              <a:t>Piranesi</a:t>
            </a:r>
            <a:r>
              <a:rPr lang="es-ES" dirty="0" smtClean="0"/>
              <a:t>: Fuente de Roma</a:t>
            </a:r>
          </a:p>
        </p:txBody>
      </p:sp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s-ES_tradnl" sz="3200" dirty="0" smtClean="0">
                <a:solidFill>
                  <a:schemeClr val="bg1"/>
                </a:solidFill>
              </a:rPr>
              <a:t>NEOCLASICISMO</a:t>
            </a:r>
            <a:endParaRPr lang="es-ES_tradnl" sz="3200" dirty="0">
              <a:solidFill>
                <a:schemeClr val="bg1"/>
              </a:solidFill>
            </a:endParaRPr>
          </a:p>
        </p:txBody>
      </p:sp>
      <p:pic>
        <p:nvPicPr>
          <p:cNvPr id="7" name="6 Imagen" descr="LA FUENTE ROM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6024" y="1075488"/>
            <a:ext cx="8748464" cy="580989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120680"/>
          </a:xfrm>
        </p:spPr>
        <p:txBody>
          <a:bodyPr>
            <a:normAutofit/>
          </a:bodyPr>
          <a:lstStyle/>
          <a:p>
            <a:r>
              <a:rPr lang="es-ES" dirty="0" smtClean="0"/>
              <a:t>Antecedentes - </a:t>
            </a:r>
            <a:r>
              <a:rPr lang="es-ES" dirty="0" err="1" smtClean="0"/>
              <a:t>Piranesi</a:t>
            </a:r>
            <a:r>
              <a:rPr lang="es-ES" dirty="0" smtClean="0"/>
              <a:t>: Fuente de Roma</a:t>
            </a:r>
          </a:p>
        </p:txBody>
      </p:sp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s-ES_tradnl" sz="3200" dirty="0" smtClean="0">
                <a:solidFill>
                  <a:schemeClr val="bg1"/>
                </a:solidFill>
              </a:rPr>
              <a:t>NEOCLASICISMO</a:t>
            </a:r>
            <a:endParaRPr lang="es-ES_tradnl" sz="3200" dirty="0">
              <a:solidFill>
                <a:schemeClr val="bg1"/>
              </a:solidFill>
            </a:endParaRPr>
          </a:p>
        </p:txBody>
      </p:sp>
      <p:pic>
        <p:nvPicPr>
          <p:cNvPr id="6" name="5 Imagen" descr="800px-Piranesi-16052 PUERTA MAYO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0603" y="1136084"/>
            <a:ext cx="8445633" cy="572191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620688"/>
            <a:ext cx="8435280" cy="5976664"/>
          </a:xfrm>
        </p:spPr>
        <p:txBody>
          <a:bodyPr>
            <a:normAutofit/>
          </a:bodyPr>
          <a:lstStyle/>
          <a:p>
            <a:r>
              <a:rPr lang="es-ES" dirty="0" smtClean="0"/>
              <a:t>Antecedentes – </a:t>
            </a:r>
            <a:r>
              <a:rPr lang="es-ES" dirty="0" err="1" smtClean="0"/>
              <a:t>Piranesi</a:t>
            </a:r>
            <a:r>
              <a:rPr lang="es-ES" dirty="0" smtClean="0"/>
              <a:t>: Iglesia de Santa María del Priorato -Roma</a:t>
            </a:r>
          </a:p>
        </p:txBody>
      </p:sp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s-ES_tradnl" sz="3200" dirty="0" smtClean="0">
                <a:solidFill>
                  <a:schemeClr val="bg1"/>
                </a:solidFill>
              </a:rPr>
              <a:t>NEOCLASICISMO</a:t>
            </a:r>
            <a:endParaRPr lang="es-ES_tradnl" sz="3200" dirty="0">
              <a:solidFill>
                <a:schemeClr val="bg1"/>
              </a:solidFill>
            </a:endParaRPr>
          </a:p>
        </p:txBody>
      </p:sp>
      <p:pic>
        <p:nvPicPr>
          <p:cNvPr id="7" name="6 Imagen" descr="La Iglesia de Santa María del Priorato ubicada en Rom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75448" y="1298782"/>
            <a:ext cx="4789040" cy="535836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7523</TotalTime>
  <Words>944</Words>
  <Application>Microsoft Office PowerPoint</Application>
  <PresentationFormat>Presentación en pantalla (4:3)</PresentationFormat>
  <Paragraphs>186</Paragraphs>
  <Slides>45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45</vt:i4>
      </vt:variant>
    </vt:vector>
  </HeadingPairs>
  <TitlesOfParts>
    <vt:vector size="46" baseType="lpstr">
      <vt:lpstr>Tema de Office</vt:lpstr>
      <vt:lpstr>ARQUITECTURA DEL SIGLO XVIII –XIX NEOCLASICISMO</vt:lpstr>
      <vt:lpstr>NEOCLASICISMO</vt:lpstr>
      <vt:lpstr>NEOCLASICISMO</vt:lpstr>
      <vt:lpstr>NEOCLASICISMO</vt:lpstr>
      <vt:lpstr>NEOCLASICISMO</vt:lpstr>
      <vt:lpstr>NEOCLASICISMO</vt:lpstr>
      <vt:lpstr>NEOCLASICISMO</vt:lpstr>
      <vt:lpstr>NEOCLASICISMO</vt:lpstr>
      <vt:lpstr>NEOCLASICISMO</vt:lpstr>
      <vt:lpstr>NEOCLASICISMO</vt:lpstr>
      <vt:lpstr>NEOCLASICISMO</vt:lpstr>
      <vt:lpstr>NEOCLASICISMO</vt:lpstr>
      <vt:lpstr>NEOCLASICISMO</vt:lpstr>
      <vt:lpstr>NEOCLASICISMO</vt:lpstr>
      <vt:lpstr>NEOCLASICISMO</vt:lpstr>
      <vt:lpstr>NEOCLASICISMO</vt:lpstr>
      <vt:lpstr>NEOCLASICISMO</vt:lpstr>
      <vt:lpstr>NEOCLASICISMO</vt:lpstr>
      <vt:lpstr>NEOCLASICISMO</vt:lpstr>
      <vt:lpstr>NEOCLASICISMO</vt:lpstr>
      <vt:lpstr>NEOCLASICISMO</vt:lpstr>
      <vt:lpstr>NEOCLASICISMO</vt:lpstr>
      <vt:lpstr>NEOCLASICISMO</vt:lpstr>
      <vt:lpstr>NEOCLASICISMO</vt:lpstr>
      <vt:lpstr>NEOCLASICISMO</vt:lpstr>
      <vt:lpstr>NEOCLASICISMO</vt:lpstr>
      <vt:lpstr>NEOCLASICISMO</vt:lpstr>
      <vt:lpstr>NEOCLASICISMO</vt:lpstr>
      <vt:lpstr>NEOCLASICISMO</vt:lpstr>
      <vt:lpstr>NEOCLASICISMO</vt:lpstr>
      <vt:lpstr>NEOCLASICISMO</vt:lpstr>
      <vt:lpstr>NEOCLASICISMO</vt:lpstr>
      <vt:lpstr>NEOCLASICISMO</vt:lpstr>
      <vt:lpstr>NEOCLASICISMO</vt:lpstr>
      <vt:lpstr>NEOCLASICISMO</vt:lpstr>
      <vt:lpstr>NEOCLASICISMO</vt:lpstr>
      <vt:lpstr>NEOCLASICISMO</vt:lpstr>
      <vt:lpstr>NEOCLASICISMO</vt:lpstr>
      <vt:lpstr>NEOCLASICISMO</vt:lpstr>
      <vt:lpstr>NEOCLASICISMO</vt:lpstr>
      <vt:lpstr>NEOCLASICISMO</vt:lpstr>
      <vt:lpstr>NEOCLASICISMO</vt:lpstr>
      <vt:lpstr>NEOCLASICISMO</vt:lpstr>
      <vt:lpstr>NEOCLASICISMO</vt:lpstr>
      <vt:lpstr>NEOCLASICISMO</vt:lpstr>
    </vt:vector>
  </TitlesOfParts>
  <Company>Freemanworld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HISTORISISMO</dc:title>
  <dc:creator>Usuario</dc:creator>
  <cp:lastModifiedBy>Usuario</cp:lastModifiedBy>
  <cp:revision>407</cp:revision>
  <dcterms:created xsi:type="dcterms:W3CDTF">2016-09-23T13:09:15Z</dcterms:created>
  <dcterms:modified xsi:type="dcterms:W3CDTF">2020-04-29T14:55:20Z</dcterms:modified>
</cp:coreProperties>
</file>