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1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274" r:id="rId25"/>
    <p:sldId id="280" r:id="rId26"/>
    <p:sldId id="281" r:id="rId27"/>
    <p:sldId id="275" r:id="rId28"/>
    <p:sldId id="276" r:id="rId29"/>
    <p:sldId id="336" r:id="rId30"/>
    <p:sldId id="335" r:id="rId31"/>
    <p:sldId id="278" r:id="rId32"/>
    <p:sldId id="282" r:id="rId33"/>
    <p:sldId id="343" r:id="rId34"/>
    <p:sldId id="283" r:id="rId35"/>
    <p:sldId id="339" r:id="rId36"/>
    <p:sldId id="340" r:id="rId37"/>
    <p:sldId id="341" r:id="rId38"/>
    <p:sldId id="342" r:id="rId39"/>
    <p:sldId id="338" r:id="rId40"/>
    <p:sldId id="284" r:id="rId41"/>
    <p:sldId id="285" r:id="rId42"/>
    <p:sldId id="286" r:id="rId43"/>
    <p:sldId id="288" r:id="rId44"/>
    <p:sldId id="289" r:id="rId45"/>
    <p:sldId id="337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2B66-57A0-4CCF-922F-FEE4C2251E44}" type="datetimeFigureOut">
              <a:rPr lang="es-ES_tradnl" smtClean="0"/>
              <a:pPr/>
              <a:t>29/04/2020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E891-7307-41ED-A52B-ED6990E728A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sz="6600" dirty="0" smtClean="0">
                <a:solidFill>
                  <a:schemeClr val="bg1"/>
                </a:solidFill>
              </a:rPr>
              <a:t>ARQUITECTURA DEL SIGLO XVIII –XIX</a:t>
            </a:r>
            <a:br>
              <a:rPr lang="es-ES_tradnl" sz="6600" dirty="0" smtClean="0">
                <a:solidFill>
                  <a:schemeClr val="bg1"/>
                </a:solidFill>
              </a:rPr>
            </a:br>
            <a:r>
              <a:rPr lang="es-ES_tradnl" sz="6600" dirty="0" smtClean="0">
                <a:solidFill>
                  <a:schemeClr val="bg1"/>
                </a:solidFill>
              </a:rPr>
              <a:t>NEOCLASICISMO</a:t>
            </a:r>
            <a:endParaRPr lang="es-ES_tradnl" sz="6600" dirty="0">
              <a:solidFill>
                <a:schemeClr val="bg1"/>
              </a:solidFill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Historia del Arte y la Escenografía II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Diseño Escenográfico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Facultad de Artes del Espectáculo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UNCuyo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Profesor titular: Arq. Luis Antonio </a:t>
            </a:r>
            <a:r>
              <a:rPr lang="es-ES_tradnl" dirty="0" err="1" smtClean="0">
                <a:solidFill>
                  <a:schemeClr val="bg1"/>
                </a:solidFill>
              </a:rPr>
              <a:t>Gattás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/>
              <a:t>2020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</a:t>
            </a:r>
            <a:r>
              <a:rPr lang="es-ES" dirty="0" err="1" smtClean="0"/>
              <a:t>Piranesi</a:t>
            </a:r>
            <a:r>
              <a:rPr lang="es-ES" dirty="0" smtClean="0"/>
              <a:t>: Teatro de Flavio – Coliseo - Roma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giovanni-battista-piranesi-veduta-dell-anfiteatro-flavio,-detto-il-coloss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503986"/>
            <a:ext cx="8496945" cy="5381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 HERCULANO Y POMPEYA</a:t>
            </a:r>
          </a:p>
          <a:p>
            <a:r>
              <a:rPr lang="es-ES" sz="1800" dirty="0" smtClean="0"/>
              <a:t>Los nuevos hallazgos arqueológicos encontrados proporcionaron el vocabulario de la arquitectura formal clásica y los arquitectos empezaron a inclinarse por un estilo basado en modelos grecorromanos. 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4" name="3 Imagen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1"/>
            <a:ext cx="6984776" cy="4855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HERCULANO Y POMPEY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59" y="1018297"/>
            <a:ext cx="8414313" cy="5579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HERCULANO Y POMPEY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79890"/>
            <a:ext cx="7560840" cy="5714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ARQUITECTURA: HERCULANO Y POMPEYA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340768"/>
            <a:ext cx="892899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Robert Adam:</a:t>
            </a:r>
          </a:p>
          <a:p>
            <a:r>
              <a:rPr lang="es-ES" sz="1800" dirty="0" smtClean="0"/>
              <a:t>Desde muy joven se integra con su hermano al taller de su padre, arquitecto. Su vocación original era las artes visuales. Enamorado del </a:t>
            </a:r>
            <a:r>
              <a:rPr lang="es-ES" sz="1800" dirty="0" err="1" smtClean="0"/>
              <a:t>Gotico</a:t>
            </a:r>
            <a:r>
              <a:rPr lang="es-ES" sz="1800" dirty="0" smtClean="0"/>
              <a:t>. Estudió arquitectura y  trabajó con diferentes arquitectos importantes de su época tanto en Londres como en Escocia. </a:t>
            </a:r>
            <a:r>
              <a:rPr lang="es-ES" sz="1800" dirty="0" err="1" smtClean="0"/>
              <a:t>Despues</a:t>
            </a:r>
            <a:r>
              <a:rPr lang="es-ES" sz="1800" dirty="0" smtClean="0"/>
              <a:t> de largos recorridos por Europa se establece en Roma donde estudia con </a:t>
            </a:r>
            <a:r>
              <a:rPr lang="es-ES" sz="1800" dirty="0" err="1" smtClean="0"/>
              <a:t>Piranesi</a:t>
            </a:r>
            <a:r>
              <a:rPr lang="es-ES" sz="1800" dirty="0" smtClean="0"/>
              <a:t> y se interesa por la </a:t>
            </a:r>
            <a:r>
              <a:rPr lang="es-ES" sz="1800" dirty="0" err="1" smtClean="0"/>
              <a:t>arqueologia</a:t>
            </a:r>
            <a:r>
              <a:rPr lang="es-ES" sz="1800" dirty="0" smtClean="0"/>
              <a:t> estudiando con </a:t>
            </a:r>
            <a:r>
              <a:rPr lang="es-ES" sz="1800" dirty="0" err="1" smtClean="0"/>
              <a:t>Winckelmann</a:t>
            </a:r>
            <a:r>
              <a:rPr lang="es-ES" sz="1800" dirty="0" smtClean="0"/>
              <a:t>, conocido </a:t>
            </a:r>
            <a:r>
              <a:rPr lang="es-ES" sz="1800" dirty="0" err="1" smtClean="0"/>
              <a:t>inviestigador</a:t>
            </a:r>
            <a:r>
              <a:rPr lang="es-ES" sz="1800" dirty="0" smtClean="0"/>
              <a:t> y enamorado del arte clásico griego.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4" name="3 Imagen" descr="Kedleston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572" y="3284984"/>
            <a:ext cx="5070708" cy="327278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err="1" smtClean="0"/>
              <a:t>Kedleston</a:t>
            </a:r>
            <a:r>
              <a:rPr lang="es-ES" b="1" dirty="0" smtClean="0"/>
              <a:t> Hall. </a:t>
            </a:r>
          </a:p>
          <a:p>
            <a:r>
              <a:rPr lang="es-ES" dirty="0" smtClean="0"/>
              <a:t>La fachada fue hecha por</a:t>
            </a:r>
          </a:p>
          <a:p>
            <a:r>
              <a:rPr lang="es-ES" dirty="0" smtClean="0"/>
              <a:t> Robert Adam, basándose en </a:t>
            </a:r>
          </a:p>
          <a:p>
            <a:r>
              <a:rPr lang="es-ES" dirty="0" smtClean="0"/>
              <a:t>el Arco de Constantino en Roma.</a:t>
            </a:r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Robert Adam:</a:t>
            </a:r>
          </a:p>
          <a:p>
            <a:r>
              <a:rPr lang="es-ES" sz="1800" b="1" dirty="0" err="1" smtClean="0"/>
              <a:t>kenwood-house</a:t>
            </a:r>
            <a:r>
              <a:rPr lang="es-ES" sz="1800" dirty="0" smtClean="0"/>
              <a:t> </a:t>
            </a:r>
            <a:r>
              <a:rPr lang="es-ES" sz="1800" dirty="0" err="1" smtClean="0"/>
              <a:t>londres</a:t>
            </a:r>
            <a:r>
              <a:rPr lang="es-ES" sz="1800" dirty="0" smtClean="0"/>
              <a:t> entrada frontal -</a:t>
            </a:r>
            <a:r>
              <a:rPr lang="es-ES" sz="1800" dirty="0" err="1" smtClean="0"/>
              <a:t>Hampstead</a:t>
            </a:r>
            <a:r>
              <a:rPr lang="es-ES" sz="1800" dirty="0" smtClean="0"/>
              <a:t>-Londres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kenwood-house-londres-entrada-frontal-kenwood-house-que-experimento-una-importante-alteracion-por-el-arquitecto-robert-adam-hampstead-londres-inglaterra-reino-unido-hy61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62" y="1412776"/>
            <a:ext cx="855301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Robert Adam:</a:t>
            </a:r>
          </a:p>
          <a:p>
            <a:r>
              <a:rPr lang="es-ES" sz="1800" dirty="0" smtClean="0"/>
              <a:t>1750 y 1760 diseñó varias casas de campo inglesas (entre las cuales destacan la casa Sion, 1762-1769 y </a:t>
            </a:r>
            <a:r>
              <a:rPr lang="es-ES" sz="1800" dirty="0" err="1" smtClean="0"/>
              <a:t>Osterley</a:t>
            </a:r>
            <a:r>
              <a:rPr lang="es-ES" sz="1800" dirty="0" smtClean="0"/>
              <a:t> Park 1761-1780), le convierten en el introductor del estilo neoclásico en Gran Bretaña. El estilo Adam, tal y como se le conoce, evoca el rococó por su énfasis en la ornamentación de fachadas y un refinamiento a gran escala, incluso al adoptar los motivos de la antigüedad. 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3 Marcador de contenido" descr="1024px-Syon_House_East_A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920" y="2420888"/>
            <a:ext cx="7149480" cy="40495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8" name="7 Imagen" descr="templo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04250"/>
            <a:ext cx="6984776" cy="555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templo_gri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39" y="1352550"/>
            <a:ext cx="9007684" cy="531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Más que un resurgimiento de las formas antiguas, el neoclasicismo relaciona hechos del pasado con los acontecidos en su propio tiempo.</a:t>
            </a:r>
          </a:p>
          <a:p>
            <a:r>
              <a:rPr lang="es-ES" dirty="0" smtClean="0"/>
              <a:t>Los artistas neoclásicos fueron los primeros que intentaron reemplazar la sensualidad y la trivialidad del rococó por un estilo lógico, de tono solemne y austero.</a:t>
            </a:r>
          </a:p>
          <a:p>
            <a:r>
              <a:rPr lang="es-ES" dirty="0" smtClean="0"/>
              <a:t> Cuando los movimientos revolucionarios establecieron repúblicas en Francia y en América del Norte, los nuevos gobiernos republicanos adoptaron el neoclasicismo como estilo oficial porque </a:t>
            </a:r>
            <a:r>
              <a:rPr lang="es-ES" u="sng" dirty="0" smtClean="0"/>
              <a:t>relacionaban la democracia con la antigua Grecia y la República romana.</a:t>
            </a:r>
            <a:r>
              <a:rPr lang="es-ES" dirty="0" smtClean="0"/>
              <a:t> </a:t>
            </a:r>
          </a:p>
          <a:p>
            <a:r>
              <a:rPr lang="es-ES" dirty="0" smtClean="0"/>
              <a:t>Más tarde, cuando Napoleón I subió al poder en Francia, este estilo se modificó para servir a sus necesidades propagandísticas.</a:t>
            </a: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rdenes-y-partes-del-templo-griego-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677" y="1291778"/>
            <a:ext cx="7066715" cy="530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descarg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2506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8" name="7 Imagen" descr="entabl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51" y="1028563"/>
            <a:ext cx="8739265" cy="549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smtClean="0"/>
              <a:t>Arquitectura </a:t>
            </a:r>
            <a:r>
              <a:rPr lang="es-ES" dirty="0" err="1" smtClean="0"/>
              <a:t>Clasica</a:t>
            </a:r>
            <a:endParaRPr lang="es-ES" dirty="0" smtClean="0"/>
          </a:p>
          <a:p>
            <a:r>
              <a:rPr lang="es-ES" sz="1800" dirty="0" smtClean="0"/>
              <a:t>Elementos arquitectónicos:</a:t>
            </a:r>
            <a:endParaRPr lang="es-ES_tradn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T240869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9076"/>
            <a:ext cx="8784622" cy="445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HISTORICISMO NEOCLÁSICO</a:t>
            </a:r>
          </a:p>
          <a:p>
            <a:pPr lvl="1" algn="just"/>
            <a:r>
              <a:rPr lang="es-ES" dirty="0" smtClean="0"/>
              <a:t>La </a:t>
            </a:r>
            <a:r>
              <a:rPr lang="es-ES" b="1" dirty="0" smtClean="0"/>
              <a:t>arquitectura Neoclásica</a:t>
            </a:r>
            <a:r>
              <a:rPr lang="es-ES" dirty="0" smtClean="0"/>
              <a:t> es un estilo que comenzó alrededor de 1750 y hasta 1800 en Europa y Estados Unidos, por una reacción contra el estilo barroco de ornamentación naturalista así como por el resultado de algunos rasgos clasicistas nacidos en el barroco tardío y se inspiró en las formas greco-romanas </a:t>
            </a:r>
            <a:endParaRPr lang="es-ES" dirty="0" smtClean="0"/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Se prolongó durante el siglo XIX, confluyendo a partir de entonces con otras tendencias, como la arquitectura historicista y el eclecticismo arquitectónico</a:t>
            </a:r>
            <a:r>
              <a:rPr lang="es-ES" dirty="0" smtClean="0"/>
              <a:t>.</a:t>
            </a:r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Algunos historiadores denominan el periodo de la arquitectura neoclásica de la primera mitad del siglo XIX como </a:t>
            </a:r>
            <a:r>
              <a:rPr lang="es-ES" b="1" i="1" dirty="0" smtClean="0"/>
              <a:t>clasicismo romántico</a:t>
            </a:r>
            <a:r>
              <a:rPr lang="es-ES" dirty="0" smtClean="0"/>
              <a:t>, a pesar del oxímoron (oposición de términos), dado que, además de coincidir en el tiempo con el romanticismo, estilísticamente comparte rasgos con la estética romántica, al añadir cierta expresividad y espíritu exaltado a la sencillez y claridad de las estructuras clásicas grecorromanas.</a:t>
            </a:r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HISTORICISMO NEOCLÁSICO</a:t>
            </a:r>
          </a:p>
          <a:p>
            <a:pPr lvl="1"/>
            <a:r>
              <a:rPr lang="es-ES" dirty="0" smtClean="0"/>
              <a:t>Surge en Francia oponiéndose al Barroco y al Rococó. Napoleón Bonaparte.</a:t>
            </a:r>
          </a:p>
          <a:p>
            <a:pPr lvl="1"/>
            <a:r>
              <a:rPr lang="es-ES" dirty="0" smtClean="0"/>
              <a:t>Toman como fundamental la idea GRECO-ROMANA tanto en su sencillez como en su temática y simetría.</a:t>
            </a:r>
          </a:p>
          <a:p>
            <a:pPr lvl="1" algn="just"/>
            <a:r>
              <a:rPr lang="es-ES" dirty="0" smtClean="0"/>
              <a:t>Factores fundamentales que influyeron en la creación de la arquitectura neoclásica fueron los determinantes en el contexto político, social y económico de la época, en que se incluyen destacadamente:</a:t>
            </a:r>
          </a:p>
          <a:p>
            <a:pPr lvl="1" algn="just"/>
            <a:r>
              <a:rPr lang="es-ES" dirty="0" smtClean="0"/>
              <a:t>la revolución industrial.</a:t>
            </a:r>
          </a:p>
          <a:p>
            <a:pPr lvl="1" algn="just"/>
            <a:r>
              <a:rPr lang="es-ES" dirty="0" smtClean="0"/>
              <a:t>La crisis del Antiguo Régimen. </a:t>
            </a:r>
          </a:p>
          <a:p>
            <a:pPr lvl="1" algn="just"/>
            <a:r>
              <a:rPr lang="es-ES" dirty="0" smtClean="0"/>
              <a:t>La Ilustración</a:t>
            </a:r>
          </a:p>
          <a:p>
            <a:pPr lvl="1" algn="just"/>
            <a:r>
              <a:rPr lang="es-ES" dirty="0" smtClean="0"/>
              <a:t>El enciclopedismo</a:t>
            </a:r>
          </a:p>
          <a:p>
            <a:pPr lvl="1" algn="just"/>
            <a:r>
              <a:rPr lang="es-ES" dirty="0" smtClean="0"/>
              <a:t>La fundación de las Academias. </a:t>
            </a:r>
          </a:p>
          <a:p>
            <a:pPr lvl="1" algn="just"/>
            <a:r>
              <a:rPr lang="es-ES" dirty="0" smtClean="0"/>
              <a:t>El despotismo ilustrado, etc.</a:t>
            </a:r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032" y="836712"/>
            <a:ext cx="8244408" cy="60212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HISTORICISMO NEOCLÁSICO</a:t>
            </a:r>
          </a:p>
          <a:p>
            <a:pPr lvl="1" algn="just"/>
            <a:r>
              <a:rPr lang="es-ES" dirty="0" smtClean="0"/>
              <a:t>El enciclopedismo, espíritu precursor de la revolución francesa, trajo consigo una concepción romántica de la Grecia Antigua. </a:t>
            </a:r>
            <a:endParaRPr lang="es-ES" dirty="0" smtClean="0"/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La Ilustración sostenía que la infelicidad del hombre, se debía a la ignorancia e irracionalidad y que por lo tanto el único camino viable para conducirlo a la felicidad era llevarle la luz de la razón por medio de la educación. </a:t>
            </a:r>
            <a:endParaRPr lang="es-ES" dirty="0" smtClean="0"/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En cuanto a arquitectura la educación implicaba el conocimiento y fuentes antiguas tales como Vitrubio, </a:t>
            </a:r>
            <a:r>
              <a:rPr lang="es-ES" dirty="0" err="1" smtClean="0"/>
              <a:t>Palladio</a:t>
            </a:r>
            <a:r>
              <a:rPr lang="es-ES" dirty="0" smtClean="0"/>
              <a:t>, </a:t>
            </a:r>
            <a:r>
              <a:rPr lang="es-ES" dirty="0" err="1" smtClean="0"/>
              <a:t>Vignola</a:t>
            </a:r>
            <a:r>
              <a:rPr lang="es-ES" dirty="0" smtClean="0"/>
              <a:t>; por lo que ésta hizo uso de los repertorios formales de la arquitectura griega y romana.</a:t>
            </a:r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HISTORICISMO NEOCLÁSICO</a:t>
            </a:r>
          </a:p>
          <a:p>
            <a:r>
              <a:rPr lang="es-ES" dirty="0" smtClean="0"/>
              <a:t>Características:</a:t>
            </a:r>
          </a:p>
          <a:p>
            <a:pPr lvl="1"/>
            <a:r>
              <a:rPr lang="es-ES" dirty="0" smtClean="0"/>
              <a:t>Proporción</a:t>
            </a:r>
          </a:p>
          <a:p>
            <a:pPr lvl="1"/>
            <a:r>
              <a:rPr lang="es-ES" dirty="0" smtClean="0"/>
              <a:t>Simetría</a:t>
            </a:r>
          </a:p>
          <a:p>
            <a:pPr lvl="1"/>
            <a:r>
              <a:rPr lang="es-ES" dirty="0" smtClean="0"/>
              <a:t>Ordenes clásicos</a:t>
            </a:r>
          </a:p>
          <a:p>
            <a:pPr lvl="1"/>
            <a:r>
              <a:rPr lang="es-ES" dirty="0" smtClean="0"/>
              <a:t>Frontones</a:t>
            </a:r>
          </a:p>
          <a:p>
            <a:pPr lvl="1"/>
            <a:r>
              <a:rPr lang="es-ES" dirty="0" smtClean="0"/>
              <a:t>Sobriedad decorativa</a:t>
            </a:r>
          </a:p>
          <a:p>
            <a:pPr lvl="1"/>
            <a:r>
              <a:rPr lang="es-ES" dirty="0" smtClean="0"/>
              <a:t>Equilibrio</a:t>
            </a:r>
          </a:p>
          <a:p>
            <a:pPr lvl="1"/>
            <a:r>
              <a:rPr lang="es-ES" dirty="0" smtClean="0"/>
              <a:t>Verticalidad: columnas monumentales</a:t>
            </a:r>
          </a:p>
          <a:p>
            <a:pPr lvl="1"/>
            <a:r>
              <a:rPr lang="es-ES" dirty="0" smtClean="0"/>
              <a:t>Horizontalidad de plantas.</a:t>
            </a:r>
          </a:p>
          <a:p>
            <a:pPr lvl="1"/>
            <a:r>
              <a:rPr lang="es-ES" dirty="0" smtClean="0"/>
              <a:t>Ritmo de vanos</a:t>
            </a:r>
          </a:p>
          <a:p>
            <a:pPr lvl="1"/>
            <a:r>
              <a:rPr lang="es-ES" dirty="0" smtClean="0"/>
              <a:t>Arcos de medio punto</a:t>
            </a:r>
          </a:p>
          <a:p>
            <a:pPr lvl="1"/>
            <a:r>
              <a:rPr lang="es-ES" dirty="0" smtClean="0"/>
              <a:t>Estructura dintelada </a:t>
            </a:r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Puerta de </a:t>
            </a:r>
            <a:r>
              <a:rPr lang="es-ES" dirty="0" err="1" smtClean="0"/>
              <a:t>Alacalá</a:t>
            </a:r>
            <a:r>
              <a:rPr lang="es-ES" dirty="0" smtClean="0"/>
              <a:t> - Madrid</a:t>
            </a:r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8" name="7 Imagen" descr="arquitectura-neoclasica-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1412776"/>
            <a:ext cx="7200799" cy="54062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Puerta de </a:t>
            </a:r>
            <a:r>
              <a:rPr lang="es-ES" dirty="0" err="1" smtClean="0"/>
              <a:t>Alacalá</a:t>
            </a:r>
            <a:r>
              <a:rPr lang="es-ES" dirty="0" smtClean="0"/>
              <a:t> - Madrid</a:t>
            </a:r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5" name="4 Imagen" descr="Puerta_de_Alcalá_(Madrid)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884" y="1486024"/>
            <a:ext cx="7805494" cy="5183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 GÉNESIS DEL ARTE NEOCLÁSICO </a:t>
            </a:r>
            <a:br>
              <a:rPr lang="es-ES" dirty="0" smtClean="0"/>
            </a:br>
            <a:r>
              <a:rPr lang="es-ES" dirty="0" smtClean="0"/>
              <a:t>El estilo neoclásico se desarrolló tomando como punto de referencia la excavación en Italia de las ruinas de las ciudades romanas de </a:t>
            </a:r>
            <a:r>
              <a:rPr lang="es-ES" dirty="0" err="1" smtClean="0"/>
              <a:t>Herculano</a:t>
            </a:r>
            <a:r>
              <a:rPr lang="es-ES" dirty="0" smtClean="0"/>
              <a:t> en 1738 y de Pompeya en 1748.</a:t>
            </a:r>
          </a:p>
          <a:p>
            <a:r>
              <a:rPr lang="es-ES" dirty="0" smtClean="0"/>
              <a:t>La publicación de libros tales como </a:t>
            </a:r>
            <a:r>
              <a:rPr lang="es-ES" i="1" dirty="0" smtClean="0"/>
              <a:t>Antigüedades de Atenas</a:t>
            </a:r>
            <a:r>
              <a:rPr lang="es-ES" dirty="0" smtClean="0"/>
              <a:t> (1762) de los arqueólogos ingleses James Stuart y Nicholas </a:t>
            </a:r>
            <a:r>
              <a:rPr lang="es-ES" dirty="0" err="1" smtClean="0"/>
              <a:t>Revett</a:t>
            </a:r>
            <a:r>
              <a:rPr lang="es-ES" dirty="0" smtClean="0"/>
              <a:t> y la llegada de la colección </a:t>
            </a:r>
            <a:r>
              <a:rPr lang="es-ES" dirty="0" err="1" smtClean="0"/>
              <a:t>Elgin</a:t>
            </a:r>
            <a:r>
              <a:rPr lang="es-ES" dirty="0" smtClean="0"/>
              <a:t> a Londres en 1806. </a:t>
            </a:r>
          </a:p>
          <a:p>
            <a:r>
              <a:rPr lang="es-ES" dirty="0" smtClean="0"/>
              <a:t>Ensalzando la noble simplicidad y el gran sosiego del estilo grecorromano, el historiador alemán Johann </a:t>
            </a:r>
            <a:r>
              <a:rPr lang="es-ES" dirty="0" err="1" smtClean="0"/>
              <a:t>Winckelmann</a:t>
            </a:r>
            <a:r>
              <a:rPr lang="es-ES" dirty="0" smtClean="0"/>
              <a:t> instó a los artistas a estudiar y a imitar su eternidad y sus formas ideales. </a:t>
            </a:r>
          </a:p>
          <a:p>
            <a:r>
              <a:rPr lang="es-ES" dirty="0" smtClean="0"/>
              <a:t>Sus ideas encontraron una entusiasta acogida dentro del círculo de artistas reunidos entorno a él en el año 1760 en Roma.</a:t>
            </a:r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Banco de Inglaterra-Sir John </a:t>
            </a:r>
            <a:r>
              <a:rPr lang="es-ES" dirty="0" err="1" smtClean="0"/>
              <a:t>Soane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_tradnl" dirty="0"/>
          </a:p>
        </p:txBody>
      </p:sp>
      <p:pic>
        <p:nvPicPr>
          <p:cNvPr id="7" name="6 Imagen" descr="XJ10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392" y="1556792"/>
            <a:ext cx="8295064" cy="506017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dirty="0" smtClean="0"/>
              <a:t>– Banco de Inglaterra - Sir John </a:t>
            </a:r>
            <a:r>
              <a:rPr lang="es-ES" dirty="0" err="1" smtClean="0"/>
              <a:t>Soane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_tradnl" dirty="0"/>
          </a:p>
        </p:txBody>
      </p:sp>
      <p:pic>
        <p:nvPicPr>
          <p:cNvPr id="5" name="4 Imagen" descr="3decc2f366bf50c97f11099cee26e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42219"/>
            <a:ext cx="7488832" cy="5599757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– Puerta de </a:t>
            </a:r>
            <a:r>
              <a:rPr lang="es-ES" dirty="0" err="1" smtClean="0"/>
              <a:t>Branderburgo</a:t>
            </a:r>
            <a:r>
              <a:rPr lang="es-ES" dirty="0" smtClean="0"/>
              <a:t> – </a:t>
            </a:r>
            <a:r>
              <a:rPr lang="es-ES" dirty="0" err="1" smtClean="0"/>
              <a:t>Berlin</a:t>
            </a:r>
            <a:r>
              <a:rPr lang="es-ES" dirty="0" smtClean="0"/>
              <a:t> 1788 -1791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24128" y="1052736"/>
            <a:ext cx="320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err="1" smtClean="0"/>
              <a:t>CapitelesCorintios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Columnas robustas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Tímpanos</a:t>
            </a:r>
          </a:p>
        </p:txBody>
      </p:sp>
      <p:pic>
        <p:nvPicPr>
          <p:cNvPr id="1028" name="Picture 4" descr="Resultado de imagen para puerta de brandenbur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066250"/>
            <a:ext cx="7488831" cy="4399690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2699792" y="1772816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9512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Pórtico de acceso a la Acrópolis de Atenas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5292080" y="1340768"/>
            <a:ext cx="504056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63688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Coronada por una CUÁDRIGA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4644008" y="1340768"/>
            <a:ext cx="7200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err="1" smtClean="0"/>
              <a:t>Berlin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1520" y="105273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Karl Friedrich </a:t>
            </a:r>
            <a:r>
              <a:rPr lang="es-ES" dirty="0" err="1" smtClean="0"/>
              <a:t>Schinkel</a:t>
            </a:r>
            <a:r>
              <a:rPr lang="es-ES" dirty="0" smtClean="0"/>
              <a:t> (.781-1.841)  trabajó principalmente en Berlín y sus alrededores. Entre sus obras destacan el Teatro, el Museo Antiguo y este edificio de la Nueva Guardia. (</a:t>
            </a:r>
            <a:r>
              <a:rPr lang="es-ES" dirty="0" err="1" smtClean="0"/>
              <a:t>Neue</a:t>
            </a:r>
            <a:r>
              <a:rPr lang="es-ES" dirty="0" smtClean="0"/>
              <a:t> </a:t>
            </a:r>
            <a:r>
              <a:rPr lang="es-ES" dirty="0" err="1" smtClean="0"/>
              <a:t>Wache</a:t>
            </a:r>
            <a:r>
              <a:rPr lang="es-ES" dirty="0" smtClean="0"/>
              <a:t>)</a:t>
            </a:r>
            <a:endParaRPr lang="es-ES_tradnl" dirty="0" smtClean="0"/>
          </a:p>
        </p:txBody>
      </p:sp>
      <p:pic>
        <p:nvPicPr>
          <p:cNvPr id="11" name="10 Imagen" descr="Berlin,_Mitte,_Unter_den_Linden,_Neue_Wach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35110"/>
            <a:ext cx="6696744" cy="47062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FRANCIA – Iglesia Sant</a:t>
            </a:r>
            <a:r>
              <a:rPr lang="es-ES" sz="2800" dirty="0" smtClean="0"/>
              <a:t>a Genoveva - Paris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1916832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u="sng" dirty="0" err="1" smtClean="0"/>
              <a:t>Germain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Soufflot</a:t>
            </a:r>
            <a:r>
              <a:rPr lang="es-ES" sz="2000" u="sng" dirty="0" smtClean="0"/>
              <a:t> (1.713-1.780)</a:t>
            </a:r>
            <a:r>
              <a:rPr lang="es-ES" sz="2000" dirty="0" smtClean="0"/>
              <a:t> realizó el panteón de los Hombres Ilustres, antes iglesia de Santa Genoveva. Esta iglesia se reconvirtió en panteón para albergar a los héroes de la Revolución Francesa (1789). Se considera una obra neoclásica por su estatismo y su austeridad decorativa.</a:t>
            </a:r>
            <a:endParaRPr lang="es-ES_tradnl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Pantéon_(Franci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61" y="963885"/>
            <a:ext cx="5210175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FRANCIA – Iglesia Sant</a:t>
            </a:r>
            <a:r>
              <a:rPr lang="es-ES" sz="2800" dirty="0" smtClean="0"/>
              <a:t>a Genoveva - Paris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5534561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El exterior articula con rigor los cuerpos que la forman: el pórtico monumental de inspiración romana, rematada por un festón y la bella cúpula, con un anillo de columnas corintias y coronada por una linterna. Esta cúpula fue muy imitada por los autores neoclásicos y nos recuerda a San Pedro in </a:t>
            </a:r>
            <a:r>
              <a:rPr lang="es-ES" sz="2000" dirty="0" err="1" smtClean="0"/>
              <a:t>Montori</a:t>
            </a:r>
            <a:r>
              <a:rPr lang="es-ES" sz="2000" dirty="0" smtClean="0"/>
              <a:t> de Bramante.</a:t>
            </a:r>
            <a:endParaRPr lang="es-ES_tradnl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9" name="8 Imagen" descr="800px-Madeleine_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899719"/>
            <a:ext cx="6480720" cy="46175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FRANCIA – Arco del Triunfo</a:t>
            </a:r>
            <a:r>
              <a:rPr lang="es-ES" sz="2800" dirty="0" smtClean="0"/>
              <a:t>- Paris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300192" y="1124744"/>
            <a:ext cx="2556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Arco del triunfo de París, obra de Jean-</a:t>
            </a:r>
            <a:r>
              <a:rPr lang="es-ES" sz="2000" dirty="0" err="1" smtClean="0"/>
              <a:t>Francoise</a:t>
            </a:r>
            <a:r>
              <a:rPr lang="es-ES" sz="2000" dirty="0" smtClean="0"/>
              <a:t> </a:t>
            </a:r>
            <a:r>
              <a:rPr lang="es-ES" sz="2000" dirty="0" err="1" smtClean="0"/>
              <a:t>Chalgrin</a:t>
            </a:r>
            <a:r>
              <a:rPr lang="es-ES" sz="2000" dirty="0" smtClean="0"/>
              <a:t> (1.739-1.811). Se hizo para conmemorar las victorias de Napoleón. Es el arco de un solo vano más grande del mundo, con 50 metros y sin columnas.</a:t>
            </a:r>
            <a:endParaRPr lang="es-ES_tradnl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Paris_July_2011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196751"/>
            <a:ext cx="5832649" cy="550048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FRANCIA – Arco del Carrusel</a:t>
            </a:r>
            <a:r>
              <a:rPr lang="es-ES" sz="2800" dirty="0" smtClean="0"/>
              <a:t>- Paris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695728" y="1484784"/>
            <a:ext cx="2556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/>
              <a:t>En 1.804 Napoleón nombró arquitectos oficiales a </a:t>
            </a:r>
            <a:r>
              <a:rPr lang="es-ES" sz="1400" u="sng" dirty="0" smtClean="0"/>
              <a:t>Charles </a:t>
            </a:r>
            <a:r>
              <a:rPr lang="es-ES" sz="1400" u="sng" dirty="0" err="1" smtClean="0"/>
              <a:t>Percier</a:t>
            </a:r>
            <a:r>
              <a:rPr lang="es-ES" sz="1400" u="sng" dirty="0" smtClean="0"/>
              <a:t>  (1764–1838) y a Pierre </a:t>
            </a:r>
            <a:r>
              <a:rPr lang="es-ES" sz="1400" u="sng" dirty="0" err="1" smtClean="0"/>
              <a:t>Francoise</a:t>
            </a:r>
            <a:r>
              <a:rPr lang="es-ES" sz="1400" u="sng" dirty="0" smtClean="0"/>
              <a:t> </a:t>
            </a:r>
            <a:r>
              <a:rPr lang="es-ES" sz="1400" u="sng" dirty="0" err="1" smtClean="0"/>
              <a:t>Fontaine</a:t>
            </a:r>
            <a:r>
              <a:rPr lang="es-ES" sz="1400" u="sng" dirty="0" smtClean="0"/>
              <a:t> (1762–1853)</a:t>
            </a:r>
            <a:r>
              <a:rPr lang="es-ES" sz="1400" dirty="0" smtClean="0"/>
              <a:t>. Estos arquitectos llevarán a la perfección el estilo imperial.  Ambos realizarán el Arco del Triunfo  del Carrusel (1.805-1.806) para conmemorar la victoria de Napoleón en la batalla de </a:t>
            </a:r>
            <a:r>
              <a:rPr lang="es-ES" sz="1400" dirty="0" err="1" smtClean="0"/>
              <a:t>Austerlitz</a:t>
            </a:r>
            <a:r>
              <a:rPr lang="es-ES" sz="1400" dirty="0" smtClean="0"/>
              <a:t>. Tiene tres vanos y está rematado por el grupo de la Victoria triunfal. Está inspirado en el arco de Severo Séptimo de Roma.</a:t>
            </a:r>
            <a:endParaRPr lang="es-ES_tradnl" sz="14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9" name="8 Imagen" descr="AdT_du_Carrou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3" y="1268760"/>
            <a:ext cx="6666707" cy="498757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INGLATERRA – Museo Británico – Londres -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980728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Con la llegada de la tendencia helenizante, crece la pasión por el pórtico de columnas. En este sentido tenemos a Robert </a:t>
            </a:r>
            <a:r>
              <a:rPr lang="es-ES" sz="1600" dirty="0" err="1" smtClean="0"/>
              <a:t>Smirke</a:t>
            </a:r>
            <a:r>
              <a:rPr lang="es-ES" sz="1600" dirty="0" smtClean="0"/>
              <a:t> (1.781-1.867</a:t>
            </a:r>
            <a:r>
              <a:rPr lang="es-ES" sz="1600" u="sng" dirty="0" smtClean="0"/>
              <a:t>)</a:t>
            </a:r>
            <a:r>
              <a:rPr lang="es-ES" sz="1600" dirty="0" smtClean="0"/>
              <a:t> que hizo el </a:t>
            </a:r>
            <a:r>
              <a:rPr lang="es-ES" sz="1600" dirty="0" err="1" smtClean="0"/>
              <a:t>Museó</a:t>
            </a:r>
            <a:r>
              <a:rPr lang="es-ES" sz="1600" dirty="0" smtClean="0"/>
              <a:t> Británico.</a:t>
            </a:r>
            <a:endParaRPr lang="es-ES_tradnl" sz="16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800px-British_Museum_from_N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39763"/>
            <a:ext cx="6984776" cy="50115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ITALIA – Iglesia de la Gran Madre de Dios – Turín 1814-1831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72200" y="1916832"/>
            <a:ext cx="2664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Misma cúpula que el Panteón de Agripa</a:t>
            </a:r>
          </a:p>
          <a:p>
            <a:pPr>
              <a:buFont typeface="Arial" pitchFamily="34" charset="0"/>
              <a:buChar char="•"/>
            </a:pPr>
            <a:endParaRPr lang="es-ES_tradnl" sz="2000" dirty="0" smtClean="0"/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Capiteles Corintios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Columnas estilizadas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Planta redonda</a:t>
            </a:r>
          </a:p>
          <a:p>
            <a:endParaRPr lang="es-ES_tradnl" dirty="0" smtClean="0"/>
          </a:p>
        </p:txBody>
      </p:sp>
      <p:pic>
        <p:nvPicPr>
          <p:cNvPr id="38914" name="Picture 2" descr="Resultado de imagen para ITALIA IGLESIA DE LA GRAN MADRE DE D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39" y="1484784"/>
            <a:ext cx="6198153" cy="4896543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ARQUITECTURA </a:t>
            </a:r>
            <a:br>
              <a:rPr lang="es-ES" dirty="0" smtClean="0"/>
            </a:br>
            <a:r>
              <a:rPr lang="es-ES" dirty="0" smtClean="0"/>
              <a:t>Antes de que se realizaran los descubrimientos de Herculano, Pompeya y Atenas, el único punto de referencia conocido de la arquitectura romana era el proporcionado por los grabados de edificios de arquitectura clásica romana realizados por el artista italiano </a:t>
            </a:r>
            <a:r>
              <a:rPr lang="es-ES" b="1" dirty="0" smtClean="0"/>
              <a:t>Giovanni </a:t>
            </a:r>
            <a:r>
              <a:rPr lang="es-ES" b="1" dirty="0" err="1" smtClean="0"/>
              <a:t>Battista</a:t>
            </a:r>
            <a:r>
              <a:rPr lang="es-ES" b="1" dirty="0" smtClean="0"/>
              <a:t> </a:t>
            </a:r>
            <a:r>
              <a:rPr lang="es-ES" b="1" dirty="0" err="1" smtClean="0"/>
              <a:t>Piranesi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b="1" dirty="0" smtClean="0"/>
              <a:t>Antecedentes - Giovanni </a:t>
            </a:r>
            <a:r>
              <a:rPr lang="es-ES" b="1" dirty="0" err="1" smtClean="0"/>
              <a:t>Battista</a:t>
            </a:r>
            <a:r>
              <a:rPr lang="es-ES" b="1" dirty="0" smtClean="0"/>
              <a:t> </a:t>
            </a:r>
            <a:r>
              <a:rPr lang="es-ES" b="1" dirty="0" err="1" smtClean="0"/>
              <a:t>Piranesi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fue un arqueólogo, arquitecto, investigador y </a:t>
            </a:r>
            <a:r>
              <a:rPr lang="es-ES" b="1" dirty="0" smtClean="0"/>
              <a:t>excelente grabador</a:t>
            </a:r>
            <a:r>
              <a:rPr lang="es-ES" dirty="0" smtClean="0"/>
              <a:t> italiano. Destacó realizando, entre otras muchas cosas, miles de </a:t>
            </a:r>
            <a:r>
              <a:rPr lang="es-ES" b="1" dirty="0" smtClean="0"/>
              <a:t>grabados de edificios reales e imaginarios,</a:t>
            </a:r>
            <a:r>
              <a:rPr lang="es-ES" dirty="0" smtClean="0"/>
              <a:t> por lo que se le considera uno de esos </a:t>
            </a:r>
            <a:r>
              <a:rPr lang="es-ES" b="1" dirty="0" smtClean="0"/>
              <a:t>arquitectos </a:t>
            </a:r>
            <a:r>
              <a:rPr lang="es-ES" b="1" dirty="0" err="1" smtClean="0"/>
              <a:t>visionarios</a:t>
            </a:r>
            <a:r>
              <a:rPr lang="es-ES" dirty="0" err="1" smtClean="0"/>
              <a:t>que</a:t>
            </a:r>
            <a:r>
              <a:rPr lang="es-ES" dirty="0" smtClean="0"/>
              <a:t> empezaron su carrera en la primera mitad del siglo XVIII, cuando el romanticismo no era más que una premonición que sólo algunos iluminados percibían en el ambiente.</a:t>
            </a:r>
          </a:p>
          <a:p>
            <a:pPr lvl="1"/>
            <a:r>
              <a:rPr lang="es-ES" b="1" dirty="0" err="1" smtClean="0"/>
              <a:t>Piranesi</a:t>
            </a:r>
            <a:r>
              <a:rPr lang="es-ES" dirty="0" smtClean="0"/>
              <a:t> fue desde luego uno de esos iluminados. Estudió Arquitectura en Venecia y se </a:t>
            </a:r>
            <a:r>
              <a:rPr lang="es-ES" b="1" dirty="0" smtClean="0"/>
              <a:t>quedó fascinado por los edificios de la antigüedad y del renacimiento.</a:t>
            </a:r>
            <a:r>
              <a:rPr lang="es-ES" dirty="0" smtClean="0"/>
              <a:t> Sin embargo, </a:t>
            </a:r>
            <a:r>
              <a:rPr lang="es-ES" b="1" dirty="0" err="1" smtClean="0"/>
              <a:t>Piranesi</a:t>
            </a:r>
            <a:r>
              <a:rPr lang="es-ES" dirty="0" smtClean="0"/>
              <a:t> apenas llegó a ejercer como arquitecto (sólo se erigió un diseño suyo), aunque diseñar, diseñó verdaderas y ambiciosas obras que muy bien podrían hacerse realidad.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21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dirty="0" smtClean="0"/>
              <a:t>Iglesia de San Francisco de Paula   Nápoles 1817-1824 – Exvoto de Fernando 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1700808"/>
            <a:ext cx="3744416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Cúpula </a:t>
            </a:r>
            <a:r>
              <a:rPr lang="es-ES_tradnl" sz="2000" dirty="0" err="1" smtClean="0"/>
              <a:t>idem</a:t>
            </a:r>
            <a:endParaRPr lang="es-ES_tradnl" sz="2000" dirty="0" smtClean="0"/>
          </a:p>
          <a:p>
            <a:pPr lvl="1"/>
            <a:r>
              <a:rPr lang="es-ES_tradnl" sz="2000" dirty="0" smtClean="0"/>
              <a:t>Panteón de  Agripa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Brazos </a:t>
            </a:r>
            <a:r>
              <a:rPr lang="es-ES_tradnl" sz="2000" dirty="0" err="1" smtClean="0"/>
              <a:t>idem</a:t>
            </a:r>
            <a:r>
              <a:rPr lang="es-ES_tradnl" sz="2000" dirty="0" smtClean="0"/>
              <a:t> Plaza de San Pedro</a:t>
            </a:r>
          </a:p>
          <a:p>
            <a:endParaRPr lang="es-ES_tradnl" dirty="0" smtClean="0"/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9942" name="Picture 6" descr="Resultado de imagen para ITALIA basilica de san francisco de pa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920880" cy="3934037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923928" y="1632282"/>
            <a:ext cx="5976664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sz="2000" dirty="0" smtClean="0"/>
              <a:t>Columnas que a abrazan la plaza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Planta redonda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Tímpano y orden de columnas greco romanas</a:t>
            </a:r>
          </a:p>
          <a:p>
            <a:endParaRPr lang="es-ES_tradnl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NEOCLÁSICO Catedral de Toluca-</a:t>
            </a:r>
            <a:r>
              <a:rPr lang="es-ES" dirty="0" err="1" smtClean="0"/>
              <a:t>Mex</a:t>
            </a:r>
            <a:r>
              <a:rPr lang="es-ES" dirty="0" smtClean="0"/>
              <a:t>. 1867-1918  </a:t>
            </a:r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0962" name="Picture 2" descr="Resultado de imagen para catedral de tol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" y="1319110"/>
            <a:ext cx="8219863" cy="546653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607496" y="1340768"/>
            <a:ext cx="453650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 Fachada con carácter Greco Romano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Doble Planta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Calumas apareadas</a:t>
            </a:r>
          </a:p>
          <a:p>
            <a:endParaRPr lang="es-ES_tradnl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NEOCLÁSICO Catedral de Pamplona-1784-1803  </a:t>
            </a:r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4607496" y="1988840"/>
            <a:ext cx="4536504" cy="16619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 Fachada con carácter Greco Romano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Calumas corintias</a:t>
            </a:r>
          </a:p>
          <a:p>
            <a:endParaRPr lang="es-ES_tradnl" dirty="0" smtClean="0"/>
          </a:p>
        </p:txBody>
      </p:sp>
      <p:pic>
        <p:nvPicPr>
          <p:cNvPr id="41986" name="Picture 2" descr="Resultado de imagen para catedral de pamplona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811091" cy="5368396"/>
          </a:xfrm>
          <a:prstGeom prst="rect">
            <a:avLst/>
          </a:prstGeom>
          <a:noFill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ES" dirty="0" smtClean="0"/>
              <a:t>Catedral de Buenos Aires-1605-1862</a:t>
            </a:r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2483768" y="1556792"/>
            <a:ext cx="5688632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Fachada con Tímpano de carácter Greco Romano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Calumas corintias acanaladas construidas en 1823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Esculturas en alto relieve en el tímpano 1862</a:t>
            </a:r>
          </a:p>
          <a:p>
            <a:endParaRPr lang="es-ES_tradnl" dirty="0" smtClean="0"/>
          </a:p>
        </p:txBody>
      </p:sp>
      <p:pic>
        <p:nvPicPr>
          <p:cNvPr id="43010" name="Picture 2" descr="Resultado de imagen para catedral de buenos aires arquite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230476" cy="4293096"/>
          </a:xfrm>
          <a:prstGeom prst="rect">
            <a:avLst/>
          </a:prstGeom>
          <a:noFill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Basílica de </a:t>
            </a:r>
            <a:r>
              <a:rPr lang="es-ES" sz="2400" dirty="0" err="1" smtClean="0"/>
              <a:t>Superga</a:t>
            </a:r>
            <a:r>
              <a:rPr lang="es-ES" sz="2400" dirty="0" smtClean="0"/>
              <a:t>-</a:t>
            </a:r>
            <a:r>
              <a:rPr lang="es-ES" sz="2400" dirty="0" err="1" smtClean="0"/>
              <a:t>Turin</a:t>
            </a:r>
            <a:r>
              <a:rPr lang="es-ES" sz="2400" dirty="0" smtClean="0"/>
              <a:t>-F </a:t>
            </a:r>
            <a:r>
              <a:rPr lang="es-ES" sz="2400" dirty="0" err="1" smtClean="0"/>
              <a:t>Juvarra</a:t>
            </a:r>
            <a:r>
              <a:rPr lang="es-ES" sz="2400" dirty="0" smtClean="0"/>
              <a:t> 1717-1731</a:t>
            </a:r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5058" name="Picture 2" descr="Resultado de imagen para basilica de super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17340"/>
            <a:ext cx="7920880" cy="594066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39552" y="1484784"/>
            <a:ext cx="2592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 diferentes influencias, desde el Panteón romano hasta la fachada renacentista de </a:t>
            </a:r>
            <a:r>
              <a:rPr lang="es-ES" b="1" dirty="0" smtClean="0">
                <a:solidFill>
                  <a:schemeClr val="bg1"/>
                </a:solidFill>
              </a:rPr>
              <a:t>San Pedro del Vaticano</a:t>
            </a:r>
            <a:r>
              <a:rPr lang="es-ES" dirty="0" smtClean="0">
                <a:solidFill>
                  <a:schemeClr val="bg1"/>
                </a:solidFill>
              </a:rPr>
              <a:t> o las fachadas barrocas de las </a:t>
            </a:r>
            <a:r>
              <a:rPr lang="es-ES" b="1" dirty="0" smtClean="0">
                <a:solidFill>
                  <a:schemeClr val="bg1"/>
                </a:solidFill>
              </a:rPr>
              <a:t>iglesias de </a:t>
            </a:r>
            <a:r>
              <a:rPr lang="es-ES" b="1" dirty="0" err="1" smtClean="0">
                <a:solidFill>
                  <a:schemeClr val="bg1"/>
                </a:solidFill>
              </a:rPr>
              <a:t>Rainaildi</a:t>
            </a:r>
            <a:r>
              <a:rPr lang="es-ES" dirty="0" smtClean="0">
                <a:solidFill>
                  <a:schemeClr val="bg1"/>
                </a:solidFill>
              </a:rPr>
              <a:t> en la plaza del </a:t>
            </a:r>
            <a:r>
              <a:rPr lang="es-ES" dirty="0" err="1" smtClean="0">
                <a:solidFill>
                  <a:schemeClr val="bg1"/>
                </a:solidFill>
              </a:rPr>
              <a:t>Popolo</a:t>
            </a:r>
            <a:r>
              <a:rPr lang="es-ES" dirty="0" smtClean="0">
                <a:solidFill>
                  <a:schemeClr val="bg1"/>
                </a:solidFill>
              </a:rPr>
              <a:t> romana</a:t>
            </a:r>
            <a:r>
              <a:rPr lang="es-ES" dirty="0" smtClean="0"/>
              <a:t>.</a:t>
            </a:r>
            <a:endParaRPr lang="es-ES_tradn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Petite</a:t>
            </a:r>
            <a:r>
              <a:rPr lang="es-ES" sz="2400" dirty="0" smtClean="0"/>
              <a:t> </a:t>
            </a:r>
            <a:r>
              <a:rPr lang="es-ES" sz="2400" dirty="0" err="1" smtClean="0"/>
              <a:t>Trianon</a:t>
            </a:r>
            <a:r>
              <a:rPr lang="es-ES" sz="2400" dirty="0" smtClean="0"/>
              <a:t> – Versalles - Paris</a:t>
            </a:r>
            <a:endParaRPr lang="es-ES" sz="2400" dirty="0" smtClean="0"/>
          </a:p>
        </p:txBody>
      </p:sp>
      <p:sp>
        <p:nvSpPr>
          <p:cNvPr id="39938" name="AutoShape 2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940" name="AutoShape 4" descr="Resultado de imagen para ITALIA basilica de san francisco de pa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9" name="8 Imagen" descr="800px-Petit_Trianon,_façade_sud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960589"/>
            <a:ext cx="8460432" cy="5636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s-ES" b="1" dirty="0" err="1" smtClean="0"/>
              <a:t>Piranesi</a:t>
            </a:r>
            <a:r>
              <a:rPr lang="es-ES" b="1" dirty="0" smtClean="0"/>
              <a:t> prefirió la arqueología antes que la arquitectura,</a:t>
            </a:r>
            <a:r>
              <a:rPr lang="es-ES" dirty="0" smtClean="0"/>
              <a:t> pese a que en esos años no era ni mucho menos una ciencia seria. Más bien era un arte: el arte del saqueo. </a:t>
            </a:r>
          </a:p>
          <a:p>
            <a:pPr lvl="1"/>
            <a:r>
              <a:rPr lang="es-ES" dirty="0" smtClean="0"/>
              <a:t>De sus estudios de ruinas y hallazgos, sacó innumerables ilustraciones de una sorprendente calidad y fidelidad. Se le considera hoy en día por ello casi un notario de los tesoros que iban apareciendo en esa </a:t>
            </a:r>
            <a:r>
              <a:rPr lang="es-ES" b="1" dirty="0" smtClean="0"/>
              <a:t>época neoclásica.</a:t>
            </a:r>
            <a:r>
              <a:rPr lang="es-ES" dirty="0" smtClean="0"/>
              <a:t> De hecho, no es exagerado decir que </a:t>
            </a:r>
            <a:r>
              <a:rPr lang="es-ES" b="1" dirty="0" err="1" smtClean="0"/>
              <a:t>Piranesi</a:t>
            </a:r>
            <a:r>
              <a:rPr lang="es-ES" b="1" dirty="0" smtClean="0"/>
              <a:t>,</a:t>
            </a:r>
            <a:r>
              <a:rPr lang="es-ES" dirty="0" smtClean="0"/>
              <a:t> con sus grabados en aguafuerte, </a:t>
            </a:r>
            <a:r>
              <a:rPr lang="es-ES" b="1" dirty="0" smtClean="0"/>
              <a:t>contribuyó a que el neoclasicismo se extendiera por toda Europa.</a:t>
            </a:r>
            <a:r>
              <a:rPr lang="es-ES" dirty="0" smtClean="0"/>
              <a:t> Sus obras eran un </a:t>
            </a:r>
            <a:r>
              <a:rPr lang="es-ES" dirty="0" err="1" smtClean="0"/>
              <a:t>souvenir</a:t>
            </a:r>
            <a:r>
              <a:rPr lang="es-ES" dirty="0" smtClean="0"/>
              <a:t> de obligada adquisición para el turista en Roma.</a:t>
            </a:r>
          </a:p>
          <a:p>
            <a:pPr lvl="1"/>
            <a:r>
              <a:rPr lang="es-ES" dirty="0" smtClean="0"/>
              <a:t>Sin embargo, pese a su exquisito afán descriptivo, </a:t>
            </a:r>
            <a:r>
              <a:rPr lang="es-ES" b="1" dirty="0" err="1" smtClean="0"/>
              <a:t>Piranesi</a:t>
            </a:r>
            <a:r>
              <a:rPr lang="es-ES" dirty="0" smtClean="0"/>
              <a:t> no quiso renunciar a la creatividad que bulle por las venas de un artista, y metió de vez en cuando </a:t>
            </a:r>
            <a:r>
              <a:rPr lang="es-ES" b="1" dirty="0" smtClean="0"/>
              <a:t>visionarias piezas de fantasía.</a:t>
            </a:r>
            <a:r>
              <a:rPr lang="es-ES" dirty="0" smtClean="0"/>
              <a:t> Son </a:t>
            </a:r>
            <a:r>
              <a:rPr lang="es-ES" b="1" dirty="0" smtClean="0"/>
              <a:t>edificios utópicos</a:t>
            </a:r>
            <a:r>
              <a:rPr lang="es-ES" dirty="0" smtClean="0"/>
              <a:t> que ejercieron una enorme influencia en el posterior </a:t>
            </a:r>
            <a:r>
              <a:rPr lang="es-ES" u="sng" dirty="0" smtClean="0"/>
              <a:t>romanticismo</a:t>
            </a:r>
            <a:r>
              <a:rPr lang="es-ES" dirty="0" smtClean="0"/>
              <a:t> e incluso en los muy postreros </a:t>
            </a:r>
            <a:r>
              <a:rPr lang="es-ES" u="sng" dirty="0" smtClean="0"/>
              <a:t>surrealismo</a:t>
            </a:r>
            <a:r>
              <a:rPr lang="es-ES" dirty="0" smtClean="0"/>
              <a:t> y </a:t>
            </a:r>
            <a:r>
              <a:rPr lang="es-ES" u="sng" dirty="0" smtClean="0"/>
              <a:t>expresionismo.</a:t>
            </a:r>
            <a:endParaRPr lang="es-ES" dirty="0" smtClean="0"/>
          </a:p>
          <a:p>
            <a:pPr lvl="1"/>
            <a:r>
              <a:rPr lang="es-ES" dirty="0" smtClean="0"/>
              <a:t>Se ve su pegada desde en las escaleras imposibles de </a:t>
            </a:r>
            <a:r>
              <a:rPr lang="es-ES" b="1" u="sng" dirty="0" err="1" smtClean="0"/>
              <a:t>Escher</a:t>
            </a:r>
            <a:r>
              <a:rPr lang="es-ES" b="1" u="sng" dirty="0" smtClean="0"/>
              <a:t>,</a:t>
            </a:r>
            <a:r>
              <a:rPr lang="es-ES" dirty="0" smtClean="0"/>
              <a:t> hasta en videojuegos que basan su ambientación en sus acojonantes edificios.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</a:t>
            </a:r>
            <a:r>
              <a:rPr lang="es-ES" dirty="0" err="1" smtClean="0"/>
              <a:t>Piranesi</a:t>
            </a:r>
            <a:r>
              <a:rPr lang="es-ES" dirty="0" smtClean="0"/>
              <a:t>: Sala de Todos - Roma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SALA DE TO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157516"/>
            <a:ext cx="8892480" cy="57004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</a:t>
            </a:r>
            <a:r>
              <a:rPr lang="es-ES" dirty="0" err="1" smtClean="0"/>
              <a:t>Piranesi</a:t>
            </a:r>
            <a:r>
              <a:rPr lang="es-ES" dirty="0" smtClean="0"/>
              <a:t>: Fuente de Roma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LA FUENTE R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075488"/>
            <a:ext cx="8748464" cy="5809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- </a:t>
            </a:r>
            <a:r>
              <a:rPr lang="es-ES" dirty="0" err="1" smtClean="0"/>
              <a:t>Piranesi</a:t>
            </a:r>
            <a:r>
              <a:rPr lang="es-ES" dirty="0" smtClean="0"/>
              <a:t>: Fuente de Roma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800px-Piranesi-16052 PUERTA MAY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03" y="1136084"/>
            <a:ext cx="8445633" cy="5721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76664"/>
          </a:xfrm>
        </p:spPr>
        <p:txBody>
          <a:bodyPr>
            <a:normAutofit/>
          </a:bodyPr>
          <a:lstStyle/>
          <a:p>
            <a:r>
              <a:rPr lang="es-ES" dirty="0" smtClean="0"/>
              <a:t>Antecedentes – </a:t>
            </a:r>
            <a:r>
              <a:rPr lang="es-ES" dirty="0" err="1" smtClean="0"/>
              <a:t>Piranesi</a:t>
            </a:r>
            <a:r>
              <a:rPr lang="es-ES" dirty="0" smtClean="0"/>
              <a:t>: Iglesia de Santa María del Priorato -Roma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NEOCLASICISMO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7" name="6 Imagen" descr="La Iglesia de Santa María del Priorato ubicada en Ro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448" y="1298782"/>
            <a:ext cx="4789040" cy="5358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944</Words>
  <Application>Microsoft Office PowerPoint</Application>
  <PresentationFormat>Presentación en pantalla (4:3)</PresentationFormat>
  <Paragraphs>186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ARQUITECTURA DEL SIGLO XVIII –XIX 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  <vt:lpstr>NEOCLASICISMO</vt:lpstr>
    </vt:vector>
  </TitlesOfParts>
  <Company>Freemanworld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HISTORISISMO</dc:title>
  <dc:creator>Usuario</dc:creator>
  <cp:lastModifiedBy>Usuario</cp:lastModifiedBy>
  <cp:revision>407</cp:revision>
  <dcterms:created xsi:type="dcterms:W3CDTF">2016-09-23T13:09:15Z</dcterms:created>
  <dcterms:modified xsi:type="dcterms:W3CDTF">2020-04-29T14:55:20Z</dcterms:modified>
</cp:coreProperties>
</file>