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72" r:id="rId13"/>
    <p:sldId id="273" r:id="rId14"/>
    <p:sldId id="274" r:id="rId15"/>
    <p:sldId id="275" r:id="rId16"/>
    <p:sldId id="276" r:id="rId17"/>
    <p:sldId id="268" r:id="rId18"/>
    <p:sldId id="269" r:id="rId19"/>
    <p:sldId id="270" r:id="rId20"/>
    <p:sldId id="271" r:id="rId21"/>
    <p:sldId id="257" r:id="rId22"/>
    <p:sldId id="277" r:id="rId2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36" y="18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2"/>
      </p:bgRef>
    </p:bg>
    <p:spTree>
      <p:nvGrpSpPr>
        <p:cNvPr id="1" name=""/>
        <p:cNvGrpSpPr/>
        <p:nvPr/>
      </p:nvGrpSpPr>
      <p:grpSpPr>
        <a:xfrm>
          <a:off x="0" y="0"/>
          <a:ext cx="0" cy="0"/>
          <a:chOff x="0" y="0"/>
          <a:chExt cx="0" cy="0"/>
        </a:xfrm>
      </p:grpSpPr>
      <p:pic>
        <p:nvPicPr>
          <p:cNvPr id="9" name="Picture 8" descr="Moonlight title.png"/>
          <p:cNvPicPr>
            <a:picLocks noChangeAspect="1"/>
          </p:cNvPicPr>
          <p:nvPr/>
        </p:nvPicPr>
        <p:blipFill>
          <a:blip r:embed="rId2"/>
          <a:srcRect l="6765" r="4151" b="4117"/>
          <a:stretch>
            <a:fillRect/>
          </a:stretch>
        </p:blipFill>
        <p:spPr>
          <a:xfrm>
            <a:off x="0" y="0"/>
            <a:ext cx="9144000" cy="6859302"/>
          </a:xfrm>
          <a:prstGeom prst="rect">
            <a:avLst/>
          </a:prstGeom>
        </p:spPr>
      </p:pic>
      <p:sp>
        <p:nvSpPr>
          <p:cNvPr id="2" name="Title 1"/>
          <p:cNvSpPr>
            <a:spLocks noGrp="1"/>
          </p:cNvSpPr>
          <p:nvPr>
            <p:ph type="ctrTitle"/>
          </p:nvPr>
        </p:nvSpPr>
        <p:spPr>
          <a:xfrm>
            <a:off x="762000" y="1752600"/>
            <a:ext cx="5410200" cy="1801906"/>
          </a:xfrm>
        </p:spPr>
        <p:txBody>
          <a:bodyPr vert="horz" lIns="91440" tIns="45720" rIns="91440" bIns="45720" rtlCol="0" anchor="b" anchorCtr="0">
            <a:normAutofit/>
          </a:bodyPr>
          <a:lstStyle>
            <a:lvl1pPr algn="l" defTabSz="914400" rtl="0" eaLnBrk="1" latinLnBrk="0" hangingPunct="1">
              <a:spcBef>
                <a:spcPct val="0"/>
              </a:spcBef>
              <a:buNone/>
              <a:defRPr sz="4400" kern="1200">
                <a:gradFill>
                  <a:gsLst>
                    <a:gs pos="0">
                      <a:schemeClr val="bg1"/>
                    </a:gs>
                    <a:gs pos="90000">
                      <a:schemeClr val="bg2">
                        <a:lumMod val="90000"/>
                      </a:schemeClr>
                    </a:gs>
                  </a:gsLst>
                  <a:lin ang="5400000" scaled="0"/>
                </a:gradFill>
                <a:effectLst>
                  <a:reflection blurRad="6350" stA="55000" endA="300" endPos="25500" dir="5400000" sy="-100000" algn="bl" rotWithShape="0"/>
                </a:effectLst>
                <a:latin typeface="+mj-lt"/>
                <a:ea typeface="+mj-ea"/>
                <a:cs typeface="+mj-cs"/>
              </a:defRPr>
            </a:lvl1pPr>
          </a:lstStyle>
          <a:p>
            <a:r>
              <a:rPr lang="es-ES" smtClean="0"/>
              <a:t>Haga clic para modificar el estilo de título del patrón</a:t>
            </a:r>
            <a:endParaRPr/>
          </a:p>
        </p:txBody>
      </p:sp>
      <p:sp>
        <p:nvSpPr>
          <p:cNvPr id="3" name="Subtitle 2"/>
          <p:cNvSpPr>
            <a:spLocks noGrp="1"/>
          </p:cNvSpPr>
          <p:nvPr>
            <p:ph type="subTitle" idx="1"/>
          </p:nvPr>
        </p:nvSpPr>
        <p:spPr>
          <a:xfrm>
            <a:off x="1447800" y="3733800"/>
            <a:ext cx="4724400" cy="1676400"/>
          </a:xfrm>
        </p:spPr>
        <p:txBody>
          <a:bodyPr>
            <a:normAutofit/>
          </a:bodyPr>
          <a:lstStyle>
            <a:lvl1pPr marL="0" indent="0" algn="l">
              <a:buNone/>
              <a:defRPr sz="2200" kern="1200">
                <a:gradFill>
                  <a:gsLst>
                    <a:gs pos="0">
                      <a:schemeClr val="bg1"/>
                    </a:gs>
                    <a:gs pos="90000">
                      <a:schemeClr val="bg2">
                        <a:lumMod val="90000"/>
                      </a:schemeClr>
                    </a:gs>
                  </a:gsLst>
                  <a:lin ang="5400000" scaled="0"/>
                </a:gra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a:p>
        </p:txBody>
      </p:sp>
      <p:sp>
        <p:nvSpPr>
          <p:cNvPr id="4" name="Date Placeholder 3"/>
          <p:cNvSpPr>
            <a:spLocks noGrp="1"/>
          </p:cNvSpPr>
          <p:nvPr>
            <p:ph type="dt" sz="half" idx="10"/>
          </p:nvPr>
        </p:nvSpPr>
        <p:spPr>
          <a:xfrm>
            <a:off x="6858000" y="6347908"/>
            <a:ext cx="2133600" cy="182880"/>
          </a:xfrm>
        </p:spPr>
        <p:txBody>
          <a:bodyPr/>
          <a:lstStyle>
            <a:lvl1pPr algn="r">
              <a:defRPr>
                <a:solidFill>
                  <a:schemeClr val="bg2"/>
                </a:solidFill>
              </a:defRPr>
            </a:lvl1pPr>
          </a:lstStyle>
          <a:p>
            <a:fld id="{DB3C58E7-A397-4C66-A258-23AE52138DF5}" type="datetimeFigureOut">
              <a:rPr lang="es-ES" smtClean="0"/>
              <a:pPr/>
              <a:t>26/09/2020</a:t>
            </a:fld>
            <a:endParaRPr lang="es-ES"/>
          </a:p>
        </p:txBody>
      </p:sp>
      <p:sp>
        <p:nvSpPr>
          <p:cNvPr id="5" name="Footer Placeholder 4"/>
          <p:cNvSpPr>
            <a:spLocks noGrp="1"/>
          </p:cNvSpPr>
          <p:nvPr>
            <p:ph type="ftr" sz="quarter" idx="11"/>
          </p:nvPr>
        </p:nvSpPr>
        <p:spPr>
          <a:xfrm>
            <a:off x="6096000" y="6544234"/>
            <a:ext cx="2895600" cy="182880"/>
          </a:xfrm>
        </p:spPr>
        <p:txBody>
          <a:bodyPr/>
          <a:lstStyle>
            <a:lvl1pPr algn="r">
              <a:defRPr>
                <a:solidFill>
                  <a:schemeClr val="bg2"/>
                </a:solidFill>
              </a:defRPr>
            </a:lvl1pPr>
          </a:lstStyle>
          <a:p>
            <a:endParaRPr lang="es-ES"/>
          </a:p>
        </p:txBody>
      </p:sp>
      <p:sp>
        <p:nvSpPr>
          <p:cNvPr id="6" name="Slide Number Placeholder 5"/>
          <p:cNvSpPr>
            <a:spLocks noGrp="1"/>
          </p:cNvSpPr>
          <p:nvPr>
            <p:ph type="sldNum" sz="quarter" idx="12"/>
          </p:nvPr>
        </p:nvSpPr>
        <p:spPr>
          <a:xfrm>
            <a:off x="228600" y="6511960"/>
            <a:ext cx="1066800" cy="215154"/>
          </a:xfrm>
        </p:spPr>
        <p:txBody>
          <a:bodyPr/>
          <a:lstStyle>
            <a:lvl1pPr>
              <a:defRPr>
                <a:solidFill>
                  <a:schemeClr val="bg2"/>
                </a:solidFill>
              </a:defRPr>
            </a:lvl1pPr>
          </a:lstStyle>
          <a:p>
            <a:fld id="{2269B32D-643B-4445-9398-7D254BBA2049}"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Vertical Text Placeholder 2"/>
          <p:cNvSpPr>
            <a:spLocks noGrp="1"/>
          </p:cNvSpPr>
          <p:nvPr>
            <p:ph type="body" orient="vert" idx="1"/>
          </p:nvPr>
        </p:nvSpPr>
        <p:spPr>
          <a:xfrm>
            <a:off x="1976438" y="1981201"/>
            <a:ext cx="5325315" cy="38413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DB3C58E7-A397-4C66-A258-23AE52138DF5}" type="datetimeFigureOut">
              <a:rPr lang="es-ES" smtClean="0"/>
              <a:pPr/>
              <a:t>26/09/2020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269B32D-643B-4445-9398-7D254BBA2049}"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793751"/>
            <a:ext cx="1371600" cy="5041900"/>
          </a:xfrm>
        </p:spPr>
        <p:txBody>
          <a:bodyPr vert="eaVert"/>
          <a:lstStyle/>
          <a:p>
            <a:r>
              <a:rPr lang="es-ES" smtClean="0"/>
              <a:t>Haga clic para modificar el estilo de título del patrón</a:t>
            </a:r>
            <a:endParaRPr/>
          </a:p>
        </p:txBody>
      </p:sp>
      <p:sp>
        <p:nvSpPr>
          <p:cNvPr id="3" name="Vertical Text Placeholder 2"/>
          <p:cNvSpPr>
            <a:spLocks noGrp="1"/>
          </p:cNvSpPr>
          <p:nvPr>
            <p:ph type="body" orient="vert" idx="1"/>
          </p:nvPr>
        </p:nvSpPr>
        <p:spPr>
          <a:xfrm>
            <a:off x="1976438" y="793751"/>
            <a:ext cx="4500562" cy="50419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DB3C58E7-A397-4C66-A258-23AE52138DF5}" type="datetimeFigureOut">
              <a:rPr lang="es-ES" smtClean="0"/>
              <a:pPr/>
              <a:t>26/09/2020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269B32D-643B-4445-9398-7D254BBA2049}"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DB3C58E7-A397-4C66-A258-23AE52138DF5}" type="datetimeFigureOut">
              <a:rPr lang="es-ES" smtClean="0"/>
              <a:pPr/>
              <a:t>26/09/2020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269B32D-643B-4445-9398-7D254BBA2049}"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pic>
        <p:nvPicPr>
          <p:cNvPr id="8" name="Picture 7" descr="moonlight section.png"/>
          <p:cNvPicPr>
            <a:picLocks noChangeAspect="1"/>
          </p:cNvPicPr>
          <p:nvPr/>
        </p:nvPicPr>
        <p:blipFill>
          <a:blip r:embed="rId2"/>
          <a:srcRect l="6389" r="4959" b="27051"/>
          <a:stretch>
            <a:fillRect/>
          </a:stretch>
        </p:blipFill>
        <p:spPr>
          <a:xfrm>
            <a:off x="0" y="0"/>
            <a:ext cx="9144000" cy="6858709"/>
          </a:xfrm>
          <a:prstGeom prst="rect">
            <a:avLst/>
          </a:prstGeom>
        </p:spPr>
      </p:pic>
      <p:sp>
        <p:nvSpPr>
          <p:cNvPr id="2" name="Title 1"/>
          <p:cNvSpPr>
            <a:spLocks noGrp="1"/>
          </p:cNvSpPr>
          <p:nvPr>
            <p:ph type="title"/>
          </p:nvPr>
        </p:nvSpPr>
        <p:spPr>
          <a:xfrm>
            <a:off x="685800" y="2438400"/>
            <a:ext cx="7772400" cy="1362075"/>
          </a:xfrm>
        </p:spPr>
        <p:txBody>
          <a:bodyPr vert="horz" lIns="91440" tIns="45720" rIns="91440" bIns="45720" rtlCol="0" anchor="b" anchorCtr="0">
            <a:normAutofit/>
          </a:bodyPr>
          <a:lstStyle>
            <a:lvl1pPr algn="ctr" defTabSz="914400" rtl="0" eaLnBrk="1" latinLnBrk="0" hangingPunct="1">
              <a:spcBef>
                <a:spcPct val="0"/>
              </a:spcBef>
              <a:buNone/>
              <a:defRPr sz="4400" kern="1200">
                <a:gradFill>
                  <a:gsLst>
                    <a:gs pos="0">
                      <a:schemeClr val="bg1"/>
                    </a:gs>
                    <a:gs pos="90000">
                      <a:schemeClr val="bg2">
                        <a:lumMod val="90000"/>
                      </a:schemeClr>
                    </a:gs>
                  </a:gsLst>
                  <a:lin ang="5400000" scaled="0"/>
                </a:gradFill>
                <a:effectLst>
                  <a:reflection blurRad="6350" stA="55000" endA="300" endPos="25500" dir="5400000" sy="-100000" algn="bl" rotWithShape="0"/>
                </a:effectLst>
                <a:latin typeface="+mj-lt"/>
                <a:ea typeface="+mj-ea"/>
                <a:cs typeface="+mj-cs"/>
              </a:defRPr>
            </a:lvl1pPr>
          </a:lstStyle>
          <a:p>
            <a:r>
              <a:rPr lang="es-ES" smtClean="0"/>
              <a:t>Haga clic para modificar el estilo de título del patrón</a:t>
            </a:r>
            <a:endParaRPr/>
          </a:p>
        </p:txBody>
      </p:sp>
      <p:sp>
        <p:nvSpPr>
          <p:cNvPr id="3" name="Text Placeholder 2"/>
          <p:cNvSpPr>
            <a:spLocks noGrp="1"/>
          </p:cNvSpPr>
          <p:nvPr>
            <p:ph type="body" idx="1"/>
          </p:nvPr>
        </p:nvSpPr>
        <p:spPr>
          <a:xfrm>
            <a:off x="685800" y="3886200"/>
            <a:ext cx="7772400" cy="941294"/>
          </a:xfrm>
        </p:spPr>
        <p:txBody>
          <a:bodyPr anchor="t" anchorCtr="0">
            <a:normAutofit/>
          </a:bodyPr>
          <a:lstStyle>
            <a:lvl1pPr marL="0" indent="0" algn="ctr">
              <a:buNone/>
              <a:defRPr sz="2000" kern="1200">
                <a:gradFill>
                  <a:gsLst>
                    <a:gs pos="0">
                      <a:schemeClr val="bg1"/>
                    </a:gs>
                    <a:gs pos="90000">
                      <a:schemeClr val="bg2">
                        <a:lumMod val="90000"/>
                      </a:schemeClr>
                    </a:gs>
                  </a:gsLst>
                  <a:lin ang="5400000" scaled="0"/>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B3C58E7-A397-4C66-A258-23AE52138DF5}" type="datetimeFigureOut">
              <a:rPr lang="es-ES" smtClean="0"/>
              <a:pPr/>
              <a:t>26/09/2020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269B32D-643B-4445-9398-7D254BBA2049}"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pic>
        <p:nvPicPr>
          <p:cNvPr id="10" name="Picture 9" descr="moonlight - two content.png"/>
          <p:cNvPicPr>
            <a:picLocks noChangeAspect="1"/>
          </p:cNvPicPr>
          <p:nvPr/>
        </p:nvPicPr>
        <p:blipFill>
          <a:blip r:embed="rId2"/>
          <a:srcRect l="2281" t="1035" r="4562"/>
          <a:stretch>
            <a:fillRect/>
          </a:stretch>
        </p:blipFill>
        <p:spPr>
          <a:xfrm>
            <a:off x="0" y="0"/>
            <a:ext cx="9144000" cy="6854302"/>
          </a:xfrm>
          <a:prstGeom prst="rect">
            <a:avLst/>
          </a:prstGeom>
        </p:spPr>
      </p:pic>
      <p:sp>
        <p:nvSpPr>
          <p:cNvPr id="2" name="Title 1"/>
          <p:cNvSpPr>
            <a:spLocks noGrp="1"/>
          </p:cNvSpPr>
          <p:nvPr>
            <p:ph type="title"/>
          </p:nvPr>
        </p:nvSpPr>
        <p:spPr>
          <a:xfrm>
            <a:off x="1981200" y="792162"/>
            <a:ext cx="6019799" cy="808038"/>
          </a:xfrm>
        </p:spPr>
        <p:txBody>
          <a:bodyPr/>
          <a:lstStyle/>
          <a:p>
            <a:r>
              <a:rPr lang="es-ES" smtClean="0"/>
              <a:t>Haga clic para modificar el estilo de título del patrón</a:t>
            </a:r>
            <a:endParaRPr/>
          </a:p>
        </p:txBody>
      </p:sp>
      <p:sp>
        <p:nvSpPr>
          <p:cNvPr id="3" name="Content Placeholder 2"/>
          <p:cNvSpPr>
            <a:spLocks noGrp="1"/>
          </p:cNvSpPr>
          <p:nvPr>
            <p:ph sz="half" idx="1"/>
          </p:nvPr>
        </p:nvSpPr>
        <p:spPr>
          <a:xfrm>
            <a:off x="1976438" y="2003425"/>
            <a:ext cx="2971800" cy="3832226"/>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Content Placeholder 3"/>
          <p:cNvSpPr>
            <a:spLocks noGrp="1"/>
          </p:cNvSpPr>
          <p:nvPr>
            <p:ph sz="half" idx="2"/>
          </p:nvPr>
        </p:nvSpPr>
        <p:spPr>
          <a:xfrm>
            <a:off x="5029200" y="2003425"/>
            <a:ext cx="2971800" cy="383222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Date Placeholder 4"/>
          <p:cNvSpPr>
            <a:spLocks noGrp="1"/>
          </p:cNvSpPr>
          <p:nvPr>
            <p:ph type="dt" sz="half" idx="10"/>
          </p:nvPr>
        </p:nvSpPr>
        <p:spPr/>
        <p:txBody>
          <a:bodyPr/>
          <a:lstStyle/>
          <a:p>
            <a:fld id="{DB3C58E7-A397-4C66-A258-23AE52138DF5}" type="datetimeFigureOut">
              <a:rPr lang="es-ES" smtClean="0"/>
              <a:pPr/>
              <a:t>26/09/2020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269B32D-643B-4445-9398-7D254BBA2049}"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pic>
        <p:nvPicPr>
          <p:cNvPr id="10" name="Picture 9" descr="moonlight - two content.png"/>
          <p:cNvPicPr>
            <a:picLocks noChangeAspect="1"/>
          </p:cNvPicPr>
          <p:nvPr/>
        </p:nvPicPr>
        <p:blipFill>
          <a:blip r:embed="rId2"/>
          <a:srcRect l="2281" t="1035" r="4562"/>
          <a:stretch>
            <a:fillRect/>
          </a:stretch>
        </p:blipFill>
        <p:spPr>
          <a:xfrm>
            <a:off x="0" y="0"/>
            <a:ext cx="9144000" cy="6854302"/>
          </a:xfrm>
          <a:prstGeom prst="rect">
            <a:avLst/>
          </a:prstGeom>
        </p:spPr>
      </p:pic>
      <p:sp>
        <p:nvSpPr>
          <p:cNvPr id="2" name="Title 1"/>
          <p:cNvSpPr>
            <a:spLocks noGrp="1"/>
          </p:cNvSpPr>
          <p:nvPr>
            <p:ph type="title"/>
          </p:nvPr>
        </p:nvSpPr>
        <p:spPr>
          <a:xfrm>
            <a:off x="1981200" y="792162"/>
            <a:ext cx="6019799" cy="808038"/>
          </a:xfrm>
        </p:spPr>
        <p:txBody>
          <a:bodyPr/>
          <a:lstStyle>
            <a:lvl1pPr>
              <a:defRPr/>
            </a:lvl1pPr>
          </a:lstStyle>
          <a:p>
            <a:r>
              <a:rPr lang="es-ES" smtClean="0"/>
              <a:t>Haga clic para modificar el estilo de título del patrón</a:t>
            </a:r>
            <a:endParaRPr/>
          </a:p>
        </p:txBody>
      </p:sp>
      <p:sp>
        <p:nvSpPr>
          <p:cNvPr id="3" name="Text Placeholder 2"/>
          <p:cNvSpPr>
            <a:spLocks noGrp="1"/>
          </p:cNvSpPr>
          <p:nvPr>
            <p:ph type="body" idx="1"/>
          </p:nvPr>
        </p:nvSpPr>
        <p:spPr>
          <a:xfrm>
            <a:off x="1981200" y="1700960"/>
            <a:ext cx="2971800" cy="750887"/>
          </a:xfrm>
        </p:spPr>
        <p:txBody>
          <a:bodyPr anchor="ctr" anchorCtr="0">
            <a:noAutofit/>
          </a:bodyPr>
          <a:lstStyle>
            <a:lvl1pPr marL="0" indent="0" algn="ctr">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981200" y="2541494"/>
            <a:ext cx="2971800" cy="329415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Text Placeholder 4"/>
          <p:cNvSpPr>
            <a:spLocks noGrp="1"/>
          </p:cNvSpPr>
          <p:nvPr>
            <p:ph type="body" sz="quarter" idx="3"/>
          </p:nvPr>
        </p:nvSpPr>
        <p:spPr>
          <a:xfrm>
            <a:off x="5029199" y="1700960"/>
            <a:ext cx="2971800" cy="750887"/>
          </a:xfrm>
        </p:spPr>
        <p:txBody>
          <a:bodyPr anchor="ctr" anchorCtr="0">
            <a:noAutofit/>
          </a:bodyPr>
          <a:lstStyle>
            <a:lvl1pPr marL="0" indent="0" algn="ctr">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29200" y="2541494"/>
            <a:ext cx="2971800" cy="329415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7" name="Date Placeholder 6"/>
          <p:cNvSpPr>
            <a:spLocks noGrp="1"/>
          </p:cNvSpPr>
          <p:nvPr>
            <p:ph type="dt" sz="half" idx="10"/>
          </p:nvPr>
        </p:nvSpPr>
        <p:spPr/>
        <p:txBody>
          <a:bodyPr/>
          <a:lstStyle/>
          <a:p>
            <a:fld id="{DB3C58E7-A397-4C66-A258-23AE52138DF5}" type="datetimeFigureOut">
              <a:rPr lang="es-ES" smtClean="0"/>
              <a:pPr/>
              <a:t>26/09/2020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2269B32D-643B-4445-9398-7D254BBA2049}"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DB3C58E7-A397-4C66-A258-23AE52138DF5}" type="datetimeFigureOut">
              <a:rPr lang="es-ES" smtClean="0"/>
              <a:pPr/>
              <a:t>26/09/2020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269B32D-643B-4445-9398-7D254BBA2049}"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3C58E7-A397-4C66-A258-23AE52138DF5}" type="datetimeFigureOut">
              <a:rPr lang="es-ES" smtClean="0"/>
              <a:pPr/>
              <a:t>26/09/2020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2269B32D-643B-4445-9398-7D254BBA2049}"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pic>
        <p:nvPicPr>
          <p:cNvPr id="8" name="Picture 7" descr="moonlight - two content.png"/>
          <p:cNvPicPr>
            <a:picLocks noChangeAspect="1"/>
          </p:cNvPicPr>
          <p:nvPr/>
        </p:nvPicPr>
        <p:blipFill>
          <a:blip r:embed="rId2"/>
          <a:srcRect l="2281" t="1035" r="4562"/>
          <a:stretch>
            <a:fillRect/>
          </a:stretch>
        </p:blipFill>
        <p:spPr>
          <a:xfrm>
            <a:off x="0" y="0"/>
            <a:ext cx="9144000" cy="6854302"/>
          </a:xfrm>
          <a:prstGeom prst="rect">
            <a:avLst/>
          </a:prstGeom>
        </p:spPr>
      </p:pic>
      <p:sp>
        <p:nvSpPr>
          <p:cNvPr id="2" name="Title 1"/>
          <p:cNvSpPr>
            <a:spLocks noGrp="1"/>
          </p:cNvSpPr>
          <p:nvPr>
            <p:ph type="title"/>
          </p:nvPr>
        </p:nvSpPr>
        <p:spPr>
          <a:xfrm>
            <a:off x="301752" y="1033272"/>
            <a:ext cx="1298448" cy="2624328"/>
          </a:xfrm>
        </p:spPr>
        <p:txBody>
          <a:bodyPr anchor="t" anchorCtr="0"/>
          <a:lstStyle>
            <a:lvl1pPr algn="l">
              <a:defRPr sz="2000" b="1"/>
            </a:lvl1pPr>
          </a:lstStyle>
          <a:p>
            <a:r>
              <a:rPr lang="es-ES" smtClean="0"/>
              <a:t>Haga clic para modificar el estilo de título del patrón</a:t>
            </a:r>
            <a:endParaRPr/>
          </a:p>
        </p:txBody>
      </p:sp>
      <p:sp>
        <p:nvSpPr>
          <p:cNvPr id="3" name="Content Placeholder 2"/>
          <p:cNvSpPr>
            <a:spLocks noGrp="1"/>
          </p:cNvSpPr>
          <p:nvPr>
            <p:ph idx="1"/>
          </p:nvPr>
        </p:nvSpPr>
        <p:spPr>
          <a:xfrm>
            <a:off x="2133600" y="1371600"/>
            <a:ext cx="4953000" cy="3886200"/>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Text Placeholder 3"/>
          <p:cNvSpPr>
            <a:spLocks noGrp="1"/>
          </p:cNvSpPr>
          <p:nvPr>
            <p:ph type="body" sz="half" idx="2"/>
          </p:nvPr>
        </p:nvSpPr>
        <p:spPr>
          <a:xfrm>
            <a:off x="3127248" y="5486400"/>
            <a:ext cx="4498848" cy="758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B3C58E7-A397-4C66-A258-23AE52138DF5}" type="datetimeFigureOut">
              <a:rPr lang="es-ES" smtClean="0"/>
              <a:pPr/>
              <a:t>26/09/2020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269B32D-643B-4445-9398-7D254BBA2049}"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pic>
        <p:nvPicPr>
          <p:cNvPr id="8" name="Picture 7" descr="moonlight - two content.png"/>
          <p:cNvPicPr>
            <a:picLocks noChangeAspect="1"/>
          </p:cNvPicPr>
          <p:nvPr/>
        </p:nvPicPr>
        <p:blipFill>
          <a:blip r:embed="rId2"/>
          <a:srcRect l="2281" t="1035" r="4562"/>
          <a:stretch>
            <a:fillRect/>
          </a:stretch>
        </p:blipFill>
        <p:spPr>
          <a:xfrm>
            <a:off x="0" y="0"/>
            <a:ext cx="9144000" cy="6854302"/>
          </a:xfrm>
          <a:prstGeom prst="rect">
            <a:avLst/>
          </a:prstGeom>
        </p:spPr>
      </p:pic>
      <p:sp>
        <p:nvSpPr>
          <p:cNvPr id="2" name="Title 1"/>
          <p:cNvSpPr>
            <a:spLocks noGrp="1"/>
          </p:cNvSpPr>
          <p:nvPr>
            <p:ph type="title"/>
          </p:nvPr>
        </p:nvSpPr>
        <p:spPr>
          <a:xfrm>
            <a:off x="304800" y="1033462"/>
            <a:ext cx="1295400" cy="2624138"/>
          </a:xfrm>
        </p:spPr>
        <p:txBody>
          <a:bodyPr anchor="t" anchorCtr="0"/>
          <a:lstStyle>
            <a:lvl1pPr algn="l">
              <a:defRPr sz="2000" b="1"/>
            </a:lvl1pPr>
          </a:lstStyle>
          <a:p>
            <a:r>
              <a:rPr lang="es-ES" smtClean="0"/>
              <a:t>Haga clic para modificar el estilo de título del patrón</a:t>
            </a:r>
            <a:endParaRPr/>
          </a:p>
        </p:txBody>
      </p:sp>
      <p:sp>
        <p:nvSpPr>
          <p:cNvPr id="3" name="Picture Placeholder 2"/>
          <p:cNvSpPr>
            <a:spLocks noGrp="1"/>
          </p:cNvSpPr>
          <p:nvPr>
            <p:ph type="pic" idx="1"/>
          </p:nvPr>
        </p:nvSpPr>
        <p:spPr>
          <a:xfrm>
            <a:off x="1905000" y="914400"/>
            <a:ext cx="5486400" cy="4495800"/>
          </a:xfrm>
          <a:prstGeom prst="ellipse">
            <a:avLst/>
          </a:prstGeom>
          <a:effectLst>
            <a:innerShdw blurRad="254000">
              <a:schemeClr val="tx1"/>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
        <p:nvSpPr>
          <p:cNvPr id="4" name="Text Placeholder 3"/>
          <p:cNvSpPr>
            <a:spLocks noGrp="1"/>
          </p:cNvSpPr>
          <p:nvPr>
            <p:ph type="body" sz="half" idx="2"/>
          </p:nvPr>
        </p:nvSpPr>
        <p:spPr>
          <a:xfrm>
            <a:off x="3124200" y="5486400"/>
            <a:ext cx="4495800" cy="76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B3C58E7-A397-4C66-A258-23AE52138DF5}" type="datetimeFigureOut">
              <a:rPr lang="es-ES" smtClean="0"/>
              <a:pPr/>
              <a:t>26/09/2020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269B32D-643B-4445-9398-7D254BBA2049}"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2" name="Picture 11" descr="moonlight master 2.png"/>
          <p:cNvPicPr>
            <a:picLocks noChangeAspect="1"/>
          </p:cNvPicPr>
          <p:nvPr/>
        </p:nvPicPr>
        <p:blipFill>
          <a:blip r:embed="rId13"/>
          <a:srcRect l="2391" t="1099" r="1988"/>
          <a:stretch>
            <a:fillRect/>
          </a:stretch>
        </p:blipFill>
        <p:spPr>
          <a:xfrm>
            <a:off x="0" y="0"/>
            <a:ext cx="9144000" cy="6858000"/>
          </a:xfrm>
          <a:prstGeom prst="rect">
            <a:avLst/>
          </a:prstGeom>
        </p:spPr>
      </p:pic>
      <p:sp>
        <p:nvSpPr>
          <p:cNvPr id="2" name="Title Placeholder 1"/>
          <p:cNvSpPr>
            <a:spLocks noGrp="1"/>
          </p:cNvSpPr>
          <p:nvPr>
            <p:ph type="title"/>
          </p:nvPr>
        </p:nvSpPr>
        <p:spPr>
          <a:xfrm>
            <a:off x="1981201" y="792162"/>
            <a:ext cx="5311562" cy="808038"/>
          </a:xfrm>
          <a:prstGeom prst="rect">
            <a:avLst/>
          </a:prstGeom>
        </p:spPr>
        <p:txBody>
          <a:bodyPr vert="horz" lIns="91440" tIns="45720" rIns="91440" bIns="45720" rtlCol="0" anchor="ctr">
            <a:normAutofit/>
          </a:bodyPr>
          <a:lstStyle/>
          <a:p>
            <a:r>
              <a:rPr lang="es-ES" smtClean="0"/>
              <a:t>Haga clic para modificar el estilo de título del patrón</a:t>
            </a:r>
            <a:endParaRPr/>
          </a:p>
        </p:txBody>
      </p:sp>
      <p:sp>
        <p:nvSpPr>
          <p:cNvPr id="3" name="Text Placeholder 2"/>
          <p:cNvSpPr>
            <a:spLocks noGrp="1"/>
          </p:cNvSpPr>
          <p:nvPr>
            <p:ph type="body" idx="1"/>
          </p:nvPr>
        </p:nvSpPr>
        <p:spPr>
          <a:xfrm>
            <a:off x="2286000" y="1981201"/>
            <a:ext cx="5015753" cy="384137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2"/>
          </p:nvPr>
        </p:nvSpPr>
        <p:spPr>
          <a:xfrm>
            <a:off x="228600" y="6347908"/>
            <a:ext cx="2133600" cy="182880"/>
          </a:xfrm>
          <a:prstGeom prst="rect">
            <a:avLst/>
          </a:prstGeom>
        </p:spPr>
        <p:txBody>
          <a:bodyPr vert="horz" lIns="91440" tIns="45720" rIns="91440" bIns="45720" rtlCol="0" anchor="ctr"/>
          <a:lstStyle>
            <a:lvl1pPr algn="l">
              <a:defRPr sz="1100">
                <a:solidFill>
                  <a:schemeClr val="bg2"/>
                </a:solidFill>
              </a:defRPr>
            </a:lvl1pPr>
          </a:lstStyle>
          <a:p>
            <a:fld id="{DB3C58E7-A397-4C66-A258-23AE52138DF5}" type="datetimeFigureOut">
              <a:rPr lang="es-ES" smtClean="0"/>
              <a:pPr/>
              <a:t>26/09/2020</a:t>
            </a:fld>
            <a:endParaRPr lang="es-ES"/>
          </a:p>
        </p:txBody>
      </p:sp>
      <p:sp>
        <p:nvSpPr>
          <p:cNvPr id="5" name="Footer Placeholder 4"/>
          <p:cNvSpPr>
            <a:spLocks noGrp="1"/>
          </p:cNvSpPr>
          <p:nvPr>
            <p:ph type="ftr" sz="quarter" idx="3"/>
          </p:nvPr>
        </p:nvSpPr>
        <p:spPr>
          <a:xfrm>
            <a:off x="228600" y="6544234"/>
            <a:ext cx="2895600" cy="182880"/>
          </a:xfrm>
          <a:prstGeom prst="rect">
            <a:avLst/>
          </a:prstGeom>
        </p:spPr>
        <p:txBody>
          <a:bodyPr vert="horz" lIns="91440" tIns="45720" rIns="91440" bIns="45720" rtlCol="0" anchor="ctr"/>
          <a:lstStyle>
            <a:lvl1pPr algn="l">
              <a:defRPr sz="1100">
                <a:solidFill>
                  <a:schemeClr val="bg2"/>
                </a:solidFill>
              </a:defRPr>
            </a:lvl1pPr>
          </a:lstStyle>
          <a:p>
            <a:endParaRPr lang="es-ES"/>
          </a:p>
        </p:txBody>
      </p:sp>
      <p:sp>
        <p:nvSpPr>
          <p:cNvPr id="6" name="Slide Number Placeholder 5"/>
          <p:cNvSpPr>
            <a:spLocks noGrp="1"/>
          </p:cNvSpPr>
          <p:nvPr>
            <p:ph type="sldNum" sz="quarter" idx="4"/>
          </p:nvPr>
        </p:nvSpPr>
        <p:spPr>
          <a:xfrm>
            <a:off x="228600" y="6033246"/>
            <a:ext cx="1066800" cy="215154"/>
          </a:xfrm>
          <a:prstGeom prst="rect">
            <a:avLst/>
          </a:prstGeom>
        </p:spPr>
        <p:txBody>
          <a:bodyPr vert="horz" lIns="91440" tIns="45720" rIns="91440" bIns="45720" rtlCol="0" anchor="ctr"/>
          <a:lstStyle>
            <a:lvl1pPr algn="l">
              <a:defRPr sz="1300">
                <a:solidFill>
                  <a:schemeClr val="bg2"/>
                </a:solidFill>
              </a:defRPr>
            </a:lvl1pPr>
          </a:lstStyle>
          <a:p>
            <a:fld id="{2269B32D-643B-4445-9398-7D254BBA2049}"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3600" kern="1200">
          <a:gradFill>
            <a:gsLst>
              <a:gs pos="0">
                <a:schemeClr val="bg1"/>
              </a:gs>
              <a:gs pos="90000">
                <a:schemeClr val="bg2">
                  <a:lumMod val="90000"/>
                </a:schemeClr>
              </a:gs>
            </a:gsLst>
            <a:lin ang="5400000" scaled="0"/>
          </a:gradFill>
          <a:effectLst>
            <a:reflection blurRad="6350" stA="55000" endA="300" endPos="25500" dir="5400000" sy="-100000" algn="bl" rotWithShape="0"/>
          </a:effectLst>
          <a:latin typeface="+mj-lt"/>
          <a:ea typeface="+mj-ea"/>
          <a:cs typeface="+mj-cs"/>
        </a:defRPr>
      </a:lvl1pPr>
    </p:titleStyle>
    <p:bodyStyle>
      <a:lvl1pPr marL="228600" indent="-228600" algn="l" defTabSz="914400" rtl="0" eaLnBrk="1" latinLnBrk="0" hangingPunct="1">
        <a:spcBef>
          <a:spcPts val="1200"/>
        </a:spcBef>
        <a:buClr>
          <a:schemeClr val="bg2"/>
        </a:buClr>
        <a:buFontTx/>
        <a:buBlip>
          <a:blip r:embed="rId14"/>
        </a:buBlip>
        <a:defRPr sz="2200" kern="1200">
          <a:gradFill>
            <a:gsLst>
              <a:gs pos="0">
                <a:schemeClr val="bg1"/>
              </a:gs>
              <a:gs pos="90000">
                <a:schemeClr val="bg2">
                  <a:lumMod val="90000"/>
                </a:schemeClr>
              </a:gs>
            </a:gsLst>
            <a:lin ang="5400000" scaled="0"/>
          </a:gradFill>
          <a:latin typeface="+mn-lt"/>
          <a:ea typeface="+mn-ea"/>
          <a:cs typeface="+mn-cs"/>
        </a:defRPr>
      </a:lvl1pPr>
      <a:lvl2pPr marL="457200" indent="-228600" algn="l" defTabSz="914400" rtl="0" eaLnBrk="1" latinLnBrk="0" hangingPunct="1">
        <a:spcBef>
          <a:spcPts val="1200"/>
        </a:spcBef>
        <a:buFontTx/>
        <a:buBlip>
          <a:blip r:embed="rId15"/>
        </a:buBlip>
        <a:defRPr sz="2000" kern="1200">
          <a:gradFill>
            <a:gsLst>
              <a:gs pos="0">
                <a:schemeClr val="bg1"/>
              </a:gs>
              <a:gs pos="90000">
                <a:schemeClr val="bg2">
                  <a:lumMod val="90000"/>
                </a:schemeClr>
              </a:gs>
            </a:gsLst>
            <a:lin ang="5400000" scaled="0"/>
          </a:gradFill>
          <a:latin typeface="+mn-lt"/>
          <a:ea typeface="+mn-ea"/>
          <a:cs typeface="+mn-cs"/>
        </a:defRPr>
      </a:lvl2pPr>
      <a:lvl3pPr marL="685800" indent="-228600" algn="l" defTabSz="914400" rtl="0" eaLnBrk="1" latinLnBrk="0" hangingPunct="1">
        <a:spcBef>
          <a:spcPts val="1200"/>
        </a:spcBef>
        <a:buFontTx/>
        <a:buBlip>
          <a:blip r:embed="rId15"/>
        </a:buBlip>
        <a:defRPr sz="2000" kern="1200">
          <a:gradFill>
            <a:gsLst>
              <a:gs pos="0">
                <a:schemeClr val="bg1"/>
              </a:gs>
              <a:gs pos="90000">
                <a:schemeClr val="bg2">
                  <a:lumMod val="90000"/>
                </a:schemeClr>
              </a:gs>
            </a:gsLst>
            <a:lin ang="5400000" scaled="0"/>
          </a:gradFill>
          <a:latin typeface="+mn-lt"/>
          <a:ea typeface="+mn-ea"/>
          <a:cs typeface="+mn-cs"/>
        </a:defRPr>
      </a:lvl3pPr>
      <a:lvl4pPr marL="914400" indent="-228600" algn="l" defTabSz="914400" rtl="0" eaLnBrk="1" latinLnBrk="0" hangingPunct="1">
        <a:spcBef>
          <a:spcPts val="1200"/>
        </a:spcBef>
        <a:buFontTx/>
        <a:buBlip>
          <a:blip r:embed="rId15"/>
        </a:buBlip>
        <a:defRPr sz="2000" kern="1200">
          <a:gradFill>
            <a:gsLst>
              <a:gs pos="0">
                <a:schemeClr val="bg1"/>
              </a:gs>
              <a:gs pos="90000">
                <a:schemeClr val="bg2">
                  <a:lumMod val="90000"/>
                </a:schemeClr>
              </a:gs>
            </a:gsLst>
            <a:lin ang="5400000" scaled="0"/>
          </a:gradFill>
          <a:latin typeface="+mn-lt"/>
          <a:ea typeface="+mn-ea"/>
          <a:cs typeface="+mn-cs"/>
        </a:defRPr>
      </a:lvl4pPr>
      <a:lvl5pPr marL="1143000" indent="-228600" algn="l" defTabSz="914400" rtl="0" eaLnBrk="1" latinLnBrk="0" hangingPunct="1">
        <a:spcBef>
          <a:spcPts val="1200"/>
        </a:spcBef>
        <a:buFontTx/>
        <a:buBlip>
          <a:blip r:embed="rId15"/>
        </a:buBlip>
        <a:defRPr sz="2000" kern="1200">
          <a:gradFill>
            <a:gsLst>
              <a:gs pos="0">
                <a:schemeClr val="bg1"/>
              </a:gs>
              <a:gs pos="90000">
                <a:schemeClr val="bg2">
                  <a:lumMod val="90000"/>
                </a:schemeClr>
              </a:gs>
            </a:gsLst>
            <a:lin ang="5400000" scaled="0"/>
          </a:gra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476672"/>
            <a:ext cx="4195192" cy="2448272"/>
          </a:xfrm>
        </p:spPr>
        <p:txBody>
          <a:bodyPr>
            <a:noAutofit/>
          </a:bodyPr>
          <a:lstStyle/>
          <a:p>
            <a:r>
              <a:rPr lang="es-AR" sz="4000" b="1" i="1" dirty="0" smtClean="0">
                <a:solidFill>
                  <a:schemeClr val="accent5">
                    <a:lumMod val="75000"/>
                  </a:schemeClr>
                </a:solidFill>
              </a:rPr>
              <a:t>Romanticismo en Latinoamérica</a:t>
            </a:r>
            <a:endParaRPr lang="es-ES" sz="4000" b="1" i="1" dirty="0">
              <a:solidFill>
                <a:schemeClr val="accent5">
                  <a:lumMod val="75000"/>
                </a:schemeClr>
              </a:solidFill>
            </a:endParaRPr>
          </a:p>
        </p:txBody>
      </p:sp>
      <p:pic>
        <p:nvPicPr>
          <p:cNvPr id="7" name="6 Marcador de posición de imagen"/>
          <p:cNvPicPr>
            <a:picLocks noGrp="1" noChangeAspect="1"/>
          </p:cNvPicPr>
          <p:nvPr>
            <p:ph type="pic" idx="1"/>
          </p:nvPr>
        </p:nvPicPr>
        <p:blipFill>
          <a:blip r:embed="rId2">
            <a:extLst>
              <a:ext uri="{28A0092B-C50C-407E-A947-70E740481C1C}">
                <a14:useLocalDpi xmlns:a14="http://schemas.microsoft.com/office/drawing/2010/main" val="0"/>
              </a:ext>
            </a:extLst>
          </a:blip>
          <a:srcRect l="7575" r="7575"/>
          <a:stretch>
            <a:fillRect/>
          </a:stretch>
        </p:blipFill>
        <p:spPr>
          <a:xfrm>
            <a:off x="3203848" y="908720"/>
            <a:ext cx="5486400" cy="4495800"/>
          </a:xfrm>
        </p:spPr>
      </p:pic>
      <p:sp>
        <p:nvSpPr>
          <p:cNvPr id="3" name="2 Subtítulo"/>
          <p:cNvSpPr>
            <a:spLocks noGrp="1"/>
          </p:cNvSpPr>
          <p:nvPr>
            <p:ph type="body" sz="half" idx="2"/>
          </p:nvPr>
        </p:nvSpPr>
        <p:spPr/>
        <p:txBody>
          <a:bodyPr/>
          <a:lstStyle/>
          <a:p>
            <a:r>
              <a:rPr lang="es-AR" sz="2000" b="1" dirty="0" smtClean="0">
                <a:latin typeface="Arial Black" panose="020B0A04020102020204" pitchFamily="34" charset="0"/>
              </a:rPr>
              <a:t>Romanticismo</a:t>
            </a:r>
            <a:r>
              <a:rPr lang="es-AR" dirty="0" smtClean="0">
                <a:latin typeface="Arial Black" panose="020B0A04020102020204" pitchFamily="34" charset="0"/>
              </a:rPr>
              <a:t> y costumbrismo</a:t>
            </a:r>
          </a:p>
          <a:p>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79712" y="764704"/>
            <a:ext cx="5311562" cy="808038"/>
          </a:xfrm>
        </p:spPr>
        <p:txBody>
          <a:bodyPr>
            <a:normAutofit fontScale="90000"/>
          </a:bodyPr>
          <a:lstStyle/>
          <a:p>
            <a:r>
              <a:rPr lang="es-ES_tradnl" b="1" dirty="0" smtClean="0"/>
              <a:t/>
            </a:r>
            <a:br>
              <a:rPr lang="es-ES_tradnl" b="1" dirty="0" smtClean="0"/>
            </a:br>
            <a:r>
              <a:rPr lang="es-ES_tradnl" sz="4000" b="1" dirty="0">
                <a:solidFill>
                  <a:schemeClr val="accent5"/>
                </a:solidFill>
              </a:rPr>
              <a:t>Economía</a:t>
            </a:r>
            <a:r>
              <a:rPr lang="es-ES" sz="4000" b="1" dirty="0">
                <a:solidFill>
                  <a:schemeClr val="accent5"/>
                </a:solidFill>
              </a:rPr>
              <a:t/>
            </a:r>
            <a:br>
              <a:rPr lang="es-ES" sz="4000" b="1" dirty="0">
                <a:solidFill>
                  <a:schemeClr val="accent5"/>
                </a:solidFill>
              </a:rPr>
            </a:br>
            <a:endParaRPr lang="es-ES" sz="4000" b="1" dirty="0">
              <a:solidFill>
                <a:schemeClr val="accent5"/>
              </a:solidFill>
            </a:endParaRPr>
          </a:p>
        </p:txBody>
      </p:sp>
      <p:sp>
        <p:nvSpPr>
          <p:cNvPr id="3" name="2 Marcador de contenido"/>
          <p:cNvSpPr>
            <a:spLocks noGrp="1"/>
          </p:cNvSpPr>
          <p:nvPr>
            <p:ph idx="1"/>
          </p:nvPr>
        </p:nvSpPr>
        <p:spPr>
          <a:xfrm>
            <a:off x="755576" y="1556792"/>
            <a:ext cx="7560840" cy="4201415"/>
          </a:xfrm>
        </p:spPr>
        <p:txBody>
          <a:bodyPr>
            <a:normAutofit/>
          </a:bodyPr>
          <a:lstStyle/>
          <a:p>
            <a:pPr algn="just"/>
            <a:r>
              <a:rPr lang="es-ES_tradnl" sz="2400" dirty="0">
                <a:solidFill>
                  <a:schemeClr val="tx1"/>
                </a:solidFill>
              </a:rPr>
              <a:t>Las luchas de la independencia y las luchas civiles tuvieron como consecuencia la crisis económica. La economía mejoró con el fomento de la agricultura y la ganadería y con la ayuda de capitales extranjeros (ferrocarriles, caminos, puertos) y la inmigración.</a:t>
            </a:r>
            <a:endParaRPr lang="es-ES" sz="2400" dirty="0">
              <a:solidFill>
                <a:schemeClr val="tx1"/>
              </a:solidFill>
            </a:endParaRPr>
          </a:p>
          <a:p>
            <a:pPr algn="just"/>
            <a:endParaRPr lang="es-ES" sz="2400" dirty="0">
              <a:solidFill>
                <a:schemeClr val="tx1"/>
              </a:solidFill>
            </a:endParaRPr>
          </a:p>
          <a:p>
            <a:pPr algn="just"/>
            <a:r>
              <a:rPr lang="es-ES_tradnl" sz="2400" dirty="0">
                <a:solidFill>
                  <a:schemeClr val="tx1"/>
                </a:solidFill>
              </a:rPr>
              <a:t>Después de 1850 los países hispanoamericanos tienden a una organización estable.</a:t>
            </a:r>
            <a:endParaRPr lang="es-ES" sz="2400" dirty="0">
              <a:solidFill>
                <a:schemeClr val="tx1"/>
              </a:solidFill>
            </a:endParaRPr>
          </a:p>
          <a:p>
            <a:pPr algn="just"/>
            <a:endParaRPr lang="es-ES" sz="2400" dirty="0">
              <a:solidFill>
                <a:schemeClr val="tx1"/>
              </a:solidFill>
            </a:endParaRPr>
          </a:p>
          <a:p>
            <a:endParaRPr lang="es-E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t/>
            </a:r>
            <a:br>
              <a:rPr lang="es-ES_tradnl" b="1" dirty="0" smtClean="0"/>
            </a:br>
            <a:r>
              <a:rPr lang="es-ES_tradnl" b="1" dirty="0"/>
              <a:t/>
            </a:r>
            <a:br>
              <a:rPr lang="es-ES_tradnl" b="1" dirty="0"/>
            </a:br>
            <a:r>
              <a:rPr lang="es-ES_tradnl" sz="4000" b="1" dirty="0">
                <a:solidFill>
                  <a:schemeClr val="accent5"/>
                </a:solidFill>
              </a:rPr>
              <a:t>El Romanticismo en Hispanoamérica</a:t>
            </a:r>
            <a:r>
              <a:rPr lang="es-ES" dirty="0"/>
              <a:t/>
            </a:r>
            <a:br>
              <a:rPr lang="es-ES" dirty="0"/>
            </a:br>
            <a:r>
              <a:rPr lang="es-ES_tradnl" b="1" dirty="0"/>
              <a:t> </a:t>
            </a:r>
            <a:r>
              <a:rPr lang="es-ES" dirty="0"/>
              <a:t/>
            </a:r>
            <a:br>
              <a:rPr lang="es-ES" dirty="0"/>
            </a:br>
            <a:endParaRPr lang="es-ES" dirty="0"/>
          </a:p>
        </p:txBody>
      </p:sp>
      <p:sp>
        <p:nvSpPr>
          <p:cNvPr id="3" name="2 Marcador de contenido"/>
          <p:cNvSpPr>
            <a:spLocks noGrp="1"/>
          </p:cNvSpPr>
          <p:nvPr>
            <p:ph idx="1"/>
          </p:nvPr>
        </p:nvSpPr>
        <p:spPr>
          <a:xfrm>
            <a:off x="755576" y="1981201"/>
            <a:ext cx="7632848" cy="3841375"/>
          </a:xfrm>
        </p:spPr>
        <p:txBody>
          <a:bodyPr>
            <a:normAutofit/>
          </a:bodyPr>
          <a:lstStyle/>
          <a:p>
            <a:pPr algn="just"/>
            <a:r>
              <a:rPr lang="es-ES_tradnl" sz="2400" dirty="0">
                <a:solidFill>
                  <a:schemeClr val="tx1"/>
                </a:solidFill>
              </a:rPr>
              <a:t>El Romanticismo triunfó como consecuencia inmediata de la independencia política.</a:t>
            </a:r>
            <a:endParaRPr lang="es-ES" sz="2400" dirty="0">
              <a:solidFill>
                <a:schemeClr val="tx1"/>
              </a:solidFill>
            </a:endParaRPr>
          </a:p>
          <a:p>
            <a:pPr algn="just"/>
            <a:r>
              <a:rPr lang="es-ES_tradnl" sz="2400" dirty="0">
                <a:solidFill>
                  <a:schemeClr val="tx1"/>
                </a:solidFill>
              </a:rPr>
              <a:t>El neoclasicismo académico llega a América con cierto retraso: fines del siglo XVIII y principios del siglo XIX. Los cantos patrióticos americanos tienen un marcado sello neoclásico.</a:t>
            </a:r>
            <a:endParaRPr lang="es-ES" sz="2400" dirty="0">
              <a:solidFill>
                <a:schemeClr val="tx1"/>
              </a:solidFill>
            </a:endParaRPr>
          </a:p>
          <a:p>
            <a:pPr algn="just"/>
            <a:r>
              <a:rPr lang="es-ES_tradnl" sz="2400" dirty="0">
                <a:solidFill>
                  <a:schemeClr val="tx1"/>
                </a:solidFill>
              </a:rPr>
              <a:t>En el Romanticismo se debilita el modelo español.</a:t>
            </a:r>
            <a:endParaRPr lang="es-ES" sz="2400" dirty="0">
              <a:solidFill>
                <a:schemeClr val="tx1"/>
              </a:solidFill>
            </a:endParaRPr>
          </a:p>
          <a:p>
            <a:pPr marL="0" indent="0">
              <a:buNone/>
            </a:pPr>
            <a:endParaRPr lang="es-ES" sz="2400" dirty="0">
              <a:solidFill>
                <a:schemeClr val="tx1"/>
              </a:solidFill>
            </a:endParaRPr>
          </a:p>
          <a:p>
            <a:endParaRPr lang="es-E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_tradnl" b="1" dirty="0">
                <a:solidFill>
                  <a:schemeClr val="accent5"/>
                </a:solidFill>
              </a:rPr>
              <a:t>El Romanticismo en Hispanoamérica</a:t>
            </a:r>
            <a:endParaRPr lang="es-ES" b="1" dirty="0">
              <a:solidFill>
                <a:schemeClr val="accent5"/>
              </a:solidFill>
            </a:endParaRPr>
          </a:p>
        </p:txBody>
      </p:sp>
      <p:sp>
        <p:nvSpPr>
          <p:cNvPr id="3" name="2 Marcador de contenido"/>
          <p:cNvSpPr>
            <a:spLocks noGrp="1"/>
          </p:cNvSpPr>
          <p:nvPr>
            <p:ph idx="1"/>
          </p:nvPr>
        </p:nvSpPr>
        <p:spPr>
          <a:xfrm>
            <a:off x="1403648" y="1981201"/>
            <a:ext cx="6552728" cy="3841375"/>
          </a:xfrm>
        </p:spPr>
        <p:txBody>
          <a:bodyPr>
            <a:normAutofit/>
          </a:bodyPr>
          <a:lstStyle/>
          <a:p>
            <a:pPr algn="just"/>
            <a:r>
              <a:rPr lang="es-AR" sz="2400" dirty="0">
                <a:solidFill>
                  <a:schemeClr val="tx1"/>
                </a:solidFill>
              </a:rPr>
              <a:t>Teatro: influencia francesa y española</a:t>
            </a:r>
          </a:p>
          <a:p>
            <a:pPr algn="just"/>
            <a:r>
              <a:rPr lang="es-AR" sz="2400" dirty="0">
                <a:solidFill>
                  <a:schemeClr val="tx1"/>
                </a:solidFill>
              </a:rPr>
              <a:t>Dramaturgos prestigiosos extranjeros</a:t>
            </a:r>
          </a:p>
          <a:p>
            <a:pPr algn="just"/>
            <a:r>
              <a:rPr lang="es-AR" sz="2400" dirty="0">
                <a:solidFill>
                  <a:schemeClr val="tx1"/>
                </a:solidFill>
              </a:rPr>
              <a:t>Del seudoclasicismo al melodrama romántico al costumbrismo crítico</a:t>
            </a:r>
          </a:p>
          <a:p>
            <a:pPr algn="just"/>
            <a:r>
              <a:rPr lang="es-AR" sz="2400" dirty="0">
                <a:solidFill>
                  <a:schemeClr val="tx1"/>
                </a:solidFill>
              </a:rPr>
              <a:t>México: apogeo del can </a:t>
            </a:r>
            <a:r>
              <a:rPr lang="es-AR" sz="2400" dirty="0" smtClean="0">
                <a:solidFill>
                  <a:schemeClr val="tx1"/>
                </a:solidFill>
              </a:rPr>
              <a:t>can y </a:t>
            </a:r>
            <a:r>
              <a:rPr lang="es-AR" sz="2400" dirty="0">
                <a:solidFill>
                  <a:schemeClr val="tx1"/>
                </a:solidFill>
              </a:rPr>
              <a:t>la ópera</a:t>
            </a:r>
            <a:endParaRPr lang="es-ES" sz="2400"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AR" b="1" dirty="0">
                <a:solidFill>
                  <a:schemeClr val="accent5"/>
                </a:solidFill>
              </a:rPr>
              <a:t>Romanticismo en Argentina</a:t>
            </a:r>
            <a:endParaRPr lang="es-ES" b="1" dirty="0">
              <a:solidFill>
                <a:schemeClr val="accent5"/>
              </a:solidFill>
            </a:endParaRPr>
          </a:p>
        </p:txBody>
      </p:sp>
      <p:sp>
        <p:nvSpPr>
          <p:cNvPr id="3" name="2 Marcador de contenido"/>
          <p:cNvSpPr>
            <a:spLocks noGrp="1"/>
          </p:cNvSpPr>
          <p:nvPr>
            <p:ph idx="1"/>
          </p:nvPr>
        </p:nvSpPr>
        <p:spPr>
          <a:xfrm>
            <a:off x="539552" y="1981201"/>
            <a:ext cx="7848872" cy="3841375"/>
          </a:xfrm>
        </p:spPr>
        <p:txBody>
          <a:bodyPr>
            <a:noAutofit/>
          </a:bodyPr>
          <a:lstStyle/>
          <a:p>
            <a:r>
              <a:rPr lang="es-AR" sz="2400" dirty="0">
                <a:solidFill>
                  <a:schemeClr val="tx1"/>
                </a:solidFill>
              </a:rPr>
              <a:t>Alrededor de 1830 se enmarca la introducción del Romanticismo en América, de la mano de Esteban Echeverría, quien resulta el portador de las nuevas ideas políticas y literarias que recolecta durante su estadía en </a:t>
            </a:r>
            <a:r>
              <a:rPr lang="es-AR" sz="2400" dirty="0" smtClean="0">
                <a:solidFill>
                  <a:schemeClr val="tx1"/>
                </a:solidFill>
              </a:rPr>
              <a:t>París.</a:t>
            </a:r>
          </a:p>
          <a:p>
            <a:r>
              <a:rPr lang="es-AR" sz="2400" dirty="0" smtClean="0">
                <a:solidFill>
                  <a:schemeClr val="tx1"/>
                </a:solidFill>
              </a:rPr>
              <a:t>A </a:t>
            </a:r>
            <a:r>
              <a:rPr lang="es-AR" sz="2400" dirty="0">
                <a:solidFill>
                  <a:schemeClr val="tx1"/>
                </a:solidFill>
              </a:rPr>
              <a:t>la llegada de Echeverría, el Río de la Plata se encontraba envuelto en una cruenta guerra civil entre Unitarios y Federales. La oposición de estas dos fuerzas tenía como marco al gobierno de Juan Manuel de Rosas, gobernador de Buenos Aires entre 1829/1832 y 1835/1852, que concentraba en su persona la suma del poder público</a:t>
            </a:r>
            <a:endParaRPr lang="es-ES" sz="2400" dirty="0">
              <a:solidFill>
                <a:schemeClr val="tx1"/>
              </a:solidFill>
            </a:endParaRPr>
          </a:p>
          <a:p>
            <a:endParaRPr lang="es-ES" sz="2400"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75656" y="404664"/>
            <a:ext cx="6525343" cy="792088"/>
          </a:xfrm>
        </p:spPr>
        <p:txBody>
          <a:bodyPr>
            <a:noAutofit/>
          </a:bodyPr>
          <a:lstStyle/>
          <a:p>
            <a:r>
              <a:rPr lang="es-AR" b="1" dirty="0">
                <a:solidFill>
                  <a:schemeClr val="accent5"/>
                </a:solidFill>
              </a:rPr>
              <a:t>Romanticismo en Argentina</a:t>
            </a:r>
            <a:endParaRPr lang="es-ES" b="1" dirty="0">
              <a:solidFill>
                <a:schemeClr val="accent5"/>
              </a:solidFill>
            </a:endParaRPr>
          </a:p>
        </p:txBody>
      </p:sp>
      <p:sp>
        <p:nvSpPr>
          <p:cNvPr id="3" name="2 Marcador de contenido"/>
          <p:cNvSpPr>
            <a:spLocks noGrp="1"/>
          </p:cNvSpPr>
          <p:nvPr>
            <p:ph sz="half" idx="1"/>
          </p:nvPr>
        </p:nvSpPr>
        <p:spPr>
          <a:xfrm>
            <a:off x="971600" y="1196752"/>
            <a:ext cx="4608512" cy="4824536"/>
          </a:xfrm>
        </p:spPr>
        <p:txBody>
          <a:bodyPr>
            <a:normAutofit fontScale="85000" lnSpcReduction="10000"/>
          </a:bodyPr>
          <a:lstStyle/>
          <a:p>
            <a:r>
              <a:rPr lang="es-AR" sz="2400" dirty="0">
                <a:solidFill>
                  <a:schemeClr val="tx1"/>
                </a:solidFill>
              </a:rPr>
              <a:t>La sensibilidad romántica prendió rápidamente en la juventud porteña, porque implicaba una emancipación de las tradicionales normas inflexibles, cuya encarnación más patente era el gobierno de Rosas. </a:t>
            </a:r>
            <a:endParaRPr lang="es-AR" sz="2400" dirty="0" smtClean="0">
              <a:solidFill>
                <a:schemeClr val="tx1"/>
              </a:solidFill>
            </a:endParaRPr>
          </a:p>
          <a:p>
            <a:r>
              <a:rPr lang="es-AR" sz="2400" dirty="0" smtClean="0">
                <a:solidFill>
                  <a:schemeClr val="tx1"/>
                </a:solidFill>
              </a:rPr>
              <a:t>A </a:t>
            </a:r>
            <a:r>
              <a:rPr lang="es-AR" sz="2400" dirty="0">
                <a:solidFill>
                  <a:schemeClr val="tx1"/>
                </a:solidFill>
              </a:rPr>
              <a:t>raíz de la llegada de Echeverría, y bajo estos nuevos preceptos, surge en Buenos Aires la llamada generación del ´37, un grupo de intelectuales cuya producción literaria se construye desde la tensión entre los modelos europeos que se consideran a la vanguardia de la creación estética y el conocimiento, y un escenario específicamente nacional</a:t>
            </a:r>
            <a:r>
              <a:rPr lang="es-AR" dirty="0" smtClean="0"/>
              <a:t>.</a:t>
            </a:r>
            <a:endParaRPr lang="es-ES" dirty="0" smtClean="0"/>
          </a:p>
          <a:p>
            <a:endParaRPr lang="es-ES" dirty="0"/>
          </a:p>
        </p:txBody>
      </p:sp>
      <p:pic>
        <p:nvPicPr>
          <p:cNvPr id="5" name="4 Marcador de contenid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76900" y="1772816"/>
            <a:ext cx="2423492" cy="3816424"/>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1" y="476672"/>
            <a:ext cx="5311562" cy="864096"/>
          </a:xfrm>
        </p:spPr>
        <p:txBody>
          <a:bodyPr>
            <a:noAutofit/>
          </a:bodyPr>
          <a:lstStyle/>
          <a:p>
            <a:r>
              <a:rPr lang="es-AR" b="1" dirty="0">
                <a:solidFill>
                  <a:schemeClr val="accent5"/>
                </a:solidFill>
              </a:rPr>
              <a:t>Romanticismo en Argentina</a:t>
            </a:r>
            <a:endParaRPr lang="es-ES" b="1" dirty="0">
              <a:solidFill>
                <a:schemeClr val="accent5"/>
              </a:solidFill>
            </a:endParaRPr>
          </a:p>
        </p:txBody>
      </p:sp>
      <p:sp>
        <p:nvSpPr>
          <p:cNvPr id="3" name="2 Marcador de contenido"/>
          <p:cNvSpPr>
            <a:spLocks noGrp="1"/>
          </p:cNvSpPr>
          <p:nvPr>
            <p:ph idx="1"/>
          </p:nvPr>
        </p:nvSpPr>
        <p:spPr>
          <a:xfrm>
            <a:off x="827584" y="1628801"/>
            <a:ext cx="7416824" cy="4193776"/>
          </a:xfrm>
        </p:spPr>
        <p:txBody>
          <a:bodyPr>
            <a:normAutofit/>
          </a:bodyPr>
          <a:lstStyle/>
          <a:p>
            <a:r>
              <a:rPr lang="es-AR" dirty="0">
                <a:solidFill>
                  <a:schemeClr val="tx1"/>
                </a:solidFill>
              </a:rPr>
              <a:t>En sus reuniones afloraban las nuevas ideas y la oposición al gobierno de Rosas, por lo cual sus miembros, que resultaron asediados y perseguidos, se dispersan y algunos de ellos deben exiliarse. </a:t>
            </a:r>
            <a:endParaRPr lang="es-AR" dirty="0" smtClean="0">
              <a:solidFill>
                <a:schemeClr val="tx1"/>
              </a:solidFill>
            </a:endParaRPr>
          </a:p>
          <a:p>
            <a:r>
              <a:rPr lang="es-AR" dirty="0" smtClean="0">
                <a:solidFill>
                  <a:schemeClr val="tx1"/>
                </a:solidFill>
              </a:rPr>
              <a:t>Obligados </a:t>
            </a:r>
            <a:r>
              <a:rPr lang="es-AR" dirty="0">
                <a:solidFill>
                  <a:schemeClr val="tx1"/>
                </a:solidFill>
              </a:rPr>
              <a:t>a las privaciones, a la añoranza de parientes y amigos, al abandono de sus libros y de su propia tierra, los exiliados se transforman inevitablemente en hombres románticos y asumen la misión de bregar por su libertad y expresar su verdadero ser. </a:t>
            </a:r>
            <a:endParaRPr lang="es-ES" dirty="0">
              <a:solidFill>
                <a:schemeClr val="tx1"/>
              </a:solidFill>
            </a:endParaRPr>
          </a:p>
          <a:p>
            <a:endParaRPr lang="es-ES"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1" y="332656"/>
            <a:ext cx="5311562" cy="936104"/>
          </a:xfrm>
        </p:spPr>
        <p:txBody>
          <a:bodyPr>
            <a:noAutofit/>
          </a:bodyPr>
          <a:lstStyle/>
          <a:p>
            <a:r>
              <a:rPr lang="es-AR" b="1" dirty="0">
                <a:solidFill>
                  <a:schemeClr val="accent5"/>
                </a:solidFill>
              </a:rPr>
              <a:t>Romanticismo en Argentina</a:t>
            </a:r>
            <a:endParaRPr lang="es-ES" b="1" dirty="0">
              <a:solidFill>
                <a:schemeClr val="accent5"/>
              </a:solidFill>
            </a:endParaRPr>
          </a:p>
        </p:txBody>
      </p:sp>
      <p:sp>
        <p:nvSpPr>
          <p:cNvPr id="3" name="2 Marcador de contenido"/>
          <p:cNvSpPr>
            <a:spLocks noGrp="1"/>
          </p:cNvSpPr>
          <p:nvPr>
            <p:ph idx="1"/>
          </p:nvPr>
        </p:nvSpPr>
        <p:spPr>
          <a:xfrm>
            <a:off x="755576" y="1412777"/>
            <a:ext cx="7488832" cy="4752528"/>
          </a:xfrm>
        </p:spPr>
        <p:txBody>
          <a:bodyPr>
            <a:normAutofit fontScale="92500"/>
          </a:bodyPr>
          <a:lstStyle/>
          <a:p>
            <a:r>
              <a:rPr lang="es-AR" dirty="0">
                <a:solidFill>
                  <a:schemeClr val="tx1"/>
                </a:solidFill>
              </a:rPr>
              <a:t>El Romanticismo significaba, tanto para europeos como para americanos, una vuelta a la espontaneidad en la captación de la naturaleza y en la expresión de los sentimientos. </a:t>
            </a:r>
            <a:endParaRPr lang="es-AR" dirty="0" smtClean="0">
              <a:solidFill>
                <a:schemeClr val="tx1"/>
              </a:solidFill>
            </a:endParaRPr>
          </a:p>
          <a:p>
            <a:r>
              <a:rPr lang="es-AR" dirty="0" smtClean="0">
                <a:solidFill>
                  <a:schemeClr val="tx1"/>
                </a:solidFill>
              </a:rPr>
              <a:t>El </a:t>
            </a:r>
            <a:r>
              <a:rPr lang="es-AR" dirty="0">
                <a:solidFill>
                  <a:schemeClr val="tx1"/>
                </a:solidFill>
              </a:rPr>
              <a:t>movimiento significó </a:t>
            </a:r>
            <a:r>
              <a:rPr lang="es-AR" dirty="0" smtClean="0">
                <a:solidFill>
                  <a:schemeClr val="tx1"/>
                </a:solidFill>
              </a:rPr>
              <a:t>la renovación </a:t>
            </a:r>
            <a:r>
              <a:rPr lang="es-AR" dirty="0">
                <a:solidFill>
                  <a:schemeClr val="tx1"/>
                </a:solidFill>
              </a:rPr>
              <a:t>intelectual y libertad creadora. </a:t>
            </a:r>
            <a:endParaRPr lang="es-AR" dirty="0" smtClean="0">
              <a:solidFill>
                <a:schemeClr val="tx1"/>
              </a:solidFill>
            </a:endParaRPr>
          </a:p>
          <a:p>
            <a:r>
              <a:rPr lang="es-AR" dirty="0" smtClean="0">
                <a:solidFill>
                  <a:schemeClr val="tx1"/>
                </a:solidFill>
              </a:rPr>
              <a:t>En </a:t>
            </a:r>
            <a:r>
              <a:rPr lang="es-AR" dirty="0">
                <a:solidFill>
                  <a:schemeClr val="tx1"/>
                </a:solidFill>
              </a:rPr>
              <a:t>el Rio de la Plata, esas energías en marcha se enlazaban con el imperativo de perfeccionar, completar y concretar el programa transformador de la Revolución de Mayo, postergada y casi olvidada en medio de los conflictos existentes. </a:t>
            </a:r>
            <a:endParaRPr lang="es-AR" dirty="0" smtClean="0">
              <a:solidFill>
                <a:schemeClr val="tx1"/>
              </a:solidFill>
            </a:endParaRPr>
          </a:p>
          <a:p>
            <a:r>
              <a:rPr lang="es-AR" dirty="0" smtClean="0">
                <a:solidFill>
                  <a:schemeClr val="tx1"/>
                </a:solidFill>
              </a:rPr>
              <a:t>El </a:t>
            </a:r>
            <a:r>
              <a:rPr lang="es-AR" dirty="0">
                <a:solidFill>
                  <a:schemeClr val="tx1"/>
                </a:solidFill>
              </a:rPr>
              <a:t>romanticismo argentino se identifica con el espíritu social y político de la época, y el escritor romántico se convierte en la personificación del dolor y la protesta.</a:t>
            </a:r>
            <a:endParaRPr lang="es-ES" dirty="0">
              <a:solidFill>
                <a:schemeClr val="tx1"/>
              </a:solidFill>
            </a:endParaRPr>
          </a:p>
          <a:p>
            <a:endParaRPr lang="es-E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1" y="548680"/>
            <a:ext cx="5311562" cy="720080"/>
          </a:xfrm>
        </p:spPr>
        <p:txBody>
          <a:bodyPr>
            <a:normAutofit fontScale="90000"/>
          </a:bodyPr>
          <a:lstStyle/>
          <a:p>
            <a:r>
              <a:rPr lang="es-ES_tradnl" b="1" dirty="0" smtClean="0"/>
              <a:t/>
            </a:r>
            <a:br>
              <a:rPr lang="es-ES_tradnl" b="1" dirty="0" smtClean="0"/>
            </a:br>
            <a:r>
              <a:rPr lang="es-ES_tradnl" sz="4000" b="1" dirty="0">
                <a:solidFill>
                  <a:schemeClr val="accent5"/>
                </a:solidFill>
              </a:rPr>
              <a:t>Teatro</a:t>
            </a:r>
            <a:r>
              <a:rPr lang="es-ES" sz="4000" b="1" dirty="0">
                <a:solidFill>
                  <a:schemeClr val="accent5"/>
                </a:solidFill>
              </a:rPr>
              <a:t/>
            </a:r>
            <a:br>
              <a:rPr lang="es-ES" sz="4000" b="1" dirty="0">
                <a:solidFill>
                  <a:schemeClr val="accent5"/>
                </a:solidFill>
              </a:rPr>
            </a:br>
            <a:endParaRPr lang="es-ES" sz="4000" b="1" dirty="0">
              <a:solidFill>
                <a:schemeClr val="accent5"/>
              </a:solidFill>
            </a:endParaRPr>
          </a:p>
        </p:txBody>
      </p:sp>
      <p:sp>
        <p:nvSpPr>
          <p:cNvPr id="3" name="2 Marcador de contenido"/>
          <p:cNvSpPr>
            <a:spLocks noGrp="1"/>
          </p:cNvSpPr>
          <p:nvPr>
            <p:ph idx="1"/>
          </p:nvPr>
        </p:nvSpPr>
        <p:spPr>
          <a:xfrm>
            <a:off x="827584" y="1556793"/>
            <a:ext cx="7920880" cy="4265784"/>
          </a:xfrm>
        </p:spPr>
        <p:txBody>
          <a:bodyPr>
            <a:normAutofit/>
          </a:bodyPr>
          <a:lstStyle/>
          <a:p>
            <a:pPr>
              <a:buNone/>
            </a:pPr>
            <a:r>
              <a:rPr lang="es-ES_tradnl" b="1" dirty="0"/>
              <a:t> </a:t>
            </a:r>
            <a:r>
              <a:rPr lang="es-ES_tradnl" dirty="0" smtClean="0">
                <a:solidFill>
                  <a:schemeClr val="tx1"/>
                </a:solidFill>
              </a:rPr>
              <a:t>Edificios </a:t>
            </a:r>
            <a:r>
              <a:rPr lang="es-ES_tradnl" dirty="0">
                <a:solidFill>
                  <a:schemeClr val="tx1"/>
                </a:solidFill>
              </a:rPr>
              <a:t>modestos, a veces arreglos de viejas casas que se transformaban en teatro o edificios construidos a tal fin.</a:t>
            </a:r>
            <a:endParaRPr lang="es-ES" dirty="0">
              <a:solidFill>
                <a:schemeClr val="tx1"/>
              </a:solidFill>
            </a:endParaRPr>
          </a:p>
          <a:p>
            <a:r>
              <a:rPr lang="es-ES_tradnl" dirty="0">
                <a:solidFill>
                  <a:schemeClr val="tx1"/>
                </a:solidFill>
              </a:rPr>
              <a:t>En México y Argentina, gran valor del circo.</a:t>
            </a:r>
            <a:endParaRPr lang="es-ES" dirty="0">
              <a:solidFill>
                <a:schemeClr val="tx1"/>
              </a:solidFill>
            </a:endParaRPr>
          </a:p>
          <a:p>
            <a:r>
              <a:rPr lang="es-ES_tradnl" dirty="0">
                <a:solidFill>
                  <a:schemeClr val="tx1"/>
                </a:solidFill>
              </a:rPr>
              <a:t>Actores. Hay actores españoles pero también gran importancia del actor criollo</a:t>
            </a:r>
            <a:endParaRPr lang="es-ES" dirty="0">
              <a:solidFill>
                <a:schemeClr val="tx1"/>
              </a:solidFill>
            </a:endParaRPr>
          </a:p>
          <a:p>
            <a:r>
              <a:rPr lang="es-ES_tradnl" dirty="0">
                <a:solidFill>
                  <a:schemeClr val="tx1"/>
                </a:solidFill>
              </a:rPr>
              <a:t>Repertorio. Obras de autores españoles o traducidas del francés. Esporádicamente obras americanas o de ingenios locales.</a:t>
            </a:r>
            <a:endParaRPr lang="es-ES" dirty="0">
              <a:solidFill>
                <a:schemeClr val="tx1"/>
              </a:solidFill>
            </a:endParaRPr>
          </a:p>
          <a:p>
            <a:r>
              <a:rPr lang="es-ES_tradnl" dirty="0">
                <a:solidFill>
                  <a:schemeClr val="tx1"/>
                </a:solidFill>
              </a:rPr>
              <a:t>Público. No escatimaba su concurrencia. Cierta regularidad en las representaciones. El teatro es un centro de reunión social.</a:t>
            </a:r>
            <a:endParaRPr lang="es-ES" dirty="0">
              <a:solidFill>
                <a:schemeClr val="tx1"/>
              </a:solidFill>
            </a:endParaRPr>
          </a:p>
          <a:p>
            <a:endParaRPr lang="es-ES"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664" y="404664"/>
            <a:ext cx="5745099" cy="1008112"/>
          </a:xfrm>
        </p:spPr>
        <p:txBody>
          <a:bodyPr>
            <a:normAutofit/>
          </a:bodyPr>
          <a:lstStyle/>
          <a:p>
            <a:r>
              <a:rPr lang="es-AR" b="1" dirty="0">
                <a:solidFill>
                  <a:schemeClr val="accent5"/>
                </a:solidFill>
              </a:rPr>
              <a:t>Teatro</a:t>
            </a:r>
            <a:endParaRPr lang="es-ES" b="1" dirty="0">
              <a:solidFill>
                <a:schemeClr val="accent5"/>
              </a:solidFill>
            </a:endParaRPr>
          </a:p>
        </p:txBody>
      </p:sp>
      <p:sp>
        <p:nvSpPr>
          <p:cNvPr id="3" name="2 Marcador de contenido"/>
          <p:cNvSpPr>
            <a:spLocks noGrp="1"/>
          </p:cNvSpPr>
          <p:nvPr>
            <p:ph idx="1"/>
          </p:nvPr>
        </p:nvSpPr>
        <p:spPr>
          <a:xfrm>
            <a:off x="755576" y="1484785"/>
            <a:ext cx="7344816" cy="4536504"/>
          </a:xfrm>
        </p:spPr>
        <p:txBody>
          <a:bodyPr>
            <a:normAutofit/>
          </a:bodyPr>
          <a:lstStyle/>
          <a:p>
            <a:r>
              <a:rPr lang="es-ES_tradnl" dirty="0">
                <a:solidFill>
                  <a:schemeClr val="tx1"/>
                </a:solidFill>
              </a:rPr>
              <a:t>Obras. Abundancia de dramas históricos. Dramas de asunto colonial. Dramas de la época de la conquista. Dramas de la época de la Independencia. Obras cuyo asunto se desarrolla en época contemporánea al escritor. (Mármol. El poeta)</a:t>
            </a:r>
            <a:endParaRPr lang="es-ES" dirty="0">
              <a:solidFill>
                <a:schemeClr val="tx1"/>
              </a:solidFill>
            </a:endParaRPr>
          </a:p>
          <a:p>
            <a:r>
              <a:rPr lang="es-ES_tradnl" dirty="0">
                <a:solidFill>
                  <a:schemeClr val="tx1"/>
                </a:solidFill>
              </a:rPr>
              <a:t>Rasgos. Los signos distintivos del romanticismo hispanoamericano son la violencia y el énfasis. La muerte es casi siempre el final obligado.</a:t>
            </a:r>
            <a:endParaRPr lang="es-ES" dirty="0">
              <a:solidFill>
                <a:schemeClr val="tx1"/>
              </a:solidFill>
            </a:endParaRPr>
          </a:p>
          <a:p>
            <a:r>
              <a:rPr lang="es-ES_tradnl" dirty="0">
                <a:solidFill>
                  <a:schemeClr val="tx1"/>
                </a:solidFill>
              </a:rPr>
              <a:t>La comedia de la época romántica es costumbrista y está entre el neoclasicismo y el romanticismo. El sargento Canuto</a:t>
            </a:r>
            <a:endParaRPr lang="es-ES" dirty="0">
              <a:solidFill>
                <a:schemeClr val="tx1"/>
              </a:solidFill>
            </a:endParaRPr>
          </a:p>
          <a:p>
            <a:endParaRPr lang="es-E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548680"/>
            <a:ext cx="5529075" cy="864096"/>
          </a:xfrm>
        </p:spPr>
        <p:txBody>
          <a:bodyPr>
            <a:normAutofit fontScale="90000"/>
          </a:bodyPr>
          <a:lstStyle/>
          <a:p>
            <a:r>
              <a:rPr lang="es-AR" dirty="0" smtClean="0"/>
              <a:t/>
            </a:r>
            <a:br>
              <a:rPr lang="es-AR" dirty="0" smtClean="0"/>
            </a:br>
            <a:r>
              <a:rPr lang="es-AR" dirty="0" smtClean="0"/>
              <a:t/>
            </a:r>
            <a:br>
              <a:rPr lang="es-AR" dirty="0" smtClean="0"/>
            </a:br>
            <a:r>
              <a:rPr lang="es-ES_tradnl" sz="4000" b="1" dirty="0">
                <a:solidFill>
                  <a:schemeClr val="accent5"/>
                </a:solidFill>
              </a:rPr>
              <a:t>El teatro en Argentina</a:t>
            </a:r>
            <a:r>
              <a:rPr lang="es-ES" sz="4000" b="1" dirty="0">
                <a:solidFill>
                  <a:schemeClr val="accent5"/>
                </a:solidFill>
              </a:rPr>
              <a:t/>
            </a:r>
            <a:br>
              <a:rPr lang="es-ES" sz="4000" b="1" dirty="0">
                <a:solidFill>
                  <a:schemeClr val="accent5"/>
                </a:solidFill>
              </a:rPr>
            </a:br>
            <a:r>
              <a:rPr lang="es-ES_tradnl" sz="4000" b="1" dirty="0">
                <a:solidFill>
                  <a:schemeClr val="accent5"/>
                </a:solidFill>
              </a:rPr>
              <a:t> </a:t>
            </a:r>
            <a:r>
              <a:rPr lang="es-ES" sz="4000" b="1" dirty="0">
                <a:solidFill>
                  <a:schemeClr val="accent5"/>
                </a:solidFill>
              </a:rPr>
              <a:t/>
            </a:r>
            <a:br>
              <a:rPr lang="es-ES" sz="4000" b="1" dirty="0">
                <a:solidFill>
                  <a:schemeClr val="accent5"/>
                </a:solidFill>
              </a:rPr>
            </a:br>
            <a:endParaRPr lang="es-ES" sz="4000" b="1" dirty="0">
              <a:solidFill>
                <a:schemeClr val="accent5"/>
              </a:solidFill>
            </a:endParaRPr>
          </a:p>
        </p:txBody>
      </p:sp>
      <p:sp>
        <p:nvSpPr>
          <p:cNvPr id="3" name="2 Marcador de contenido"/>
          <p:cNvSpPr>
            <a:spLocks noGrp="1"/>
          </p:cNvSpPr>
          <p:nvPr>
            <p:ph idx="1"/>
          </p:nvPr>
        </p:nvSpPr>
        <p:spPr>
          <a:xfrm>
            <a:off x="683568" y="1484785"/>
            <a:ext cx="7272808" cy="4752528"/>
          </a:xfrm>
        </p:spPr>
        <p:txBody>
          <a:bodyPr>
            <a:normAutofit fontScale="92500"/>
          </a:bodyPr>
          <a:lstStyle/>
          <a:p>
            <a:r>
              <a:rPr lang="es-AR" sz="2400" dirty="0">
                <a:solidFill>
                  <a:schemeClr val="tx1"/>
                </a:solidFill>
              </a:rPr>
              <a:t>Esteban Echeverría</a:t>
            </a:r>
          </a:p>
          <a:p>
            <a:r>
              <a:rPr lang="es-AR" sz="2400" dirty="0">
                <a:solidFill>
                  <a:schemeClr val="tx1"/>
                </a:solidFill>
              </a:rPr>
              <a:t>José Mármol. El poeta. El cruzado</a:t>
            </a:r>
            <a:endParaRPr lang="es-ES" sz="2400" dirty="0">
              <a:solidFill>
                <a:schemeClr val="tx1"/>
              </a:solidFill>
            </a:endParaRPr>
          </a:p>
          <a:p>
            <a:pPr lvl="0"/>
            <a:r>
              <a:rPr lang="es-ES_tradnl" sz="2400" dirty="0">
                <a:solidFill>
                  <a:schemeClr val="tx1"/>
                </a:solidFill>
              </a:rPr>
              <a:t>Apogeo del arte lírico, predominio del repertorio español. Teatro en condición sumamente precaria. El romanticismo encontró distinguidos escritores en el destierro. Rosas.</a:t>
            </a:r>
            <a:endParaRPr lang="es-ES" sz="2400" dirty="0">
              <a:solidFill>
                <a:schemeClr val="tx1"/>
              </a:solidFill>
            </a:endParaRPr>
          </a:p>
          <a:p>
            <a:pPr lvl="0"/>
            <a:r>
              <a:rPr lang="es-ES_tradnl" sz="2400" dirty="0">
                <a:solidFill>
                  <a:schemeClr val="tx1"/>
                </a:solidFill>
              </a:rPr>
              <a:t>Juan Bautista Alberdi. El gigante amapolas (1842)</a:t>
            </a:r>
            <a:endParaRPr lang="es-ES" sz="2400" dirty="0">
              <a:solidFill>
                <a:schemeClr val="tx1"/>
              </a:solidFill>
            </a:endParaRPr>
          </a:p>
          <a:p>
            <a:pPr lvl="0"/>
            <a:r>
              <a:rPr lang="es-ES_tradnl" sz="2400" dirty="0">
                <a:solidFill>
                  <a:schemeClr val="tx1"/>
                </a:solidFill>
              </a:rPr>
              <a:t>Bartolomé Mitre. Cuatro épocas</a:t>
            </a:r>
            <a:endParaRPr lang="es-ES" sz="2400" dirty="0">
              <a:solidFill>
                <a:schemeClr val="tx1"/>
              </a:solidFill>
            </a:endParaRPr>
          </a:p>
          <a:p>
            <a:pPr lvl="0"/>
            <a:r>
              <a:rPr lang="es-ES_tradnl" sz="2400" dirty="0">
                <a:solidFill>
                  <a:schemeClr val="tx1"/>
                </a:solidFill>
              </a:rPr>
              <a:t>Desde 1824, 20 años sin noticias de teatro. Anarquía, guerra civil. 1830: dictadura. Teatro anulado.</a:t>
            </a:r>
            <a:endParaRPr lang="es-ES" sz="2400" dirty="0">
              <a:solidFill>
                <a:schemeClr val="tx1"/>
              </a:solidFill>
            </a:endParaRPr>
          </a:p>
          <a:p>
            <a:pPr lvl="0"/>
            <a:r>
              <a:rPr lang="es-ES_tradnl" sz="2400" dirty="0">
                <a:solidFill>
                  <a:schemeClr val="tx1"/>
                </a:solidFill>
              </a:rPr>
              <a:t>El entusiasmo romántico lo reanima. Dos sectores: Bs. As. y el exilio</a:t>
            </a:r>
            <a:r>
              <a:rPr lang="es-ES_tradnl" dirty="0"/>
              <a:t>.</a:t>
            </a:r>
            <a:endParaRPr lang="es-ES" dirty="0"/>
          </a:p>
          <a:p>
            <a:endParaRPr lang="es-E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19672" y="764704"/>
            <a:ext cx="5815618" cy="808038"/>
          </a:xfrm>
        </p:spPr>
        <p:txBody>
          <a:bodyPr>
            <a:normAutofit fontScale="90000"/>
          </a:bodyPr>
          <a:lstStyle/>
          <a:p>
            <a:r>
              <a:rPr lang="es-ES_tradnl" sz="4000" b="1" dirty="0" smtClean="0">
                <a:solidFill>
                  <a:schemeClr val="accent5"/>
                </a:solidFill>
              </a:rPr>
              <a:t>Contexto histórico</a:t>
            </a:r>
            <a:r>
              <a:rPr lang="es-ES" sz="4000" b="1" dirty="0" smtClean="0">
                <a:solidFill>
                  <a:schemeClr val="accent5"/>
                </a:solidFill>
              </a:rPr>
              <a:t/>
            </a:r>
            <a:br>
              <a:rPr lang="es-ES" sz="4000" b="1" dirty="0" smtClean="0">
                <a:solidFill>
                  <a:schemeClr val="accent5"/>
                </a:solidFill>
              </a:rPr>
            </a:br>
            <a:r>
              <a:rPr lang="es-ES_tradnl" b="1" dirty="0" smtClean="0">
                <a:solidFill>
                  <a:schemeClr val="accent5">
                    <a:lumMod val="75000"/>
                  </a:schemeClr>
                </a:solidFill>
              </a:rPr>
              <a:t> </a:t>
            </a:r>
            <a:endParaRPr lang="es-ES" b="1" dirty="0">
              <a:solidFill>
                <a:schemeClr val="accent5">
                  <a:lumMod val="75000"/>
                </a:schemeClr>
              </a:solidFill>
            </a:endParaRPr>
          </a:p>
        </p:txBody>
      </p:sp>
      <p:sp>
        <p:nvSpPr>
          <p:cNvPr id="3" name="2 Marcador de contenido"/>
          <p:cNvSpPr>
            <a:spLocks noGrp="1"/>
          </p:cNvSpPr>
          <p:nvPr>
            <p:ph idx="1"/>
          </p:nvPr>
        </p:nvSpPr>
        <p:spPr>
          <a:xfrm>
            <a:off x="539552" y="1340768"/>
            <a:ext cx="8136904" cy="4824535"/>
          </a:xfrm>
        </p:spPr>
        <p:txBody>
          <a:bodyPr>
            <a:normAutofit/>
          </a:bodyPr>
          <a:lstStyle/>
          <a:p>
            <a:endParaRPr lang="es-ES" dirty="0" smtClean="0"/>
          </a:p>
          <a:p>
            <a:pPr algn="just"/>
            <a:r>
              <a:rPr lang="es-ES_tradnl" dirty="0" smtClean="0">
                <a:solidFill>
                  <a:schemeClr val="tx1"/>
                </a:solidFill>
              </a:rPr>
              <a:t>Los </a:t>
            </a:r>
            <a:r>
              <a:rPr lang="es-ES_tradnl" dirty="0">
                <a:solidFill>
                  <a:schemeClr val="tx1"/>
                </a:solidFill>
              </a:rPr>
              <a:t>movimientos de independencia que se sucedieron uno tras otro en todo el continente, obedecieron a que los criollos, hijos de españoles nacidos en América, aspiraban a gobernarse por sí mismos y a desvincularse de los intereses de España. </a:t>
            </a:r>
            <a:endParaRPr lang="es-ES_tradnl" dirty="0" smtClean="0">
              <a:solidFill>
                <a:schemeClr val="tx1"/>
              </a:solidFill>
            </a:endParaRPr>
          </a:p>
          <a:p>
            <a:pPr algn="just"/>
            <a:r>
              <a:rPr lang="es-ES_tradnl" dirty="0" smtClean="0">
                <a:solidFill>
                  <a:schemeClr val="tx1"/>
                </a:solidFill>
              </a:rPr>
              <a:t>El </a:t>
            </a:r>
            <a:r>
              <a:rPr lang="es-ES_tradnl" dirty="0">
                <a:solidFill>
                  <a:schemeClr val="tx1"/>
                </a:solidFill>
              </a:rPr>
              <a:t>número creciente de mestizos había poblado todo el continente, pero permanecía en un segundo término, ocupando un lugar secundario en la vida cívica y cultural de América, en la que dominaban los peninsulares y criollos.</a:t>
            </a:r>
            <a:endParaRPr lang="es-ES" dirty="0">
              <a:solidFill>
                <a:schemeClr val="tx1"/>
              </a:solidFill>
            </a:endParaRPr>
          </a:p>
          <a:p>
            <a:endParaRPr lang="es-ES"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1" y="260648"/>
            <a:ext cx="5311562" cy="864096"/>
          </a:xfrm>
        </p:spPr>
        <p:txBody>
          <a:bodyPr>
            <a:normAutofit/>
          </a:bodyPr>
          <a:lstStyle/>
          <a:p>
            <a:r>
              <a:rPr lang="es-ES_tradnl" b="1" dirty="0">
                <a:solidFill>
                  <a:schemeClr val="accent5"/>
                </a:solidFill>
              </a:rPr>
              <a:t>El teatro en Argentina</a:t>
            </a:r>
            <a:endParaRPr lang="es-ES" b="1" dirty="0">
              <a:solidFill>
                <a:schemeClr val="accent5"/>
              </a:solidFill>
            </a:endParaRPr>
          </a:p>
        </p:txBody>
      </p:sp>
      <p:sp>
        <p:nvSpPr>
          <p:cNvPr id="3" name="2 Marcador de contenido"/>
          <p:cNvSpPr>
            <a:spLocks noGrp="1"/>
          </p:cNvSpPr>
          <p:nvPr>
            <p:ph idx="1"/>
          </p:nvPr>
        </p:nvSpPr>
        <p:spPr>
          <a:xfrm>
            <a:off x="1043608" y="1052737"/>
            <a:ext cx="7056784" cy="4248472"/>
          </a:xfrm>
        </p:spPr>
        <p:txBody>
          <a:bodyPr>
            <a:noAutofit/>
          </a:bodyPr>
          <a:lstStyle/>
          <a:p>
            <a:pPr lvl="0"/>
            <a:r>
              <a:rPr lang="es-ES_tradnl" sz="2000" dirty="0">
                <a:solidFill>
                  <a:schemeClr val="tx1"/>
                </a:solidFill>
              </a:rPr>
              <a:t>Exilio: José Mármol, Bartolomé Mitre, Juan B. Alberdi, Pedro Echagüe.</a:t>
            </a:r>
            <a:endParaRPr lang="es-ES" sz="2000" dirty="0">
              <a:solidFill>
                <a:schemeClr val="tx1"/>
              </a:solidFill>
            </a:endParaRPr>
          </a:p>
          <a:p>
            <a:pPr lvl="0"/>
            <a:r>
              <a:rPr lang="es-ES_tradnl" sz="2000" dirty="0">
                <a:solidFill>
                  <a:schemeClr val="tx1"/>
                </a:solidFill>
              </a:rPr>
              <a:t>José Mármol. El poeta. El cruzado. (1842) El poeta: 5 actos, drama de amores contrariados por un padre energúmeno y autoritario, que concluye con el suicidio de los enamorados. 3 representaciones. El cruzado sólo llegó al estreno. 5 actos. Drama histórico.</a:t>
            </a:r>
            <a:endParaRPr lang="es-ES" sz="2000" dirty="0">
              <a:solidFill>
                <a:schemeClr val="tx1"/>
              </a:solidFill>
            </a:endParaRPr>
          </a:p>
          <a:p>
            <a:pPr lvl="0"/>
            <a:r>
              <a:rPr lang="es-ES_tradnl" sz="2000" dirty="0">
                <a:solidFill>
                  <a:schemeClr val="tx1"/>
                </a:solidFill>
              </a:rPr>
              <a:t>Bartolomé Mitre. Las cuatro épocas (1840). Drama casi autobiográfico s/ huida de un grupo de unitarios.</a:t>
            </a:r>
            <a:endParaRPr lang="es-ES" sz="2000" dirty="0">
              <a:solidFill>
                <a:schemeClr val="tx1"/>
              </a:solidFill>
            </a:endParaRPr>
          </a:p>
          <a:p>
            <a:pPr lvl="0"/>
            <a:r>
              <a:rPr lang="es-ES_tradnl" sz="2000" dirty="0">
                <a:solidFill>
                  <a:schemeClr val="tx1"/>
                </a:solidFill>
              </a:rPr>
              <a:t>Juan B. Alberdi (Montevideo, 1839).  La revolución de mayo. Crónica dramática en 4 partes. El gigante Amapolas y sus formidables enemigos. Sátira aguda contra el dictador, gigante de palo y trapo.</a:t>
            </a:r>
            <a:endParaRPr lang="es-ES" sz="2000" dirty="0">
              <a:solidFill>
                <a:schemeClr val="tx1"/>
              </a:solidFill>
            </a:endParaRPr>
          </a:p>
          <a:p>
            <a:pPr lvl="0"/>
            <a:r>
              <a:rPr lang="es-ES_tradnl" sz="2000" dirty="0">
                <a:solidFill>
                  <a:schemeClr val="tx1"/>
                </a:solidFill>
              </a:rPr>
              <a:t>Pedro Echagüe (1821-1889). Rosas (1821). Amor y virtud (1868)</a:t>
            </a:r>
            <a:endParaRPr lang="es-ES" sz="2000" dirty="0">
              <a:solidFill>
                <a:schemeClr val="tx1"/>
              </a:solidFill>
            </a:endParaRPr>
          </a:p>
          <a:p>
            <a:endParaRPr lang="es-ES"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79712" y="404664"/>
            <a:ext cx="6019799" cy="576064"/>
          </a:xfrm>
        </p:spPr>
        <p:txBody>
          <a:bodyPr>
            <a:normAutofit fontScale="90000"/>
          </a:bodyPr>
          <a:lstStyle/>
          <a:p>
            <a:r>
              <a:rPr lang="es-AR" b="1" dirty="0">
                <a:solidFill>
                  <a:schemeClr val="accent5"/>
                </a:solidFill>
              </a:rPr>
              <a:t>José Mármol</a:t>
            </a:r>
            <a:endParaRPr lang="es-ES" b="1" dirty="0">
              <a:solidFill>
                <a:schemeClr val="accent5"/>
              </a:solidFill>
            </a:endParaRPr>
          </a:p>
        </p:txBody>
      </p:sp>
      <p:sp>
        <p:nvSpPr>
          <p:cNvPr id="3" name="2 Marcador de contenido"/>
          <p:cNvSpPr>
            <a:spLocks noGrp="1"/>
          </p:cNvSpPr>
          <p:nvPr>
            <p:ph sz="half" idx="1"/>
          </p:nvPr>
        </p:nvSpPr>
        <p:spPr>
          <a:xfrm>
            <a:off x="971600" y="1124744"/>
            <a:ext cx="3976638" cy="4710907"/>
          </a:xfrm>
        </p:spPr>
        <p:txBody>
          <a:bodyPr>
            <a:normAutofit/>
          </a:bodyPr>
          <a:lstStyle/>
          <a:p>
            <a:r>
              <a:rPr lang="es-AR" dirty="0">
                <a:solidFill>
                  <a:schemeClr val="tx1"/>
                </a:solidFill>
              </a:rPr>
              <a:t>José Mármol, uno de los miembros de la generación del ´37 que tuvo que exiliarse durante el gobierno de Rosas, y por lo que, ya sea como causa o como consecuencia de esto, se da que en él se encarnen todas las características del hombre romántico.  </a:t>
            </a:r>
            <a:endParaRPr lang="es-AR" dirty="0" smtClean="0">
              <a:solidFill>
                <a:schemeClr val="tx1"/>
              </a:solidFill>
            </a:endParaRPr>
          </a:p>
          <a:p>
            <a:r>
              <a:rPr lang="es-AR" dirty="0" smtClean="0">
                <a:solidFill>
                  <a:schemeClr val="tx1"/>
                </a:solidFill>
              </a:rPr>
              <a:t>Mármol </a:t>
            </a:r>
            <a:r>
              <a:rPr lang="es-AR" dirty="0">
                <a:solidFill>
                  <a:schemeClr val="tx1"/>
                </a:solidFill>
              </a:rPr>
              <a:t>emigró en 1840 a Montevideo, y fue allí donde escribió sus dramas románticos en verso.</a:t>
            </a:r>
          </a:p>
        </p:txBody>
      </p:sp>
      <p:pic>
        <p:nvPicPr>
          <p:cNvPr id="5" name="4 Marcador de contenid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91174" y="1844824"/>
            <a:ext cx="2869257" cy="3744416"/>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b="1" dirty="0">
                <a:solidFill>
                  <a:schemeClr val="accent5"/>
                </a:solidFill>
              </a:rPr>
              <a:t>El poeta</a:t>
            </a:r>
            <a:endParaRPr lang="es-ES" b="1" dirty="0">
              <a:solidFill>
                <a:schemeClr val="accent5"/>
              </a:solidFill>
            </a:endParaRPr>
          </a:p>
        </p:txBody>
      </p:sp>
      <p:sp>
        <p:nvSpPr>
          <p:cNvPr id="3" name="2 Marcador de contenido"/>
          <p:cNvSpPr>
            <a:spLocks noGrp="1"/>
          </p:cNvSpPr>
          <p:nvPr>
            <p:ph idx="1"/>
          </p:nvPr>
        </p:nvSpPr>
        <p:spPr>
          <a:xfrm>
            <a:off x="971600" y="1981201"/>
            <a:ext cx="7056784" cy="3841375"/>
          </a:xfrm>
        </p:spPr>
        <p:txBody>
          <a:bodyPr>
            <a:normAutofit/>
          </a:bodyPr>
          <a:lstStyle/>
          <a:p>
            <a:r>
              <a:rPr lang="es-AR" dirty="0">
                <a:solidFill>
                  <a:schemeClr val="tx1"/>
                </a:solidFill>
              </a:rPr>
              <a:t>E</a:t>
            </a:r>
            <a:r>
              <a:rPr lang="es-AR" dirty="0" smtClean="0">
                <a:solidFill>
                  <a:schemeClr val="tx1"/>
                </a:solidFill>
              </a:rPr>
              <a:t>l </a:t>
            </a:r>
            <a:r>
              <a:rPr lang="es-AR" dirty="0">
                <a:solidFill>
                  <a:schemeClr val="tx1"/>
                </a:solidFill>
              </a:rPr>
              <a:t>héroe representa a la propia voz del autor romántico. En el caso de “El poeta”, Mármol coloca a Carlos en su misma situación de inquietud, y expone a través de él tanto sus opiniones políticas y revolucionarias, como aquellas referidas al nacionalismo, al amor y al teatro</a:t>
            </a:r>
            <a:endParaRPr lang="es-ES"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0" y="404664"/>
            <a:ext cx="5311562" cy="936104"/>
          </a:xfrm>
        </p:spPr>
        <p:txBody>
          <a:bodyPr>
            <a:normAutofit/>
          </a:bodyPr>
          <a:lstStyle/>
          <a:p>
            <a:r>
              <a:rPr lang="es-AR" b="1" dirty="0">
                <a:solidFill>
                  <a:schemeClr val="accent5"/>
                </a:solidFill>
              </a:rPr>
              <a:t>Contexto histórico</a:t>
            </a:r>
            <a:endParaRPr lang="es-ES" b="1" dirty="0">
              <a:solidFill>
                <a:schemeClr val="accent5"/>
              </a:solidFill>
            </a:endParaRPr>
          </a:p>
        </p:txBody>
      </p:sp>
      <p:sp>
        <p:nvSpPr>
          <p:cNvPr id="3" name="2 Marcador de contenido"/>
          <p:cNvSpPr>
            <a:spLocks noGrp="1"/>
          </p:cNvSpPr>
          <p:nvPr>
            <p:ph idx="1"/>
          </p:nvPr>
        </p:nvSpPr>
        <p:spPr>
          <a:xfrm>
            <a:off x="827584" y="1556792"/>
            <a:ext cx="7560840" cy="4392487"/>
          </a:xfrm>
        </p:spPr>
        <p:txBody>
          <a:bodyPr>
            <a:normAutofit/>
          </a:bodyPr>
          <a:lstStyle/>
          <a:p>
            <a:pPr algn="just"/>
            <a:r>
              <a:rPr lang="es-ES_tradnl" dirty="0">
                <a:solidFill>
                  <a:schemeClr val="tx1"/>
                </a:solidFill>
              </a:rPr>
              <a:t>Las teorías del siglo XVIII que proclamaban la igualdad política y social de los ciudadanos servían de bandera a los hombres que trataban de imponerlas en toda América Latina y como consecuencia, se adoptó la forma republicana de gobierno. </a:t>
            </a:r>
          </a:p>
          <a:p>
            <a:pPr algn="just"/>
            <a:r>
              <a:rPr lang="es-ES_tradnl" dirty="0">
                <a:solidFill>
                  <a:schemeClr val="tx1"/>
                </a:solidFill>
              </a:rPr>
              <a:t>La reforma de la cultura americana de habla española y portuguesa, vinculada durante tantos siglos a la europea, y que durante la colonia tenía una motivación religiosa preponderante, fue uno de los capítulos fundamentales de la independencia.</a:t>
            </a:r>
            <a:endParaRPr lang="es-ES" dirty="0">
              <a:solidFill>
                <a:schemeClr val="tx1"/>
              </a:solidFill>
            </a:endParaRPr>
          </a:p>
          <a:p>
            <a:endParaRPr lang="es-ES"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b="1" dirty="0">
                <a:solidFill>
                  <a:schemeClr val="accent5"/>
                </a:solidFill>
              </a:rPr>
              <a:t>Contexto histórico</a:t>
            </a:r>
            <a:endParaRPr lang="es-ES" b="1" dirty="0">
              <a:solidFill>
                <a:schemeClr val="accent5"/>
              </a:solidFill>
            </a:endParaRPr>
          </a:p>
        </p:txBody>
      </p:sp>
      <p:sp>
        <p:nvSpPr>
          <p:cNvPr id="3" name="2 Marcador de contenido"/>
          <p:cNvSpPr>
            <a:spLocks noGrp="1"/>
          </p:cNvSpPr>
          <p:nvPr>
            <p:ph idx="1"/>
          </p:nvPr>
        </p:nvSpPr>
        <p:spPr>
          <a:xfrm>
            <a:off x="611560" y="1556793"/>
            <a:ext cx="7848872" cy="4265784"/>
          </a:xfrm>
        </p:spPr>
        <p:txBody>
          <a:bodyPr>
            <a:normAutofit/>
          </a:bodyPr>
          <a:lstStyle/>
          <a:p>
            <a:pPr marL="228600" lvl="3" algn="just">
              <a:buClr>
                <a:schemeClr val="bg2"/>
              </a:buClr>
              <a:buBlip>
                <a:blip r:embed="rId2"/>
              </a:buBlip>
            </a:pPr>
            <a:r>
              <a:rPr lang="es-ES_tradnl" sz="2400" dirty="0">
                <a:solidFill>
                  <a:schemeClr val="tx1"/>
                </a:solidFill>
              </a:rPr>
              <a:t>1862 y 1889 – Se promulgaron códigos civiles que reglamentaban legalmente los derechos y las obligaciones iguales a todos los ciudadanos. Las grandes masas de la población mestiza e indígena permanecían en estado de suma pobreza.</a:t>
            </a:r>
            <a:endParaRPr lang="es-ES" sz="2400" dirty="0">
              <a:solidFill>
                <a:schemeClr val="tx1"/>
              </a:solidFill>
            </a:endParaRPr>
          </a:p>
          <a:p>
            <a:pPr algn="just"/>
            <a:r>
              <a:rPr lang="es-ES_tradnl" sz="2400" dirty="0" smtClean="0">
                <a:solidFill>
                  <a:schemeClr val="tx1"/>
                </a:solidFill>
              </a:rPr>
              <a:t>Últimas </a:t>
            </a:r>
            <a:r>
              <a:rPr lang="es-ES_tradnl" sz="2400" dirty="0">
                <a:solidFill>
                  <a:schemeClr val="tx1"/>
                </a:solidFill>
              </a:rPr>
              <a:t>décadas siglo XIX: inmigración. 1890. clase media numerosa. Acá aparece la creación teatral como exteriorización de la problemática de esa clase media que desea verse identificada y representada en el escenario.</a:t>
            </a:r>
            <a:endParaRPr lang="es-ES" sz="2400" dirty="0">
              <a:solidFill>
                <a:schemeClr val="tx1"/>
              </a:solidFill>
            </a:endParaRPr>
          </a:p>
          <a:p>
            <a:pPr marL="0" indent="0" algn="just">
              <a:buNone/>
            </a:pPr>
            <a:endParaRPr lang="es-ES" sz="2400" dirty="0">
              <a:solidFill>
                <a:schemeClr val="tx1"/>
              </a:solidFill>
            </a:endParaRPr>
          </a:p>
          <a:p>
            <a:endParaRPr lang="es-E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b="1" dirty="0">
                <a:solidFill>
                  <a:schemeClr val="accent5"/>
                </a:solidFill>
              </a:rPr>
              <a:t>Contexto histórico</a:t>
            </a:r>
            <a:endParaRPr lang="es-ES" b="1" dirty="0">
              <a:solidFill>
                <a:schemeClr val="accent5"/>
              </a:solidFill>
            </a:endParaRPr>
          </a:p>
        </p:txBody>
      </p:sp>
      <p:sp>
        <p:nvSpPr>
          <p:cNvPr id="3" name="2 Marcador de contenido"/>
          <p:cNvSpPr>
            <a:spLocks noGrp="1"/>
          </p:cNvSpPr>
          <p:nvPr>
            <p:ph idx="1"/>
          </p:nvPr>
        </p:nvSpPr>
        <p:spPr>
          <a:xfrm>
            <a:off x="467544" y="1556793"/>
            <a:ext cx="8136904" cy="4265784"/>
          </a:xfrm>
        </p:spPr>
        <p:txBody>
          <a:bodyPr>
            <a:normAutofit/>
          </a:bodyPr>
          <a:lstStyle/>
          <a:p>
            <a:pPr algn="just"/>
            <a:r>
              <a:rPr lang="es-ES_tradnl" sz="2400" dirty="0">
                <a:solidFill>
                  <a:schemeClr val="tx1"/>
                </a:solidFill>
              </a:rPr>
              <a:t>En Hispanoamérica el romanticismo coincide con el comienzo de la vida independiente de la mayor parte de los países. </a:t>
            </a:r>
          </a:p>
          <a:p>
            <a:pPr algn="just"/>
            <a:r>
              <a:rPr lang="es-ES_tradnl" sz="2400" dirty="0">
                <a:solidFill>
                  <a:schemeClr val="tx1"/>
                </a:solidFill>
              </a:rPr>
              <a:t>Los vaivenes político sociales no dejaron de repercutir en las actividades del espíritu. Los hombres de letras tenían también actuación pública. Escritor político o político escritor.</a:t>
            </a:r>
            <a:endParaRPr lang="es-ES" sz="2400" dirty="0">
              <a:solidFill>
                <a:schemeClr val="tx1"/>
              </a:solidFill>
            </a:endParaRPr>
          </a:p>
          <a:p>
            <a:pPr algn="just"/>
            <a:r>
              <a:rPr lang="es-ES_tradnl" sz="2400" dirty="0">
                <a:solidFill>
                  <a:schemeClr val="tx1"/>
                </a:solidFill>
              </a:rPr>
              <a:t>El tema política adquiere predominio en los escritos.</a:t>
            </a:r>
            <a:endParaRPr lang="es-ES" sz="2400" dirty="0">
              <a:solidFill>
                <a:schemeClr val="tx1"/>
              </a:solidFill>
            </a:endParaRPr>
          </a:p>
          <a:p>
            <a:pPr marL="0" indent="0" algn="just">
              <a:buFontTx/>
              <a:buNone/>
            </a:pPr>
            <a:endParaRPr lang="es-ES" sz="2400" dirty="0">
              <a:solidFill>
                <a:schemeClr val="tx1"/>
              </a:solidFill>
            </a:endParaRPr>
          </a:p>
          <a:p>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t/>
            </a:r>
            <a:br>
              <a:rPr lang="es-ES_tradnl" b="1" dirty="0" smtClean="0"/>
            </a:br>
            <a:r>
              <a:rPr lang="es-ES_tradnl" b="1" dirty="0"/>
              <a:t/>
            </a:r>
            <a:br>
              <a:rPr lang="es-ES_tradnl" b="1" dirty="0"/>
            </a:br>
            <a:r>
              <a:rPr lang="es-ES_tradnl" sz="4000" b="1" dirty="0">
                <a:solidFill>
                  <a:schemeClr val="accent5"/>
                </a:solidFill>
              </a:rPr>
              <a:t>Panorama político social</a:t>
            </a:r>
            <a:r>
              <a:rPr lang="es-ES" sz="4000" b="1" dirty="0">
                <a:solidFill>
                  <a:schemeClr val="accent5"/>
                </a:solidFill>
              </a:rPr>
              <a:t/>
            </a:r>
            <a:br>
              <a:rPr lang="es-ES" sz="4000" b="1" dirty="0">
                <a:solidFill>
                  <a:schemeClr val="accent5"/>
                </a:solidFill>
              </a:rPr>
            </a:br>
            <a:r>
              <a:rPr lang="es-ES_tradnl" b="1" dirty="0"/>
              <a:t> </a:t>
            </a:r>
            <a:r>
              <a:rPr lang="es-ES" dirty="0"/>
              <a:t/>
            </a:r>
            <a:br>
              <a:rPr lang="es-ES" dirty="0"/>
            </a:br>
            <a:endParaRPr lang="es-ES" dirty="0"/>
          </a:p>
        </p:txBody>
      </p:sp>
      <p:sp>
        <p:nvSpPr>
          <p:cNvPr id="3" name="2 Marcador de contenido"/>
          <p:cNvSpPr>
            <a:spLocks noGrp="1"/>
          </p:cNvSpPr>
          <p:nvPr>
            <p:ph idx="1"/>
          </p:nvPr>
        </p:nvSpPr>
        <p:spPr>
          <a:xfrm>
            <a:off x="899592" y="1700809"/>
            <a:ext cx="7560840" cy="4121768"/>
          </a:xfrm>
        </p:spPr>
        <p:txBody>
          <a:bodyPr>
            <a:normAutofit lnSpcReduction="10000"/>
          </a:bodyPr>
          <a:lstStyle/>
          <a:p>
            <a:pPr algn="just"/>
            <a:r>
              <a:rPr lang="es-ES_tradnl" sz="2400" dirty="0">
                <a:solidFill>
                  <a:schemeClr val="tx1"/>
                </a:solidFill>
              </a:rPr>
              <a:t>El primer cuarto del siglo XIX es la época de la Independencia de la mayor parte de las colonias americanas. Culminación de un proceso que crece durante la 2ª mitad del siglo XVIII. Antes de 1825 se completó la independencia de todas las colonias españolas, con excepción de Cuba y Puerto Rico. Al cerrarse ese ciclo, quedan problemas políticos, sociales, religiosos, culturales.</a:t>
            </a:r>
            <a:endParaRPr lang="es-ES" sz="2400" dirty="0">
              <a:solidFill>
                <a:schemeClr val="tx1"/>
              </a:solidFill>
            </a:endParaRPr>
          </a:p>
          <a:p>
            <a:pPr algn="just"/>
            <a:r>
              <a:rPr lang="es-ES_tradnl" sz="2400" dirty="0">
                <a:solidFill>
                  <a:schemeClr val="tx1"/>
                </a:solidFill>
              </a:rPr>
              <a:t>Alrededor de 1830 se enmarca la introducción del Romanticismo en América.</a:t>
            </a:r>
            <a:endParaRPr lang="es-ES" sz="2400" dirty="0">
              <a:solidFill>
                <a:schemeClr val="tx1"/>
              </a:solidFill>
            </a:endParaRPr>
          </a:p>
          <a:p>
            <a:pPr marL="0" indent="0" algn="just">
              <a:buNone/>
            </a:pPr>
            <a:r>
              <a:rPr lang="es-ES_tradnl" sz="2400" dirty="0">
                <a:solidFill>
                  <a:schemeClr val="tx1"/>
                </a:solidFill>
              </a:rPr>
              <a:t> </a:t>
            </a:r>
            <a:endParaRPr lang="es-ES" sz="2400" dirty="0">
              <a:solidFill>
                <a:schemeClr val="tx1"/>
              </a:solidFill>
            </a:endParaRPr>
          </a:p>
          <a:p>
            <a:endParaRPr lang="es-E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t/>
            </a:r>
            <a:br>
              <a:rPr lang="es-ES_tradnl" b="1" dirty="0" smtClean="0"/>
            </a:br>
            <a:r>
              <a:rPr lang="es-ES_tradnl" sz="4000" b="1" dirty="0">
                <a:solidFill>
                  <a:schemeClr val="accent5"/>
                </a:solidFill>
              </a:rPr>
              <a:t>Organización política</a:t>
            </a:r>
            <a:r>
              <a:rPr lang="es-ES" sz="4000" b="1" dirty="0">
                <a:solidFill>
                  <a:schemeClr val="accent5"/>
                </a:solidFill>
              </a:rPr>
              <a:t/>
            </a:r>
            <a:br>
              <a:rPr lang="es-ES" sz="4000" b="1" dirty="0">
                <a:solidFill>
                  <a:schemeClr val="accent5"/>
                </a:solidFill>
              </a:rPr>
            </a:br>
            <a:endParaRPr lang="es-ES" sz="4000" b="1" dirty="0">
              <a:solidFill>
                <a:schemeClr val="accent5"/>
              </a:solidFill>
            </a:endParaRPr>
          </a:p>
        </p:txBody>
      </p:sp>
      <p:sp>
        <p:nvSpPr>
          <p:cNvPr id="3" name="2 Marcador de contenido"/>
          <p:cNvSpPr>
            <a:spLocks noGrp="1"/>
          </p:cNvSpPr>
          <p:nvPr>
            <p:ph idx="1"/>
          </p:nvPr>
        </p:nvSpPr>
        <p:spPr>
          <a:xfrm>
            <a:off x="899592" y="1981201"/>
            <a:ext cx="7056784" cy="3841375"/>
          </a:xfrm>
        </p:spPr>
        <p:txBody>
          <a:bodyPr/>
          <a:lstStyle/>
          <a:p>
            <a:pPr algn="just"/>
            <a:r>
              <a:rPr lang="es-ES_tradnl" sz="2400" dirty="0">
                <a:solidFill>
                  <a:schemeClr val="tx1"/>
                </a:solidFill>
              </a:rPr>
              <a:t>El sello es la anarquía y el despotismo. </a:t>
            </a:r>
          </a:p>
          <a:p>
            <a:pPr algn="just"/>
            <a:r>
              <a:rPr lang="es-ES_tradnl" sz="2400" dirty="0">
                <a:solidFill>
                  <a:schemeClr val="tx1"/>
                </a:solidFill>
              </a:rPr>
              <a:t>Período de luchas civiles.</a:t>
            </a:r>
          </a:p>
          <a:p>
            <a:pPr algn="just"/>
            <a:r>
              <a:rPr lang="es-ES_tradnl" sz="2400" dirty="0">
                <a:solidFill>
                  <a:schemeClr val="tx1"/>
                </a:solidFill>
              </a:rPr>
              <a:t> Inclinación republicana. </a:t>
            </a:r>
          </a:p>
          <a:p>
            <a:pPr algn="just"/>
            <a:r>
              <a:rPr lang="es-ES_tradnl" sz="2400" dirty="0">
                <a:solidFill>
                  <a:schemeClr val="tx1"/>
                </a:solidFill>
              </a:rPr>
              <a:t>Extraordinaria sucesión de constituciones.</a:t>
            </a:r>
            <a:endParaRPr lang="es-ES" sz="2400" dirty="0">
              <a:solidFill>
                <a:schemeClr val="tx1"/>
              </a:solidFill>
            </a:endParaRPr>
          </a:p>
          <a:p>
            <a:pPr marL="0" indent="0" algn="just">
              <a:buNone/>
            </a:pPr>
            <a:endParaRPr lang="es-ES" sz="2400" dirty="0">
              <a:solidFill>
                <a:schemeClr val="tx1"/>
              </a:solidFill>
            </a:endParaRPr>
          </a:p>
          <a:p>
            <a:endParaRPr lang="es-E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b="1" dirty="0">
                <a:solidFill>
                  <a:schemeClr val="accent5"/>
                </a:solidFill>
              </a:rPr>
              <a:t>Socieda</a:t>
            </a:r>
            <a:r>
              <a:rPr lang="es-AR" b="1" dirty="0" smtClean="0">
                <a:solidFill>
                  <a:schemeClr val="accent5"/>
                </a:solidFill>
              </a:rPr>
              <a:t>d</a:t>
            </a:r>
            <a:endParaRPr lang="es-ES" b="1" dirty="0">
              <a:solidFill>
                <a:schemeClr val="accent5"/>
              </a:solidFill>
            </a:endParaRPr>
          </a:p>
        </p:txBody>
      </p:sp>
      <p:sp>
        <p:nvSpPr>
          <p:cNvPr id="3" name="2 Marcador de contenido"/>
          <p:cNvSpPr>
            <a:spLocks noGrp="1"/>
          </p:cNvSpPr>
          <p:nvPr>
            <p:ph idx="1"/>
          </p:nvPr>
        </p:nvSpPr>
        <p:spPr>
          <a:xfrm>
            <a:off x="827584" y="1556793"/>
            <a:ext cx="7632848" cy="4265784"/>
          </a:xfrm>
        </p:spPr>
        <p:txBody>
          <a:bodyPr>
            <a:normAutofit/>
          </a:bodyPr>
          <a:lstStyle/>
          <a:p>
            <a:pPr algn="just"/>
            <a:r>
              <a:rPr lang="es-ES_tradnl" sz="2400" dirty="0">
                <a:solidFill>
                  <a:schemeClr val="tx1"/>
                </a:solidFill>
              </a:rPr>
              <a:t>El indio mejoró poco su condición. Se abolió la esclavitud. El negro había desempeñado las tareas más bajas y había sido un elemento valioso en las guerras de la independencia.</a:t>
            </a:r>
            <a:endParaRPr lang="es-ES" sz="2400" dirty="0">
              <a:solidFill>
                <a:schemeClr val="tx1"/>
              </a:solidFill>
            </a:endParaRPr>
          </a:p>
          <a:p>
            <a:pPr algn="just"/>
            <a:r>
              <a:rPr lang="es-ES_tradnl" sz="2400" dirty="0">
                <a:solidFill>
                  <a:schemeClr val="tx1"/>
                </a:solidFill>
              </a:rPr>
              <a:t> Religión y Estado</a:t>
            </a:r>
            <a:endParaRPr lang="es-ES" sz="2400" dirty="0">
              <a:solidFill>
                <a:schemeClr val="tx1"/>
              </a:solidFill>
            </a:endParaRPr>
          </a:p>
          <a:p>
            <a:pPr algn="just"/>
            <a:r>
              <a:rPr lang="es-ES_tradnl" sz="2400" dirty="0" smtClean="0">
                <a:solidFill>
                  <a:schemeClr val="tx1"/>
                </a:solidFill>
              </a:rPr>
              <a:t>Se </a:t>
            </a:r>
            <a:r>
              <a:rPr lang="es-ES_tradnl" sz="2400" dirty="0">
                <a:solidFill>
                  <a:schemeClr val="tx1"/>
                </a:solidFill>
              </a:rPr>
              <a:t>tendió a la libertad de cultos. Predomina el catolicismo.</a:t>
            </a:r>
            <a:endParaRPr lang="es-ES" sz="2400" dirty="0">
              <a:solidFill>
                <a:schemeClr val="tx1"/>
              </a:solidFill>
            </a:endParaRPr>
          </a:p>
          <a:p>
            <a:pPr marL="0" indent="0" algn="just">
              <a:buNone/>
            </a:pPr>
            <a:endParaRPr lang="es-ES" sz="2400" dirty="0">
              <a:solidFill>
                <a:schemeClr val="tx1"/>
              </a:solidFill>
            </a:endParaRPr>
          </a:p>
          <a:p>
            <a:endParaRPr lang="es-ES" dirty="0"/>
          </a:p>
          <a:p>
            <a:endParaRPr lang="es-E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t/>
            </a:r>
            <a:br>
              <a:rPr lang="es-ES_tradnl" b="1" dirty="0" smtClean="0"/>
            </a:br>
            <a:r>
              <a:rPr lang="es-ES_tradnl" sz="4000" b="1" dirty="0">
                <a:solidFill>
                  <a:schemeClr val="accent5"/>
                </a:solidFill>
              </a:rPr>
              <a:t>Educación</a:t>
            </a:r>
            <a:r>
              <a:rPr lang="es-ES" sz="4000" b="1" dirty="0">
                <a:solidFill>
                  <a:schemeClr val="accent5"/>
                </a:solidFill>
              </a:rPr>
              <a:t/>
            </a:r>
            <a:br>
              <a:rPr lang="es-ES" sz="4000" b="1" dirty="0">
                <a:solidFill>
                  <a:schemeClr val="accent5"/>
                </a:solidFill>
              </a:rPr>
            </a:br>
            <a:endParaRPr lang="es-ES" sz="4000" b="1" dirty="0">
              <a:solidFill>
                <a:schemeClr val="accent5"/>
              </a:solidFill>
            </a:endParaRPr>
          </a:p>
        </p:txBody>
      </p:sp>
      <p:sp>
        <p:nvSpPr>
          <p:cNvPr id="3" name="2 Marcador de contenido"/>
          <p:cNvSpPr>
            <a:spLocks noGrp="1"/>
          </p:cNvSpPr>
          <p:nvPr>
            <p:ph idx="1"/>
          </p:nvPr>
        </p:nvSpPr>
        <p:spPr>
          <a:xfrm>
            <a:off x="827584" y="1556793"/>
            <a:ext cx="7704856" cy="4265784"/>
          </a:xfrm>
        </p:spPr>
        <p:txBody>
          <a:bodyPr>
            <a:normAutofit/>
          </a:bodyPr>
          <a:lstStyle/>
          <a:p>
            <a:pPr algn="just"/>
            <a:r>
              <a:rPr lang="es-ES_tradnl" sz="2400" dirty="0">
                <a:solidFill>
                  <a:schemeClr val="tx1"/>
                </a:solidFill>
              </a:rPr>
              <a:t>Durante la época colonial prácticamente la enseñanza estuvo en manos de la Iglesia, desde el inicio hasta la Universidad.</a:t>
            </a:r>
            <a:endParaRPr lang="es-ES" sz="2400" dirty="0">
              <a:solidFill>
                <a:schemeClr val="tx1"/>
              </a:solidFill>
            </a:endParaRPr>
          </a:p>
          <a:p>
            <a:pPr algn="just"/>
            <a:r>
              <a:rPr lang="es-ES_tradnl" sz="2400" dirty="0">
                <a:solidFill>
                  <a:schemeClr val="tx1"/>
                </a:solidFill>
              </a:rPr>
              <a:t>Se imponen los 3 grados de enseñanza. Se difunde la educación popular (Sarmiento) por considerar la instrucción pública como obligación de los estados y no una obra de caridad. </a:t>
            </a:r>
            <a:endParaRPr lang="es-ES_tradnl" sz="2400" dirty="0" smtClean="0">
              <a:solidFill>
                <a:schemeClr val="tx1"/>
              </a:solidFill>
            </a:endParaRPr>
          </a:p>
          <a:p>
            <a:pPr algn="just"/>
            <a:r>
              <a:rPr lang="es-ES_tradnl" sz="2400" dirty="0" smtClean="0">
                <a:solidFill>
                  <a:schemeClr val="tx1"/>
                </a:solidFill>
              </a:rPr>
              <a:t>Educación </a:t>
            </a:r>
            <a:r>
              <a:rPr lang="es-ES_tradnl" sz="2400" dirty="0">
                <a:solidFill>
                  <a:schemeClr val="tx1"/>
                </a:solidFill>
              </a:rPr>
              <a:t>pública y gratuita. </a:t>
            </a:r>
            <a:endParaRPr lang="es-ES_tradnl" sz="2400" dirty="0" smtClean="0">
              <a:solidFill>
                <a:schemeClr val="tx1"/>
              </a:solidFill>
            </a:endParaRPr>
          </a:p>
          <a:p>
            <a:pPr algn="just"/>
            <a:r>
              <a:rPr lang="es-ES_tradnl" sz="2400" dirty="0" smtClean="0">
                <a:solidFill>
                  <a:schemeClr val="tx1"/>
                </a:solidFill>
              </a:rPr>
              <a:t>Era </a:t>
            </a:r>
            <a:r>
              <a:rPr lang="es-ES_tradnl" sz="2400" dirty="0">
                <a:solidFill>
                  <a:schemeClr val="tx1"/>
                </a:solidFill>
              </a:rPr>
              <a:t>necesario formar maestros para enseñar. Adquieren importancia las escuelas normales</a:t>
            </a:r>
            <a:r>
              <a:rPr lang="es-ES_tradnl" dirty="0"/>
              <a:t>.</a:t>
            </a:r>
            <a:endParaRPr lang="es-ES" dirty="0"/>
          </a:p>
          <a:p>
            <a:endParaRPr lang="es-ES" dirty="0"/>
          </a:p>
        </p:txBody>
      </p:sp>
    </p:spTree>
  </p:cSld>
  <p:clrMapOvr>
    <a:masterClrMapping/>
  </p:clrMapOvr>
</p:sld>
</file>

<file path=ppt/theme/theme1.xml><?xml version="1.0" encoding="utf-8"?>
<a:theme xmlns:a="http://schemas.openxmlformats.org/drawingml/2006/main" name="Moonlight">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oonlight">
      <a:maj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onlight">
      <a:fillStyleLst>
        <a:solidFill>
          <a:schemeClr val="phClr"/>
        </a:solidFill>
        <a:gradFill rotWithShape="1">
          <a:gsLst>
            <a:gs pos="0">
              <a:schemeClr val="phClr">
                <a:tint val="90000"/>
                <a:satMod val="150000"/>
              </a:schemeClr>
            </a:gs>
            <a:gs pos="35000">
              <a:schemeClr val="phClr">
                <a:tint val="80000"/>
                <a:satMod val="200000"/>
              </a:schemeClr>
            </a:gs>
            <a:gs pos="100000">
              <a:schemeClr val="phClr">
                <a:tint val="75000"/>
                <a:satMod val="250000"/>
              </a:schemeClr>
            </a:gs>
          </a:gsLst>
          <a:path path="rect">
            <a:fillToRect l="100000" t="100000"/>
          </a:path>
        </a:gradFill>
        <a:gradFill rotWithShape="1">
          <a:gsLst>
            <a:gs pos="0">
              <a:schemeClr val="phClr">
                <a:shade val="60000"/>
                <a:satMod val="150000"/>
              </a:schemeClr>
            </a:gs>
            <a:gs pos="80000">
              <a:schemeClr val="phClr">
                <a:shade val="100000"/>
                <a:satMod val="130000"/>
              </a:schemeClr>
            </a:gs>
            <a:gs pos="100000">
              <a:schemeClr val="phClr">
                <a:tint val="90000"/>
                <a:shade val="100000"/>
                <a:satMod val="115000"/>
              </a:schemeClr>
            </a:gs>
          </a:gsLst>
          <a:path path="circle">
            <a:fillToRect l="50000" t="50000" r="50000" b="50000"/>
          </a:path>
        </a:gradFill>
      </a:fillStyleLst>
      <a:lnStyleLst>
        <a:ln w="6350" cap="flat" cmpd="sng" algn="ctr">
          <a:solidFill>
            <a:schemeClr val="phClr">
              <a:shade val="95000"/>
              <a:satMod val="115000"/>
            </a:schemeClr>
          </a:solidFill>
          <a:prstDash val="solid"/>
        </a:ln>
        <a:ln w="12700" cap="flat" cmpd="sng" algn="ctr">
          <a:solidFill>
            <a:schemeClr val="phClr">
              <a:satMod val="110000"/>
            </a:schemeClr>
          </a:solidFill>
          <a:prstDash val="solid"/>
        </a:ln>
        <a:ln w="25400" cap="flat" cmpd="sng" algn="ctr">
          <a:solidFill>
            <a:schemeClr val="phClr">
              <a:shade val="90000"/>
              <a:satMod val="115000"/>
            </a:schemeClr>
          </a:solidFill>
          <a:prstDash val="solid"/>
        </a:ln>
      </a:lnStyleLst>
      <a:effectStyleLst>
        <a:effectStyle>
          <a:effectLst>
            <a:outerShdw blurRad="50800" dist="25400" dir="5400000" sx="101000" sy="101000" algn="ctr" rotWithShape="0">
              <a:srgbClr val="000000">
                <a:alpha val="60000"/>
              </a:srgbClr>
            </a:outerShdw>
          </a:effectLst>
        </a:effectStyle>
        <a:effectStyle>
          <a:effectLst>
            <a:innerShdw blurRad="76200" dist="25400" dir="13500000">
              <a:srgbClr val="000000">
                <a:alpha val="60000"/>
              </a:srgbClr>
            </a:innerShdw>
          </a:effectLst>
          <a:scene3d>
            <a:camera prst="orthographicFront">
              <a:rot lat="0" lon="0" rev="0"/>
            </a:camera>
            <a:lightRig rig="balanced" dir="tl">
              <a:rot lat="0" lon="0" rev="4200000"/>
            </a:lightRig>
          </a:scene3d>
          <a:sp3d>
            <a:bevelT w="25400" h="12700" prst="softRound"/>
          </a:sp3d>
        </a:effectStyle>
        <a:effectStyle>
          <a:effectLst>
            <a:innerShdw blurRad="76200" dist="25400" dir="13500000">
              <a:srgbClr val="000000">
                <a:alpha val="60000"/>
              </a:srgbClr>
            </a:innerShdw>
            <a:softEdge rad="31750"/>
          </a:effectLst>
        </a:effectStyle>
      </a:effectStyleLst>
      <a:bgFillStyleLst>
        <a:solidFill>
          <a:schemeClr val="phClr"/>
        </a:solidFill>
        <a:gradFill rotWithShape="1">
          <a:gsLst>
            <a:gs pos="0">
              <a:schemeClr val="phClr">
                <a:lumMod val="90000"/>
              </a:schemeClr>
            </a:gs>
            <a:gs pos="30000">
              <a:schemeClr val="phClr">
                <a:lumMod val="75000"/>
              </a:schemeClr>
            </a:gs>
            <a:gs pos="100000">
              <a:schemeClr val="phClr">
                <a:lumMod val="10000"/>
              </a:schemeClr>
            </a:gs>
          </a:gsLst>
          <a:path path="circle">
            <a:fillToRect l="50000" t="50000" r="50000" b="50000"/>
          </a:path>
        </a:gradFill>
        <a:gradFill rotWithShape="1">
          <a:gsLst>
            <a:gs pos="0">
              <a:schemeClr val="phClr">
                <a:lumMod val="90000"/>
              </a:schemeClr>
            </a:gs>
            <a:gs pos="30000">
              <a:schemeClr val="phClr">
                <a:lumMod val="75000"/>
              </a:schemeClr>
            </a:gs>
            <a:gs pos="100000">
              <a:schemeClr val="phClr">
                <a:lumMod val="10000"/>
              </a:schemeClr>
            </a:gs>
          </a:gsLst>
          <a:path path="rect">
            <a:fillToRect l="100000" t="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 Luz de luna</Template>
  <TotalTime>449</TotalTime>
  <Words>1517</Words>
  <Application>Microsoft Office PowerPoint</Application>
  <PresentationFormat>Presentación en pantalla (4:3)</PresentationFormat>
  <Paragraphs>91</Paragraphs>
  <Slides>22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22</vt:i4>
      </vt:variant>
    </vt:vector>
  </HeadingPairs>
  <TitlesOfParts>
    <vt:vector size="26" baseType="lpstr">
      <vt:lpstr>Arial</vt:lpstr>
      <vt:lpstr>Arial Black</vt:lpstr>
      <vt:lpstr>Candara</vt:lpstr>
      <vt:lpstr>Moonlight</vt:lpstr>
      <vt:lpstr>Romanticismo en Latinoamérica</vt:lpstr>
      <vt:lpstr>Contexto histórico  </vt:lpstr>
      <vt:lpstr>Contexto histórico</vt:lpstr>
      <vt:lpstr>Contexto histórico</vt:lpstr>
      <vt:lpstr>Contexto histórico</vt:lpstr>
      <vt:lpstr>  Panorama político social   </vt:lpstr>
      <vt:lpstr> Organización política </vt:lpstr>
      <vt:lpstr>Sociedad</vt:lpstr>
      <vt:lpstr> Educación </vt:lpstr>
      <vt:lpstr> Economía </vt:lpstr>
      <vt:lpstr>  El Romanticismo en Hispanoamérica   </vt:lpstr>
      <vt:lpstr>El Romanticismo en Hispanoamérica</vt:lpstr>
      <vt:lpstr>Romanticismo en Argentina</vt:lpstr>
      <vt:lpstr>Romanticismo en Argentina</vt:lpstr>
      <vt:lpstr>Romanticismo en Argentina</vt:lpstr>
      <vt:lpstr>Romanticismo en Argentina</vt:lpstr>
      <vt:lpstr> Teatro </vt:lpstr>
      <vt:lpstr>Teatro</vt:lpstr>
      <vt:lpstr>  El teatro en Argentina   </vt:lpstr>
      <vt:lpstr>El teatro en Argentina</vt:lpstr>
      <vt:lpstr>José Mármol</vt:lpstr>
      <vt:lpstr>El poeta</vt:lpstr>
    </vt:vector>
  </TitlesOfParts>
  <Company>Acer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Romanticismo en Latinoamérica</dc:title>
  <dc:creator>Valued Acer Customer</dc:creator>
  <cp:lastModifiedBy>Gabriela</cp:lastModifiedBy>
  <cp:revision>31</cp:revision>
  <dcterms:created xsi:type="dcterms:W3CDTF">2010-09-24T23:30:58Z</dcterms:created>
  <dcterms:modified xsi:type="dcterms:W3CDTF">2020-09-26T18:51:50Z</dcterms:modified>
</cp:coreProperties>
</file>