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1836399"/>
          </a:xfrm>
        </p:spPr>
        <p:txBody>
          <a:bodyPr>
            <a:normAutofit fontScale="90000"/>
          </a:bodyPr>
          <a:lstStyle/>
          <a:p>
            <a:pPr algn="ctr"/>
            <a:r>
              <a:rPr lang="es-US" dirty="0" smtClean="0"/>
              <a:t/>
            </a:r>
            <a:br>
              <a:rPr lang="es-US" dirty="0" smtClean="0"/>
            </a:br>
            <a:r>
              <a:rPr lang="es-US" dirty="0"/>
              <a:t/>
            </a:r>
            <a:br>
              <a:rPr lang="es-US" dirty="0"/>
            </a:br>
            <a:r>
              <a:rPr lang="es-US" dirty="0" smtClean="0"/>
              <a:t/>
            </a:r>
            <a:br>
              <a:rPr lang="es-US" dirty="0" smtClean="0"/>
            </a:br>
            <a:r>
              <a:rPr lang="es-US" dirty="0"/>
              <a:t/>
            </a:r>
            <a:br>
              <a:rPr lang="es-US" dirty="0"/>
            </a:br>
            <a:r>
              <a:rPr lang="es-US" dirty="0" smtClean="0"/>
              <a:t>Clasicismo y MOLIERE</a:t>
            </a:r>
            <a:br>
              <a:rPr lang="es-US" dirty="0" smtClean="0"/>
            </a:br>
            <a:r>
              <a:rPr lang="es-US" dirty="0" smtClean="0"/>
              <a:t>1750-1820</a:t>
            </a:r>
            <a:endParaRPr lang="es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 flipV="1">
            <a:off x="2417780" y="4508825"/>
            <a:ext cx="8637072" cy="63175"/>
          </a:xfrm>
        </p:spPr>
        <p:txBody>
          <a:bodyPr>
            <a:normAutofit fontScale="25000" lnSpcReduction="20000"/>
          </a:bodyPr>
          <a:lstStyle/>
          <a:p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2240270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253572"/>
          </a:xfrm>
        </p:spPr>
        <p:txBody>
          <a:bodyPr>
            <a:normAutofit fontScale="90000"/>
          </a:bodyPr>
          <a:lstStyle/>
          <a:p>
            <a:endParaRPr lang="es-US" dirty="0"/>
          </a:p>
        </p:txBody>
      </p:sp>
      <p:pic>
        <p:nvPicPr>
          <p:cNvPr id="4098" name="Picture 2" descr="Como actor, se puede decir que Molière era&#10;pequeño, de cara ancha, nariz grande, pecho&#10;prominente, cuello grueso, una voz...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1580" y="561703"/>
            <a:ext cx="9603274" cy="5551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5158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pic>
        <p:nvPicPr>
          <p:cNvPr id="5122" name="Picture 2" descr="FIN&#10; 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1578" y="483327"/>
            <a:ext cx="9603275" cy="5721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9495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US" dirty="0" smtClean="0"/>
              <a:t>¿QUÉ ES EL CLASISISMO?</a:t>
            </a:r>
            <a:endParaRPr lang="es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b="1" dirty="0"/>
              <a:t>M</a:t>
            </a:r>
            <a:r>
              <a:rPr lang="es-ES" b="1" dirty="0" smtClean="0"/>
              <a:t>ovimiento </a:t>
            </a:r>
            <a:r>
              <a:rPr lang="es-ES" b="1" dirty="0"/>
              <a:t>artístico y cultural que tuvo su apogeo entre el 1750 y el 1820</a:t>
            </a:r>
            <a:r>
              <a:rPr lang="es-ES" dirty="0" smtClean="0"/>
              <a:t>,</a:t>
            </a:r>
          </a:p>
          <a:p>
            <a:r>
              <a:rPr lang="es-ES" dirty="0"/>
              <a:t>I</a:t>
            </a:r>
            <a:r>
              <a:rPr lang="es-ES" dirty="0" smtClean="0"/>
              <a:t>nfluenciado </a:t>
            </a:r>
            <a:r>
              <a:rPr lang="es-ES" dirty="0"/>
              <a:t>por los valores estéticos y filosóficos de la antigüedad romana y griega, de allí </a:t>
            </a:r>
            <a:r>
              <a:rPr lang="es-ES" dirty="0" smtClean="0"/>
              <a:t>que </a:t>
            </a:r>
            <a:r>
              <a:rPr lang="es-ES" dirty="0"/>
              <a:t>su </a:t>
            </a:r>
            <a:r>
              <a:rPr lang="es-ES" dirty="0" smtClean="0"/>
              <a:t>nombre </a:t>
            </a:r>
            <a:r>
              <a:rPr lang="es-ES" dirty="0"/>
              <a:t>alude al arte </a:t>
            </a:r>
            <a:r>
              <a:rPr lang="es-ES" dirty="0" smtClean="0"/>
              <a:t>clásico. Evidencia </a:t>
            </a:r>
            <a:r>
              <a:rPr lang="es-ES" dirty="0"/>
              <a:t>tendencias perfeccionistas en la representación de la figura humana</a:t>
            </a:r>
            <a:r>
              <a:rPr lang="es-ES" dirty="0" smtClean="0"/>
              <a:t>.</a:t>
            </a:r>
            <a:endParaRPr lang="es-ES" dirty="0"/>
          </a:p>
          <a:p>
            <a:r>
              <a:rPr lang="es-ES" dirty="0" smtClean="0"/>
              <a:t>Tuvo </a:t>
            </a:r>
            <a:r>
              <a:rPr lang="es-ES" dirty="0"/>
              <a:t>lugar entre los movimientos </a:t>
            </a:r>
            <a:r>
              <a:rPr lang="es-ES" dirty="0" smtClean="0"/>
              <a:t>BARROCO</a:t>
            </a:r>
            <a:r>
              <a:rPr lang="es-ES" dirty="0"/>
              <a:t> y </a:t>
            </a:r>
            <a:r>
              <a:rPr lang="es-ES" dirty="0" smtClean="0"/>
              <a:t>ROMÁNTICO, </a:t>
            </a:r>
            <a:r>
              <a:rPr lang="es-ES" dirty="0"/>
              <a:t>durante la segunda mitad del siglo </a:t>
            </a:r>
            <a:r>
              <a:rPr lang="es-ES" dirty="0" smtClean="0"/>
              <a:t>XVIII.</a:t>
            </a:r>
          </a:p>
          <a:p>
            <a:r>
              <a:rPr lang="es-ES" b="1" dirty="0"/>
              <a:t>S</a:t>
            </a:r>
            <a:r>
              <a:rPr lang="es-ES" b="1" dirty="0" smtClean="0"/>
              <a:t>e producen </a:t>
            </a:r>
            <a:r>
              <a:rPr lang="es-ES" b="1" dirty="0"/>
              <a:t>una serie de acontecimientos históricos</a:t>
            </a:r>
            <a:r>
              <a:rPr lang="es-ES" dirty="0"/>
              <a:t> que cambiaron drásticamente el paradigma social, como la </a:t>
            </a:r>
            <a:r>
              <a:rPr lang="es-ES" dirty="0" smtClean="0"/>
              <a:t>REVOLUCIÓN FRANCESA</a:t>
            </a:r>
            <a:r>
              <a:rPr lang="es-ES" dirty="0"/>
              <a:t> de 1789 y el comienzo de una nueva era: la </a:t>
            </a:r>
            <a:r>
              <a:rPr lang="es-ES" dirty="0" smtClean="0"/>
              <a:t>EDAD CONTEMPORÁNEA.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2856671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227447"/>
          </a:xfrm>
        </p:spPr>
        <p:txBody>
          <a:bodyPr>
            <a:normAutofit fontScale="90000"/>
          </a:bodyPr>
          <a:lstStyle/>
          <a:p>
            <a:endParaRPr lang="es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1384664"/>
            <a:ext cx="9603275" cy="4081682"/>
          </a:xfrm>
        </p:spPr>
        <p:txBody>
          <a:bodyPr>
            <a:normAutofit fontScale="92500" lnSpcReduction="20000"/>
          </a:bodyPr>
          <a:lstStyle/>
          <a:p>
            <a:endParaRPr lang="es-ES" b="1" dirty="0" smtClean="0"/>
          </a:p>
          <a:p>
            <a:r>
              <a:rPr lang="es-ES" sz="2200" b="1" dirty="0" smtClean="0"/>
              <a:t>Primero </a:t>
            </a:r>
            <a:r>
              <a:rPr lang="es-ES" sz="2200" b="1" dirty="0"/>
              <a:t>se produjo en Italia y luego se divulgó por toda </a:t>
            </a:r>
            <a:r>
              <a:rPr lang="es-ES" sz="2200" b="1" dirty="0" smtClean="0"/>
              <a:t>Europa</a:t>
            </a:r>
            <a:r>
              <a:rPr lang="es-ES" sz="2200" dirty="0" smtClean="0"/>
              <a:t>, </a:t>
            </a:r>
            <a:r>
              <a:rPr lang="es-ES" sz="2200" dirty="0"/>
              <a:t>en gran parte, por el descubrimiento de la imprenta en 1440 que permitió pasar de los manuscritos a los textos impresos, tanto literarios como de divulgación</a:t>
            </a:r>
            <a:r>
              <a:rPr lang="es-ES" sz="2200" dirty="0" smtClean="0"/>
              <a:t>.</a:t>
            </a:r>
            <a:endParaRPr lang="es-ES" sz="2200" dirty="0"/>
          </a:p>
          <a:p>
            <a:r>
              <a:rPr lang="es-ES" sz="2200" b="1" dirty="0"/>
              <a:t>R</a:t>
            </a:r>
            <a:r>
              <a:rPr lang="es-ES" sz="2200" b="1" dirty="0" smtClean="0"/>
              <a:t>esurgimiento </a:t>
            </a:r>
            <a:r>
              <a:rPr lang="es-ES" sz="2200" b="1" dirty="0"/>
              <a:t>de los ideales clásicos que fueron tomados como modelos estéticos y filosóficos</a:t>
            </a:r>
            <a:r>
              <a:rPr lang="es-ES" sz="2200" dirty="0"/>
              <a:t>, las influencias antropocéntricas del movimiento intelectual </a:t>
            </a:r>
            <a:r>
              <a:rPr lang="es-ES" sz="2200" dirty="0" smtClean="0"/>
              <a:t>HUMANISMO</a:t>
            </a:r>
            <a:r>
              <a:rPr lang="es-ES" sz="2200" dirty="0"/>
              <a:t> y en que se dejó de lado la doctrina </a:t>
            </a:r>
            <a:r>
              <a:rPr lang="es-ES" sz="2200" dirty="0" smtClean="0"/>
              <a:t>religiosa </a:t>
            </a:r>
            <a:r>
              <a:rPr lang="es-ES" sz="2200" dirty="0"/>
              <a:t>para priorizar las historias y personajes de la </a:t>
            </a:r>
            <a:r>
              <a:rPr lang="es-ES" sz="2200" dirty="0" smtClean="0"/>
              <a:t>MITOLOGÍA GRIEGA.</a:t>
            </a:r>
          </a:p>
          <a:p>
            <a:r>
              <a:rPr lang="es-ES" sz="2200" dirty="0"/>
              <a:t>R</a:t>
            </a:r>
            <a:r>
              <a:rPr lang="es-ES" sz="2200" dirty="0" smtClean="0"/>
              <a:t>epresentaba </a:t>
            </a:r>
            <a:r>
              <a:rPr lang="es-ES" sz="2200" dirty="0"/>
              <a:t>hechos históricos y mitológicos de manera sobria, racional y sin </a:t>
            </a:r>
            <a:r>
              <a:rPr lang="es-ES" sz="2200" dirty="0" smtClean="0"/>
              <a:t>exagerar.</a:t>
            </a:r>
            <a:r>
              <a:rPr lang="es-ES" sz="2200" dirty="0"/>
              <a:t/>
            </a:r>
            <a:br>
              <a:rPr lang="es-ES" sz="2200" dirty="0"/>
            </a:b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13380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/>
              <a:t>La escritura se caracterizó por su cualidad pedagógica a través de la </a:t>
            </a:r>
            <a:r>
              <a:rPr lang="es-ES" dirty="0" smtClean="0"/>
              <a:t>NARRACIÓN</a:t>
            </a:r>
            <a:r>
              <a:rPr lang="es-ES" dirty="0"/>
              <a:t> de hechos históricos y personajes </a:t>
            </a:r>
            <a:r>
              <a:rPr lang="es-ES" dirty="0" smtClean="0"/>
              <a:t>importantes.</a:t>
            </a:r>
          </a:p>
          <a:p>
            <a:r>
              <a:rPr lang="es-ES" dirty="0"/>
              <a:t>En las obras teatrales se </a:t>
            </a:r>
            <a:r>
              <a:rPr lang="es-ES" b="1" dirty="0"/>
              <a:t>recrearon los temas trágicos o heroicos de la antigüedad </a:t>
            </a:r>
            <a:r>
              <a:rPr lang="es-ES" b="1" dirty="0" smtClean="0"/>
              <a:t>grecolatina.</a:t>
            </a:r>
          </a:p>
          <a:p>
            <a:r>
              <a:rPr lang="es-ES" dirty="0"/>
              <a:t>Se han destacado escritores de la </a:t>
            </a:r>
            <a:r>
              <a:rPr lang="es-ES" dirty="0" smtClean="0"/>
              <a:t>tragedia, </a:t>
            </a:r>
            <a:r>
              <a:rPr lang="es-ES" dirty="0"/>
              <a:t>como Juan Racine o Pierre </a:t>
            </a:r>
            <a:r>
              <a:rPr lang="es-ES" dirty="0" err="1"/>
              <a:t>Corneille</a:t>
            </a:r>
            <a:r>
              <a:rPr lang="es-ES" dirty="0"/>
              <a:t>, y de la comedia, como Moliere</a:t>
            </a:r>
            <a:r>
              <a:rPr lang="es-ES" dirty="0" smtClean="0"/>
              <a:t>.</a:t>
            </a:r>
            <a:endParaRPr lang="es-ES" dirty="0"/>
          </a:p>
          <a:p>
            <a:r>
              <a:rPr lang="es-ES" dirty="0"/>
              <a:t>Surgió la ópera bufa que combinaba la </a:t>
            </a:r>
            <a:r>
              <a:rPr lang="es-ES" dirty="0" smtClean="0"/>
              <a:t>música</a:t>
            </a:r>
            <a:r>
              <a:rPr lang="es-ES" dirty="0"/>
              <a:t> y el teatro con argumentos referidos a temas de la vida cotidiana, de </a:t>
            </a:r>
            <a:r>
              <a:rPr lang="es-ES" dirty="0" smtClean="0"/>
              <a:t>carácter </a:t>
            </a:r>
            <a:r>
              <a:rPr lang="es-ES" dirty="0"/>
              <a:t>cómico y trágico.</a:t>
            </a:r>
            <a:br>
              <a:rPr lang="es-ES" dirty="0"/>
            </a:b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2007072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La </a:t>
            </a:r>
            <a:r>
              <a:rPr lang="es-ES" dirty="0" smtClean="0"/>
              <a:t>literatura</a:t>
            </a:r>
            <a:r>
              <a:rPr lang="es-ES" dirty="0"/>
              <a:t> del clasicismo se caracterizó por mantener los principios y las normas literarias de los autores greco-romanos, en su mayoría dramaturgos y poetas, como </a:t>
            </a:r>
            <a:r>
              <a:rPr lang="es-ES" dirty="0" smtClean="0"/>
              <a:t>Aristóteles.</a:t>
            </a:r>
            <a:endParaRPr lang="es-ES" dirty="0"/>
          </a:p>
          <a:p>
            <a:r>
              <a:rPr lang="es-ES" dirty="0"/>
              <a:t>Los autores clasicistas escribieron sobre lo que resultaba digno y verdadero, contraponiéndose al estilo literario barroco que resultaba exagerado e irreal</a:t>
            </a:r>
            <a:r>
              <a:rPr lang="es-ES" dirty="0" smtClean="0"/>
              <a:t>.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168099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US" dirty="0" smtClean="0"/>
              <a:t>Representantes del Clasicismo.</a:t>
            </a:r>
            <a:endParaRPr lang="es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b="1" dirty="0"/>
              <a:t>Pierre </a:t>
            </a:r>
            <a:r>
              <a:rPr lang="es-ES" b="1" dirty="0" err="1"/>
              <a:t>Corneille</a:t>
            </a:r>
            <a:r>
              <a:rPr lang="es-ES" b="1" dirty="0"/>
              <a:t> (1606 – 1684).</a:t>
            </a:r>
            <a:r>
              <a:rPr lang="es-ES" dirty="0"/>
              <a:t> Dramaturgo francés considerado uno de los máximos exponentes de la literatura clásica, en especial, del género dramático</a:t>
            </a:r>
            <a:r>
              <a:rPr lang="es-ES" dirty="0" smtClean="0"/>
              <a:t>.</a:t>
            </a:r>
          </a:p>
          <a:p>
            <a:r>
              <a:rPr lang="es-ES" b="1" dirty="0"/>
              <a:t>Jean </a:t>
            </a:r>
            <a:r>
              <a:rPr lang="es-ES" b="1" dirty="0" err="1"/>
              <a:t>Baptiste</a:t>
            </a:r>
            <a:r>
              <a:rPr lang="es-ES" b="1" dirty="0"/>
              <a:t> </a:t>
            </a:r>
            <a:r>
              <a:rPr lang="es-ES" b="1" dirty="0" err="1"/>
              <a:t>Poquelin</a:t>
            </a:r>
            <a:r>
              <a:rPr lang="es-ES" b="1" dirty="0"/>
              <a:t> </a:t>
            </a:r>
            <a:r>
              <a:rPr lang="es-ES" b="1" dirty="0" err="1"/>
              <a:t>ó</a:t>
            </a:r>
            <a:r>
              <a:rPr lang="es-ES" b="1" dirty="0"/>
              <a:t> </a:t>
            </a:r>
            <a:r>
              <a:rPr lang="es-ES" b="1" dirty="0" err="1"/>
              <a:t>Molière</a:t>
            </a:r>
            <a:r>
              <a:rPr lang="es-ES" b="1" dirty="0"/>
              <a:t> (1622 – 1673).</a:t>
            </a:r>
            <a:r>
              <a:rPr lang="es-ES" dirty="0"/>
              <a:t> Dramaturgo, actor y poeta francés considerado uno de los mejores escritores de la literatura universal</a:t>
            </a:r>
            <a:r>
              <a:rPr lang="es-ES" dirty="0" smtClean="0"/>
              <a:t>.</a:t>
            </a:r>
          </a:p>
          <a:p>
            <a:r>
              <a:rPr lang="es-ES" b="1" dirty="0"/>
              <a:t>Jean Racine (1639 – 1699).</a:t>
            </a:r>
            <a:r>
              <a:rPr lang="es-ES" dirty="0"/>
              <a:t> Dramaturgo francés considerado uno de los mejores escritores de teatro clásico de géneros como la tragedia y la comedia.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1545242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US" dirty="0" smtClean="0"/>
              <a:t>Características del teatro de moliere</a:t>
            </a:r>
            <a:endParaRPr lang="es-US" dirty="0"/>
          </a:p>
        </p:txBody>
      </p:sp>
      <p:pic>
        <p:nvPicPr>
          <p:cNvPr id="1030" name="Picture 6" descr="CARACTERÍSTICAS&#10;DEL TEATRO DE&#10;MOLIÈRE&#10; 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804" y="2016125"/>
            <a:ext cx="4594716" cy="3449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1380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pic>
        <p:nvPicPr>
          <p:cNvPr id="2052" name="Picture 4" descr="CARACTERÍSTICAS&#10;Consigue desplazar el interés hacia el género de la&#10;alta comedia, con elementos de la tradición&#10;medieval ...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1579" y="261258"/>
            <a:ext cx="9991484" cy="5826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499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96818"/>
          </a:xfrm>
        </p:spPr>
        <p:txBody>
          <a:bodyPr>
            <a:normAutofit fontScale="90000"/>
          </a:bodyPr>
          <a:lstStyle/>
          <a:p>
            <a:endParaRPr lang="es-US" dirty="0"/>
          </a:p>
        </p:txBody>
      </p:sp>
      <p:pic>
        <p:nvPicPr>
          <p:cNvPr id="3074" name="Picture 2" descr="Recursos verbales a los que recurre:&#10;Diálogos vivos y rapidos, juegos de palabras que&#10;rayan la obscenidad o la escatologí...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344" y="483326"/>
            <a:ext cx="9944510" cy="5643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13607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TM10001114[[fn=Galería]]</Template>
  <TotalTime>31</TotalTime>
  <Words>101</Words>
  <Application>Microsoft Office PowerPoint</Application>
  <PresentationFormat>Panorámica</PresentationFormat>
  <Paragraphs>21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Gill Sans MT</vt:lpstr>
      <vt:lpstr>Gallery</vt:lpstr>
      <vt:lpstr>    Clasicismo y MOLIERE 1750-1820</vt:lpstr>
      <vt:lpstr>¿QUÉ ES EL CLASISISMO?</vt:lpstr>
      <vt:lpstr>Presentación de PowerPoint</vt:lpstr>
      <vt:lpstr>Presentación de PowerPoint</vt:lpstr>
      <vt:lpstr>Presentación de PowerPoint</vt:lpstr>
      <vt:lpstr>Representantes del Clasicismo.</vt:lpstr>
      <vt:lpstr>Características del teatro de moliere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Clasisimo y MOLIERE 1750-1820</dc:title>
  <dc:creator>Gabriela</dc:creator>
  <cp:lastModifiedBy>Gabriela</cp:lastModifiedBy>
  <cp:revision>4</cp:revision>
  <dcterms:created xsi:type="dcterms:W3CDTF">2021-05-11T12:22:58Z</dcterms:created>
  <dcterms:modified xsi:type="dcterms:W3CDTF">2021-05-11T12:54:18Z</dcterms:modified>
</cp:coreProperties>
</file>