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86" r:id="rId2"/>
    <p:sldId id="256" r:id="rId3"/>
    <p:sldId id="258" r:id="rId4"/>
    <p:sldId id="262" r:id="rId5"/>
    <p:sldId id="279" r:id="rId6"/>
    <p:sldId id="285" r:id="rId7"/>
    <p:sldId id="257" r:id="rId8"/>
    <p:sldId id="261" r:id="rId9"/>
    <p:sldId id="281" r:id="rId10"/>
    <p:sldId id="274" r:id="rId11"/>
    <p:sldId id="260" r:id="rId12"/>
    <p:sldId id="272" r:id="rId13"/>
    <p:sldId id="284" r:id="rId14"/>
    <p:sldId id="263" r:id="rId15"/>
    <p:sldId id="275" r:id="rId16"/>
    <p:sldId id="269" r:id="rId17"/>
    <p:sldId id="264" r:id="rId18"/>
    <p:sldId id="265" r:id="rId19"/>
    <p:sldId id="266" r:id="rId20"/>
    <p:sldId id="276" r:id="rId21"/>
    <p:sldId id="277" r:id="rId22"/>
    <p:sldId id="267" r:id="rId23"/>
    <p:sldId id="268" r:id="rId24"/>
    <p:sldId id="282" r:id="rId25"/>
    <p:sldId id="283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721AA11-4CF3-4724-9B7B-97D50F8BF9B2}" type="datetimeFigureOut">
              <a:rPr lang="es-ES" smtClean="0"/>
              <a:pPr/>
              <a:t>09/06/2020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6348DB-CD28-4B94-91E5-43F2EC139A5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AA11-4CF3-4724-9B7B-97D50F8BF9B2}" type="datetimeFigureOut">
              <a:rPr lang="es-ES" smtClean="0"/>
              <a:pPr/>
              <a:t>09/06/2020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48DB-CD28-4B94-91E5-43F2EC139A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AA11-4CF3-4724-9B7B-97D50F8BF9B2}" type="datetimeFigureOut">
              <a:rPr lang="es-ES" smtClean="0"/>
              <a:pPr/>
              <a:t>09/06/2020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48DB-CD28-4B94-91E5-43F2EC139A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AA11-4CF3-4724-9B7B-97D50F8BF9B2}" type="datetimeFigureOut">
              <a:rPr lang="es-ES" smtClean="0"/>
              <a:pPr/>
              <a:t>09/06/2020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48DB-CD28-4B94-91E5-43F2EC139A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AA11-4CF3-4724-9B7B-97D50F8BF9B2}" type="datetimeFigureOut">
              <a:rPr lang="es-ES" smtClean="0"/>
              <a:pPr/>
              <a:t>09/06/2020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48DB-CD28-4B94-91E5-43F2EC139A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AA11-4CF3-4724-9B7B-97D50F8BF9B2}" type="datetimeFigureOut">
              <a:rPr lang="es-ES" smtClean="0"/>
              <a:pPr/>
              <a:t>09/06/2020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48DB-CD28-4B94-91E5-43F2EC139A5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AA11-4CF3-4724-9B7B-97D50F8BF9B2}" type="datetimeFigureOut">
              <a:rPr lang="es-ES" smtClean="0"/>
              <a:pPr/>
              <a:t>09/06/2020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48DB-CD28-4B94-91E5-43F2EC139A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AA11-4CF3-4724-9B7B-97D50F8BF9B2}" type="datetimeFigureOut">
              <a:rPr lang="es-ES" smtClean="0"/>
              <a:pPr/>
              <a:t>09/06/2020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48DB-CD28-4B94-91E5-43F2EC139A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AA11-4CF3-4724-9B7B-97D50F8BF9B2}" type="datetimeFigureOut">
              <a:rPr lang="es-ES" smtClean="0"/>
              <a:pPr/>
              <a:t>09/06/2020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48DB-CD28-4B94-91E5-43F2EC139A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AA11-4CF3-4724-9B7B-97D50F8BF9B2}" type="datetimeFigureOut">
              <a:rPr lang="es-ES" smtClean="0"/>
              <a:pPr/>
              <a:t>09/06/2020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48DB-CD28-4B94-91E5-43F2EC139A5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AA11-4CF3-4724-9B7B-97D50F8BF9B2}" type="datetimeFigureOut">
              <a:rPr lang="es-ES" smtClean="0"/>
              <a:pPr/>
              <a:t>09/06/2020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48DB-CD28-4B94-91E5-43F2EC139A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721AA11-4CF3-4724-9B7B-97D50F8BF9B2}" type="datetimeFigureOut">
              <a:rPr lang="es-ES" smtClean="0"/>
              <a:pPr/>
              <a:t>09/06/2020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56348DB-CD28-4B94-91E5-43F2EC139A5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Corte Luis XI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577" y="692696"/>
            <a:ext cx="7312657" cy="5139779"/>
          </a:xfrm>
        </p:spPr>
      </p:pic>
    </p:spTree>
    <p:extLst>
      <p:ext uri="{BB962C8B-B14F-4D97-AF65-F5344CB8AC3E}">
        <p14:creationId xmlns:p14="http://schemas.microsoft.com/office/powerpoint/2010/main" val="145669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r>
              <a:rPr lang="es-AR" dirty="0"/>
              <a:t>Características de su teatro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39604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Despoja la intriga de elementos superfluos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Acción simple que avanza gradualmente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Elegancia de la expresión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Acontecimientos familiares a la altura trágica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Refleja los rasgos de la vida social de la época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Exalta impulsos morales elevados</a:t>
            </a:r>
          </a:p>
          <a:p>
            <a:pPr algn="just">
              <a:buFont typeface="Wingdings" pitchFamily="2" charset="2"/>
              <a:buChar char="ü"/>
            </a:pPr>
            <a:endParaRPr lang="es-AR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es-AR" dirty="0"/>
              <a:t>Sus héroes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AR" dirty="0"/>
              <a:t>Sus héroes siempre son conmovidos por pasiones y luchan contra ellas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Ciego, esclavo de sus impulsos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No sabe elegir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Se arrepiente y se desprecia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AR" dirty="0"/>
              <a:t>Sus deseos son a la vez egoístas y elevados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AR" dirty="0"/>
              <a:t>Se saben determinados por el destino</a:t>
            </a:r>
            <a:endParaRPr lang="es-ES" dirty="0"/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Mujeres: desarmadas frente al destino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es-AR" dirty="0"/>
              <a:t>Sus héroes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AR" dirty="0"/>
              <a:t>Antes de comenzar la obra, ya han vivido una vida llena de vicisitudes y penalidades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AR" dirty="0"/>
              <a:t>En la situación culminante de la vida, comienza la acción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AR" dirty="0"/>
              <a:t>Los sentimientos de los héroes se encuentran en dramática tensión</a:t>
            </a:r>
          </a:p>
          <a:p>
            <a:pPr algn="just">
              <a:buFont typeface="Wingdings" pitchFamily="2" charset="2"/>
              <a:buChar char="ü"/>
            </a:pPr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es-ES_tradn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FEDRA </a:t>
            </a:r>
            <a:r>
              <a:rPr lang="es-ES_tradnl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(1677)</a:t>
            </a:r>
            <a:endParaRPr lang="es-E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09616"/>
            <a:ext cx="6912767" cy="4499704"/>
          </a:xfrm>
        </p:spPr>
      </p:pic>
      <p:pic>
        <p:nvPicPr>
          <p:cNvPr id="5" name="videoplayback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100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15616" y="6399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9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5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400" dirty="0"/>
              <a:t>FEDRA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6256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Tragedia de cámara: único ámbito en el que la mujer podía proyectarse, interior de sus habitaciones.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Acepta las rígidas convenciones de acción, tiempo y lugar y los principios del decoro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Escrita en verso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Tema: lucha entre el deber y la pasión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El adulterio y el incesto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r>
              <a:rPr lang="es-AR" dirty="0"/>
              <a:t>FEDRA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377178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AR" dirty="0"/>
              <a:t>Personajes determinados por el destino: Fedra, Hipólito, </a:t>
            </a:r>
            <a:r>
              <a:rPr lang="es-AR" dirty="0" err="1"/>
              <a:t>Aricia</a:t>
            </a:r>
            <a:r>
              <a:rPr lang="es-AR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AR" dirty="0"/>
              <a:t>Grandeza Trágica, condena a los héroes a su destrucción moral y material.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AR" dirty="0"/>
              <a:t>Un amor imposible que se comporta como incesto y adulterio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AR" dirty="0"/>
              <a:t>Incesto intencional y adulterio involuntario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AR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FEDRA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El amor: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Está predestinado por los dioses.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Es un impulso irresistible y fatal.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Ha de ser grandioso y terrible.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Sus culpas se expían con la muerte.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FEDRA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La predestinación: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Fedra, Hipólito y </a:t>
            </a:r>
            <a:r>
              <a:rPr lang="es-AR" dirty="0" err="1"/>
              <a:t>Aricia</a:t>
            </a:r>
            <a:r>
              <a:rPr lang="es-AR" dirty="0"/>
              <a:t> se presentan resaltando sus lazos de sangre, haciendo patente una herencia por la que están irremediablemente obligados a cometer ciertos actos.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 En ese legado familiar  se encuentra la explicación o causa de una posible falta o error.</a:t>
            </a:r>
          </a:p>
          <a:p>
            <a:pPr>
              <a:buFont typeface="Wingdings" panose="05000000000000000000" pitchFamily="2" charset="2"/>
              <a:buChar char="v"/>
            </a:pPr>
            <a:endParaRPr lang="es-A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1080120"/>
          </a:xfrm>
        </p:spPr>
        <p:txBody>
          <a:bodyPr>
            <a:normAutofit fontScale="90000"/>
          </a:bodyPr>
          <a:lstStyle/>
          <a:p>
            <a:r>
              <a:rPr lang="es-AR" dirty="0"/>
              <a:t>Los personajes:</a:t>
            </a:r>
            <a:br>
              <a:rPr lang="es-AR" dirty="0"/>
            </a:br>
            <a:r>
              <a:rPr lang="es-AR" dirty="0"/>
              <a:t>Fedra: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410445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Fedra no es completamente culpable ni completamente inocente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Arrastrada por su destino y por la cólera de los dioses a una pasión ilegítima cuyo horror ella es la primera en sentir.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Hace toda clase de esfuerzos por superarlo.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Prefiere morir antes que declarar su amor.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Su crimen es más un castigo de los dioses que un acto de su voluntad.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Con la muerte logra su libertad.</a:t>
            </a: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es-AR" dirty="0"/>
              <a:t>Fedra: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3204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Es hija de Pasifae. Su padre es Minos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El linaje de Fedra explica su crimen, está condenada por el destino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Heroína: debe suscitar compasión y espanto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Conflicto con ella misma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La pasión y el imperativo moral son igualmente fuertes expresan el ideal ético del humanismo.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La pasión siempre trata de burlar la ley moral, despreciar el deber cívico.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dirty="0"/>
              <a:t>Jean Batiste Racine (1639/1699)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De la tragedia heroica a la tragedia moral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" y="345904"/>
            <a:ext cx="4489689" cy="4725144"/>
          </a:xfrm>
          <a:prstGeom prst="rect">
            <a:avLst/>
          </a:prstGeom>
        </p:spPr>
      </p:pic>
      <p:pic>
        <p:nvPicPr>
          <p:cNvPr id="6" name="videoplayba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99592" y="551723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r>
              <a:rPr lang="es-AR" dirty="0"/>
              <a:t>Fedra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132856"/>
            <a:ext cx="6912884" cy="40324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Una sola pero ardiente pasión absorbe todo su pensamiento y su voluntad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Incesto intencional y adulterio involuntario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Se adapta a la moral</a:t>
            </a:r>
            <a:endParaRPr lang="es-ES" dirty="0"/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 Inflexibilidad de Fedra: elevación heroica del hombre por sobre los bajos elementos del interés personal.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Su turbación emocional es anticipo de su locura, la lleva a la destrucción moral y física.</a:t>
            </a:r>
          </a:p>
          <a:p>
            <a:pPr>
              <a:buFont typeface="Wingdings" panose="05000000000000000000" pitchFamily="2" charset="2"/>
              <a:buChar char="v"/>
            </a:pPr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Enona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AR" dirty="0"/>
              <a:t>Encarna el sentido común, es pragmática.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AR" dirty="0"/>
              <a:t>Pertenece a otro estrato social y por tanto su moral es flexible.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AR" dirty="0"/>
              <a:t>Los principios morales de </a:t>
            </a:r>
            <a:r>
              <a:rPr lang="es-AR" dirty="0" err="1"/>
              <a:t>Enona</a:t>
            </a:r>
            <a:r>
              <a:rPr lang="es-AR" dirty="0"/>
              <a:t> son egoístas.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AR" dirty="0"/>
              <a:t>Funciona como la voz de los deseos de Fedra.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AR" dirty="0"/>
              <a:t>Por servir a Fedra hasta el final se condena.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AR" dirty="0"/>
              <a:t>La turbación la lleva a mentir para salvarse y luego al suicidio ante el rechazo de su ama.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AR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Teseo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132856"/>
            <a:ext cx="6777317" cy="396044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Es el único mortal que ha descendido a los infiernos y ha salido con vida de allí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Guerrero, glorioso conquistador.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Seductor, intrépido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Prefiere creer a </a:t>
            </a:r>
            <a:r>
              <a:rPr lang="es-AR" dirty="0" err="1"/>
              <a:t>Enona</a:t>
            </a:r>
            <a:r>
              <a:rPr lang="es-AR" dirty="0"/>
              <a:t>, negando la evidencia de la demostrada virtud de Hipólito.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Juzga precipitadamente.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La turbación lo lleva a desear la muerte a su hijo.</a:t>
            </a:r>
          </a:p>
          <a:p>
            <a:pPr>
              <a:buFont typeface="Wingdings" panose="05000000000000000000" pitchFamily="2" charset="2"/>
              <a:buChar char="v"/>
            </a:pPr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Hipólito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Hijo de una amazona, extranjera y Teseo. Por lo que se duda de su naturaleza.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Orgulloso.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Su grandeza lo lleva a salvar el honor de Fedra y dejarse calumniar sin acusarla.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Su amor por </a:t>
            </a:r>
            <a:r>
              <a:rPr lang="es-AR" dirty="0" err="1"/>
              <a:t>Aricia</a:t>
            </a:r>
            <a:r>
              <a:rPr lang="es-AR" dirty="0"/>
              <a:t> muestra su debilidad humana.</a:t>
            </a:r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Comparación entre las obras de Eurípides y Racine 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1412111" y="2132856"/>
            <a:ext cx="3057148" cy="822915"/>
          </a:xfrm>
        </p:spPr>
        <p:txBody>
          <a:bodyPr>
            <a:normAutofit lnSpcReduction="10000"/>
          </a:bodyPr>
          <a:lstStyle/>
          <a:p>
            <a:r>
              <a:rPr lang="es-AR" dirty="0"/>
              <a:t>HIPOLITO DE EURIPIDES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El protagonista es un hombre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Aparecen las diosas Afrodita y Artemisa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Coro de sirvientes</a:t>
            </a:r>
          </a:p>
          <a:p>
            <a:pPr>
              <a:buFont typeface="Wingdings" panose="05000000000000000000" pitchFamily="2" charset="2"/>
              <a:buChar char="v"/>
            </a:pPr>
            <a:endParaRPr lang="es-AR" dirty="0"/>
          </a:p>
          <a:p>
            <a:pPr>
              <a:buFont typeface="Wingdings" panose="05000000000000000000" pitchFamily="2" charset="2"/>
              <a:buChar char="v"/>
            </a:pPr>
            <a:endParaRPr lang="es-AR" dirty="0"/>
          </a:p>
          <a:p>
            <a:pPr>
              <a:buFont typeface="Wingdings" panose="05000000000000000000" pitchFamily="2" charset="2"/>
              <a:buChar char="v"/>
            </a:pPr>
            <a:endParaRPr lang="es-AR" dirty="0"/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Fedra acusa a Hipólito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644009" y="2316010"/>
            <a:ext cx="3423546" cy="639762"/>
          </a:xfrm>
        </p:spPr>
        <p:txBody>
          <a:bodyPr/>
          <a:lstStyle/>
          <a:p>
            <a:r>
              <a:rPr lang="es-AR" dirty="0"/>
              <a:t>FEDRA DE RACINE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La protagonista es una mujer</a:t>
            </a:r>
          </a:p>
          <a:p>
            <a:pPr>
              <a:buFont typeface="Wingdings" panose="05000000000000000000" pitchFamily="2" charset="2"/>
              <a:buChar char="v"/>
            </a:pPr>
            <a:endParaRPr lang="es-AR" dirty="0"/>
          </a:p>
          <a:p>
            <a:pPr>
              <a:buFont typeface="Wingdings" panose="05000000000000000000" pitchFamily="2" charset="2"/>
              <a:buChar char="v"/>
            </a:pPr>
            <a:endParaRPr lang="es-AR" dirty="0"/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No hay coro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Agrega el personaje de </a:t>
            </a:r>
            <a:r>
              <a:rPr lang="es-AR" dirty="0" err="1"/>
              <a:t>Aricia</a:t>
            </a:r>
            <a:r>
              <a:rPr lang="es-AR" dirty="0"/>
              <a:t> y su confidente, </a:t>
            </a:r>
            <a:r>
              <a:rPr lang="es-AR" dirty="0" err="1"/>
              <a:t>Ismene</a:t>
            </a:r>
            <a:endParaRPr lang="es-AR" dirty="0"/>
          </a:p>
          <a:p>
            <a:pPr>
              <a:buFont typeface="Wingdings" panose="05000000000000000000" pitchFamily="2" charset="2"/>
              <a:buChar char="v"/>
            </a:pPr>
            <a:r>
              <a:rPr lang="es-AR" dirty="0" err="1"/>
              <a:t>Enone</a:t>
            </a:r>
            <a:r>
              <a:rPr lang="es-AR" dirty="0"/>
              <a:t> acusa a Hipólito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4769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008112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Comparación entre las obras de Eurípides y Racine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15616" y="2060848"/>
            <a:ext cx="3353643" cy="894923"/>
          </a:xfrm>
        </p:spPr>
        <p:txBody>
          <a:bodyPr/>
          <a:lstStyle/>
          <a:p>
            <a:r>
              <a:rPr lang="es-AR" dirty="0"/>
              <a:t>HIPOLITO DE EURIPIDES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Hipólito es acusado de haber violado a su madrastra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Fedra se ahorca y deja una tabla donde acusa a Hipólito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Teseo habla con su hijo moribundo y éste lo perdona</a:t>
            </a:r>
            <a:endParaRPr lang="es-ES" dirty="0"/>
          </a:p>
          <a:p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11837" y="1988840"/>
            <a:ext cx="3055717" cy="966932"/>
          </a:xfrm>
        </p:spPr>
        <p:txBody>
          <a:bodyPr/>
          <a:lstStyle/>
          <a:p>
            <a:r>
              <a:rPr lang="es-AR" dirty="0"/>
              <a:t>FEDRA DE RACINE</a:t>
            </a:r>
            <a:endParaRPr lang="es-ES" dirty="0"/>
          </a:p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Hipólito es acusado de haber tenido la intención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Fedra se envenena y antes confiesa la verdad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Teseo ve a su hijo muerto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009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Racine (1639/1699)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Familia de fuerte convicción  religiosa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Recibe una férrea formación clásica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Consejero de Luis XIV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 Poeta cortesano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Estrena con gran éxito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Andrómaca </a:t>
            </a:r>
            <a:r>
              <a:rPr lang="es-AR" dirty="0"/>
              <a:t>(1667)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Vida regular de padre de familia</a:t>
            </a:r>
            <a:endParaRPr lang="es-ES" dirty="0"/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Estrena su obra cumbre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Fedra </a:t>
            </a:r>
            <a:r>
              <a:rPr lang="es-AR" dirty="0"/>
              <a:t>(1677)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A los 37 años se retira del teatro para dedicarse a ser el biógrafo de Luis XIV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Obras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Andrómaca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Berenice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Fedra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Británico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Ifigenia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Esther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Su concepción del hombre y el jansenismo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AR" dirty="0"/>
              <a:t>Su concepción del hombre es pesimista en correspondencia con el Jansenismo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AR" dirty="0"/>
              <a:t>Doctrina dentro del catolicismo (</a:t>
            </a:r>
            <a:r>
              <a:rPr lang="es-AR" dirty="0" err="1"/>
              <a:t>Jansenius</a:t>
            </a:r>
            <a:r>
              <a:rPr lang="es-AR" dirty="0"/>
              <a:t>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AR" dirty="0"/>
              <a:t>El hombre, heredero del pecado original, es débil, tiene conciencia esa debilidad y se siente culpable, triste, desesperado.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AR" dirty="0"/>
              <a:t>Tampoco es libre, y debe vivir a la espera del juicio final.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AR" dirty="0"/>
              <a:t>Su voluntad no puede dominar sus pasiones.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AR" dirty="0"/>
              <a:t>También lo influye el racionalismo: la razón es instrumento de dominio y organización del mundo</a:t>
            </a:r>
          </a:p>
          <a:p>
            <a:pPr algn="just">
              <a:buFont typeface="Wingdings" pitchFamily="2" charset="2"/>
              <a:buChar char="ü"/>
            </a:pPr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967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497726"/>
              </p:ext>
            </p:extLst>
          </p:nvPr>
        </p:nvGraphicFramePr>
        <p:xfrm>
          <a:off x="755576" y="692696"/>
          <a:ext cx="7464152" cy="540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2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6134">
                <a:tc>
                  <a:txBody>
                    <a:bodyPr/>
                    <a:lstStyle/>
                    <a:p>
                      <a:r>
                        <a:rPr lang="es-AR" dirty="0"/>
                        <a:t>Concepción jansenista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Pensamiento de</a:t>
                      </a:r>
                      <a:r>
                        <a:rPr lang="es-ES_tradnl" baseline="0" dirty="0"/>
                        <a:t> Descartes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719">
                <a:tc>
                  <a:txBody>
                    <a:bodyPr/>
                    <a:lstStyle/>
                    <a:p>
                      <a:r>
                        <a:rPr lang="es-AR" dirty="0"/>
                        <a:t>Pesimista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Positivo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/>
                        <a:t>Limita el libre albedrío.</a:t>
                      </a:r>
                      <a:r>
                        <a:rPr lang="es-AR" baseline="0" dirty="0"/>
                        <a:t> </a:t>
                      </a:r>
                      <a:r>
                        <a:rPr lang="es-AR" dirty="0"/>
                        <a:t>El hombre nace predestinado para el bien o para el mal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Defiende el libre albedrío. La razón es la virtud que</a:t>
                      </a:r>
                      <a:r>
                        <a:rPr lang="es-E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guía el accionar correcto, el obrar bien.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/>
                        <a:t>La voluntad no puede dominar las pasiones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Solo por medio de la razón podemos llegar</a:t>
                      </a:r>
                      <a:r>
                        <a:rPr lang="es-ES_tradnl" baseline="0" dirty="0"/>
                        <a:t> al dominio de nosotros mismos.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0809">
                <a:tc>
                  <a:txBody>
                    <a:bodyPr/>
                    <a:lstStyle/>
                    <a:p>
                      <a:r>
                        <a:rPr lang="es-ES_tradnl" dirty="0"/>
                        <a:t>Solo</a:t>
                      </a:r>
                      <a:r>
                        <a:rPr lang="es-ES_tradnl" baseline="0" dirty="0"/>
                        <a:t> por la fe llegamos al conocimiento de lo verdadero y de Dios.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Solo</a:t>
                      </a:r>
                      <a:r>
                        <a:rPr lang="es-E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reconoce como verdadero aquello que a la luz de la Razón y de manera indubitable se muestra como tal. Demuestra incluso la existencia de Dios.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videoplayback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750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99592" y="3326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1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r>
              <a:rPr lang="es-AR" dirty="0"/>
              <a:t>Características de su teatro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988840"/>
            <a:ext cx="6912884" cy="403244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Drama de las pasiones humanas y lucha de las conciencias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Pasiones vs. razón (expresado en el deber ser)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Los deseos vencen al deber  y dirigen la voluntad hacia la violencia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Finalmente contra las pasiones se levanta la razón, pero ya la única salida posible es la muerte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Poética del racionalismo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Tragedias morales o de cámara</a:t>
            </a:r>
          </a:p>
          <a:p>
            <a:pPr>
              <a:buFont typeface="Wingdings" panose="05000000000000000000" pitchFamily="2" charset="2"/>
              <a:buChar char="v"/>
            </a:pPr>
            <a:endParaRPr lang="es-AR" dirty="0"/>
          </a:p>
          <a:p>
            <a:endParaRPr lang="es-AR" dirty="0"/>
          </a:p>
          <a:p>
            <a:endParaRPr lang="es-ES" dirty="0"/>
          </a:p>
          <a:p>
            <a:endParaRPr lang="es-A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r>
              <a:rPr lang="es-AR" dirty="0"/>
              <a:t>Características de su teatro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772816"/>
            <a:ext cx="6777317" cy="44897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Inspiraba sus tragedias  antiguas obras grecolatinas.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Absoluto respeto a las normas clásicas (siguiendo la poética de Aristóteles):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Regla de las tres unidades: tiempo</a:t>
            </a:r>
          </a:p>
          <a:p>
            <a:pPr marL="68580" indent="0">
              <a:buNone/>
            </a:pPr>
            <a:r>
              <a:rPr lang="es-AR" dirty="0"/>
              <a:t>                                                    lugar </a:t>
            </a:r>
          </a:p>
          <a:p>
            <a:pPr marL="68580" indent="0">
              <a:buNone/>
            </a:pPr>
            <a:r>
              <a:rPr lang="es-AR" dirty="0"/>
              <a:t>                                                    acción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Búsqueda de la verosimilitud.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Principio de mímesis, arte imita a la naturaleza.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r>
              <a:rPr lang="es-AR" dirty="0"/>
              <a:t>Características de su teatro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42484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Búsqueda de la catarsis.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Finalidad moralizante, educar para alcanzar la perfección moral.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dirty="0"/>
              <a:t>Principios del decoro: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exclusión de todo lo que pueda ofender la vista el oído y al buen gusto: actos violentos, muertes, ademanes bruscos, efusividad emocional, adulterios, etc.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Lenguaje elevado (verso alejandrino)</a:t>
            </a:r>
          </a:p>
          <a:p>
            <a:endParaRPr lang="es-AR" dirty="0"/>
          </a:p>
          <a:p>
            <a:endParaRPr lang="es-AR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8613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3790</TotalTime>
  <Words>1237</Words>
  <Application>Microsoft Office PowerPoint</Application>
  <PresentationFormat>Presentación en pantalla (4:3)</PresentationFormat>
  <Paragraphs>165</Paragraphs>
  <Slides>25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Baskerville Old Face</vt:lpstr>
      <vt:lpstr>Century Gothic</vt:lpstr>
      <vt:lpstr>Wingdings</vt:lpstr>
      <vt:lpstr>Wingdings 2</vt:lpstr>
      <vt:lpstr>Austin</vt:lpstr>
      <vt:lpstr>Presentación de PowerPoint</vt:lpstr>
      <vt:lpstr>       Jean Batiste Racine (1639/1699)</vt:lpstr>
      <vt:lpstr>Racine (1639/1699)</vt:lpstr>
      <vt:lpstr>Obras</vt:lpstr>
      <vt:lpstr>Su concepción del hombre y el jansenismo</vt:lpstr>
      <vt:lpstr>Presentación de PowerPoint</vt:lpstr>
      <vt:lpstr>Características de su teatro</vt:lpstr>
      <vt:lpstr>Características de su teatro</vt:lpstr>
      <vt:lpstr>Características de su teatro</vt:lpstr>
      <vt:lpstr>Características de su teatro</vt:lpstr>
      <vt:lpstr>Sus héroes</vt:lpstr>
      <vt:lpstr>Sus héroes</vt:lpstr>
      <vt:lpstr>FEDRA (1677)</vt:lpstr>
      <vt:lpstr>FEDRA</vt:lpstr>
      <vt:lpstr>FEDRA</vt:lpstr>
      <vt:lpstr>FEDRA</vt:lpstr>
      <vt:lpstr>FEDRA</vt:lpstr>
      <vt:lpstr>Los personajes: Fedra:</vt:lpstr>
      <vt:lpstr>Fedra:</vt:lpstr>
      <vt:lpstr>Fedra</vt:lpstr>
      <vt:lpstr>Enona</vt:lpstr>
      <vt:lpstr>Teseo</vt:lpstr>
      <vt:lpstr>Hipólito</vt:lpstr>
      <vt:lpstr>Comparación entre las obras de Eurípides y Racine </vt:lpstr>
      <vt:lpstr>Comparación entre las obras de Eurípides y Racine 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Racine (1639/1699)</dc:title>
  <dc:creator>Valued Acer Customer</dc:creator>
  <cp:lastModifiedBy>Administrador</cp:lastModifiedBy>
  <cp:revision>66</cp:revision>
  <dcterms:created xsi:type="dcterms:W3CDTF">2010-06-16T19:36:01Z</dcterms:created>
  <dcterms:modified xsi:type="dcterms:W3CDTF">2020-06-09T21:33:08Z</dcterms:modified>
</cp:coreProperties>
</file>