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DA33AEB-2C92-448E-9733-ADB27753F95A}" type="datetimeFigureOut">
              <a:rPr lang="es-US" smtClean="0"/>
              <a:t>10/13/2020</a:t>
            </a:fld>
            <a:endParaRPr lang="es-US"/>
          </a:p>
        </p:txBody>
      </p:sp>
      <p:sp>
        <p:nvSpPr>
          <p:cNvPr id="5" name="Footer Placeholder 4"/>
          <p:cNvSpPr>
            <a:spLocks noGrp="1"/>
          </p:cNvSpPr>
          <p:nvPr>
            <p:ph type="ftr" sz="quarter" idx="11"/>
          </p:nvPr>
        </p:nvSpPr>
        <p:spPr>
          <a:xfrm>
            <a:off x="2692397" y="5037663"/>
            <a:ext cx="5214635" cy="279400"/>
          </a:xfrm>
        </p:spPr>
        <p:txBody>
          <a:bodyPr/>
          <a:lstStyle/>
          <a:p>
            <a:endParaRPr lang="es-US"/>
          </a:p>
        </p:txBody>
      </p:sp>
      <p:sp>
        <p:nvSpPr>
          <p:cNvPr id="6" name="Slide Number Placeholder 5"/>
          <p:cNvSpPr>
            <a:spLocks noGrp="1"/>
          </p:cNvSpPr>
          <p:nvPr>
            <p:ph type="sldNum" sz="quarter" idx="12"/>
          </p:nvPr>
        </p:nvSpPr>
        <p:spPr>
          <a:xfrm>
            <a:off x="8956900" y="5037663"/>
            <a:ext cx="551167" cy="279400"/>
          </a:xfrm>
        </p:spPr>
        <p:txBody>
          <a:bodyPr/>
          <a:lstStyle/>
          <a:p>
            <a:fld id="{FCC679FB-8646-4E7E-AD1C-AED7A5BEBA67}" type="slidenum">
              <a:rPr lang="es-US" smtClean="0"/>
              <a:t>‹Nº›</a:t>
            </a:fld>
            <a:endParaRPr lang="es-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DA33AEB-2C92-448E-9733-ADB27753F95A}" type="datetimeFigureOut">
              <a:rPr lang="es-US" smtClean="0"/>
              <a:t>10/13/2020</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FCC679FB-8646-4E7E-AD1C-AED7A5BEBA67}" type="slidenum">
              <a:rPr lang="es-US" smtClean="0"/>
              <a:t>‹Nº›</a:t>
            </a:fld>
            <a:endParaRPr lang="es-US"/>
          </a:p>
        </p:txBody>
      </p:sp>
    </p:spTree>
    <p:extLst>
      <p:ext uri="{BB962C8B-B14F-4D97-AF65-F5344CB8AC3E}">
        <p14:creationId xmlns:p14="http://schemas.microsoft.com/office/powerpoint/2010/main" val="83881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A33AEB-2C92-448E-9733-ADB27753F95A}" type="datetimeFigureOut">
              <a:rPr lang="es-US" smtClean="0"/>
              <a:t>10/13/2020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CC679FB-8646-4E7E-AD1C-AED7A5BEBA67}" type="slidenum">
              <a:rPr lang="es-US" smtClean="0"/>
              <a:t>‹Nº›</a:t>
            </a:fld>
            <a:endParaRPr lang="es-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156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A33AEB-2C92-448E-9733-ADB27753F95A}" type="datetimeFigureOut">
              <a:rPr lang="es-US" smtClean="0"/>
              <a:t>10/13/2020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CC679FB-8646-4E7E-AD1C-AED7A5BEBA67}" type="slidenum">
              <a:rPr lang="es-US" smtClean="0"/>
              <a:t>‹Nº›</a:t>
            </a:fld>
            <a:endParaRPr lang="es-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807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A33AEB-2C92-448E-9733-ADB27753F95A}" type="datetimeFigureOut">
              <a:rPr lang="es-US" smtClean="0"/>
              <a:t>10/13/2020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CC679FB-8646-4E7E-AD1C-AED7A5BEBA67}" type="slidenum">
              <a:rPr lang="es-US" smtClean="0"/>
              <a:t>‹Nº›</a:t>
            </a:fld>
            <a:endParaRPr lang="es-US"/>
          </a:p>
        </p:txBody>
      </p:sp>
    </p:spTree>
    <p:extLst>
      <p:ext uri="{BB962C8B-B14F-4D97-AF65-F5344CB8AC3E}">
        <p14:creationId xmlns:p14="http://schemas.microsoft.com/office/powerpoint/2010/main" val="1078443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A33AEB-2C92-448E-9733-ADB27753F95A}" type="datetimeFigureOut">
              <a:rPr lang="es-US" smtClean="0"/>
              <a:t>10/13/2020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CC679FB-8646-4E7E-AD1C-AED7A5BEBA67}" type="slidenum">
              <a:rPr lang="es-US" smtClean="0"/>
              <a:t>‹Nº›</a:t>
            </a:fld>
            <a:endParaRPr lang="es-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53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A33AEB-2C92-448E-9733-ADB27753F95A}" type="datetimeFigureOut">
              <a:rPr lang="es-US" smtClean="0"/>
              <a:t>10/13/2020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CC679FB-8646-4E7E-AD1C-AED7A5BEBA67}" type="slidenum">
              <a:rPr lang="es-US" smtClean="0"/>
              <a:t>‹Nº›</a:t>
            </a:fld>
            <a:endParaRPr lang="es-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3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A33AEB-2C92-448E-9733-ADB27753F95A}" type="datetimeFigureOut">
              <a:rPr lang="es-US" smtClean="0"/>
              <a:t>10/13/2020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CC679FB-8646-4E7E-AD1C-AED7A5BEBA67}" type="slidenum">
              <a:rPr lang="es-US" smtClean="0"/>
              <a:t>‹Nº›</a:t>
            </a:fld>
            <a:endParaRPr lang="es-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31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A33AEB-2C92-448E-9733-ADB27753F95A}" type="datetimeFigureOut">
              <a:rPr lang="es-US" smtClean="0"/>
              <a:t>10/13/2020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CC679FB-8646-4E7E-AD1C-AED7A5BEBA67}" type="slidenum">
              <a:rPr lang="es-US" smtClean="0"/>
              <a:t>‹Nº›</a:t>
            </a:fld>
            <a:endParaRPr lang="es-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46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A33AEB-2C92-448E-9733-ADB27753F95A}" type="datetimeFigureOut">
              <a:rPr lang="es-US" smtClean="0"/>
              <a:t>10/13/2020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CC679FB-8646-4E7E-AD1C-AED7A5BEBA67}" type="slidenum">
              <a:rPr lang="es-US" smtClean="0"/>
              <a:t>‹Nº›</a:t>
            </a:fld>
            <a:endParaRPr lang="es-US"/>
          </a:p>
        </p:txBody>
      </p:sp>
    </p:spTree>
    <p:extLst>
      <p:ext uri="{BB962C8B-B14F-4D97-AF65-F5344CB8AC3E}">
        <p14:creationId xmlns:p14="http://schemas.microsoft.com/office/powerpoint/2010/main" val="252127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A33AEB-2C92-448E-9733-ADB27753F95A}" type="datetimeFigureOut">
              <a:rPr lang="es-US" smtClean="0"/>
              <a:t>10/13/2020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FCC679FB-8646-4E7E-AD1C-AED7A5BEBA67}" type="slidenum">
              <a:rPr lang="es-US" smtClean="0"/>
              <a:t>‹Nº›</a:t>
            </a:fld>
            <a:endParaRPr lang="es-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09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DA33AEB-2C92-448E-9733-ADB27753F95A}" type="datetimeFigureOut">
              <a:rPr lang="es-US" smtClean="0"/>
              <a:t>10/13/2020</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FCC679FB-8646-4E7E-AD1C-AED7A5BEBA67}" type="slidenum">
              <a:rPr lang="es-US" smtClean="0"/>
              <a:t>‹Nº›</a:t>
            </a:fld>
            <a:endParaRPr lang="es-US"/>
          </a:p>
        </p:txBody>
      </p:sp>
    </p:spTree>
    <p:extLst>
      <p:ext uri="{BB962C8B-B14F-4D97-AF65-F5344CB8AC3E}">
        <p14:creationId xmlns:p14="http://schemas.microsoft.com/office/powerpoint/2010/main" val="303754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DA33AEB-2C92-448E-9733-ADB27753F95A}" type="datetimeFigureOut">
              <a:rPr lang="es-US" smtClean="0"/>
              <a:t>10/13/2020</a:t>
            </a:fld>
            <a:endParaRPr lang="es-US"/>
          </a:p>
        </p:txBody>
      </p:sp>
      <p:sp>
        <p:nvSpPr>
          <p:cNvPr id="8" name="Footer Placeholder 7"/>
          <p:cNvSpPr>
            <a:spLocks noGrp="1"/>
          </p:cNvSpPr>
          <p:nvPr>
            <p:ph type="ftr" sz="quarter" idx="11"/>
          </p:nvPr>
        </p:nvSpPr>
        <p:spPr/>
        <p:txBody>
          <a:bodyPr/>
          <a:lstStyle/>
          <a:p>
            <a:endParaRPr lang="es-US"/>
          </a:p>
        </p:txBody>
      </p:sp>
      <p:sp>
        <p:nvSpPr>
          <p:cNvPr id="9" name="Slide Number Placeholder 8"/>
          <p:cNvSpPr>
            <a:spLocks noGrp="1"/>
          </p:cNvSpPr>
          <p:nvPr>
            <p:ph type="sldNum" sz="quarter" idx="12"/>
          </p:nvPr>
        </p:nvSpPr>
        <p:spPr/>
        <p:txBody>
          <a:bodyPr/>
          <a:lstStyle/>
          <a:p>
            <a:fld id="{FCC679FB-8646-4E7E-AD1C-AED7A5BEBA67}" type="slidenum">
              <a:rPr lang="es-US" smtClean="0"/>
              <a:t>‹Nº›</a:t>
            </a:fld>
            <a:endParaRPr lang="es-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93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DA33AEB-2C92-448E-9733-ADB27753F95A}" type="datetimeFigureOut">
              <a:rPr lang="es-US" smtClean="0"/>
              <a:t>10/13/2020</a:t>
            </a:fld>
            <a:endParaRPr lang="es-US"/>
          </a:p>
        </p:txBody>
      </p:sp>
      <p:sp>
        <p:nvSpPr>
          <p:cNvPr id="4" name="Footer Placeholder 3"/>
          <p:cNvSpPr>
            <a:spLocks noGrp="1"/>
          </p:cNvSpPr>
          <p:nvPr>
            <p:ph type="ftr" sz="quarter" idx="11"/>
          </p:nvPr>
        </p:nvSpPr>
        <p:spPr/>
        <p:txBody>
          <a:bodyPr/>
          <a:lstStyle/>
          <a:p>
            <a:endParaRPr lang="es-US"/>
          </a:p>
        </p:txBody>
      </p:sp>
      <p:sp>
        <p:nvSpPr>
          <p:cNvPr id="5" name="Slide Number Placeholder 4"/>
          <p:cNvSpPr>
            <a:spLocks noGrp="1"/>
          </p:cNvSpPr>
          <p:nvPr>
            <p:ph type="sldNum" sz="quarter" idx="12"/>
          </p:nvPr>
        </p:nvSpPr>
        <p:spPr/>
        <p:txBody>
          <a:bodyPr/>
          <a:lstStyle/>
          <a:p>
            <a:fld id="{FCC679FB-8646-4E7E-AD1C-AED7A5BEBA67}" type="slidenum">
              <a:rPr lang="es-US" smtClean="0"/>
              <a:t>‹Nº›</a:t>
            </a:fld>
            <a:endParaRPr lang="es-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776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33AEB-2C92-448E-9733-ADB27753F95A}" type="datetimeFigureOut">
              <a:rPr lang="es-US" smtClean="0"/>
              <a:t>10/13/2020</a:t>
            </a:fld>
            <a:endParaRPr lang="es-US"/>
          </a:p>
        </p:txBody>
      </p:sp>
      <p:sp>
        <p:nvSpPr>
          <p:cNvPr id="3" name="Footer Placeholder 2"/>
          <p:cNvSpPr>
            <a:spLocks noGrp="1"/>
          </p:cNvSpPr>
          <p:nvPr>
            <p:ph type="ftr" sz="quarter" idx="11"/>
          </p:nvPr>
        </p:nvSpPr>
        <p:spPr/>
        <p:txBody>
          <a:bodyPr/>
          <a:lstStyle/>
          <a:p>
            <a:endParaRPr lang="es-US"/>
          </a:p>
        </p:txBody>
      </p:sp>
      <p:sp>
        <p:nvSpPr>
          <p:cNvPr id="4" name="Slide Number Placeholder 3"/>
          <p:cNvSpPr>
            <a:spLocks noGrp="1"/>
          </p:cNvSpPr>
          <p:nvPr>
            <p:ph type="sldNum" sz="quarter" idx="12"/>
          </p:nvPr>
        </p:nvSpPr>
        <p:spPr/>
        <p:txBody>
          <a:bodyPr/>
          <a:lstStyle/>
          <a:p>
            <a:fld id="{FCC679FB-8646-4E7E-AD1C-AED7A5BEBA67}" type="slidenum">
              <a:rPr lang="es-US" smtClean="0"/>
              <a:t>‹Nº›</a:t>
            </a:fld>
            <a:endParaRPr lang="es-US"/>
          </a:p>
        </p:txBody>
      </p:sp>
    </p:spTree>
    <p:extLst>
      <p:ext uri="{BB962C8B-B14F-4D97-AF65-F5344CB8AC3E}">
        <p14:creationId xmlns:p14="http://schemas.microsoft.com/office/powerpoint/2010/main" val="247961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DA33AEB-2C92-448E-9733-ADB27753F95A}" type="datetimeFigureOut">
              <a:rPr lang="es-US" smtClean="0"/>
              <a:t>10/13/2020</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FCC679FB-8646-4E7E-AD1C-AED7A5BEBA67}" type="slidenum">
              <a:rPr lang="es-US" smtClean="0"/>
              <a:t>‹Nº›</a:t>
            </a:fld>
            <a:endParaRPr lang="es-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93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DA33AEB-2C92-448E-9733-ADB27753F95A}" type="datetimeFigureOut">
              <a:rPr lang="es-US" smtClean="0"/>
              <a:t>10/13/2020</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FCC679FB-8646-4E7E-AD1C-AED7A5BEBA67}" type="slidenum">
              <a:rPr lang="es-US" smtClean="0"/>
              <a:t>‹Nº›</a:t>
            </a:fld>
            <a:endParaRPr lang="es-US"/>
          </a:p>
        </p:txBody>
      </p:sp>
    </p:spTree>
    <p:extLst>
      <p:ext uri="{BB962C8B-B14F-4D97-AF65-F5344CB8AC3E}">
        <p14:creationId xmlns:p14="http://schemas.microsoft.com/office/powerpoint/2010/main" val="52644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A33AEB-2C92-448E-9733-ADB27753F95A}" type="datetimeFigureOut">
              <a:rPr lang="es-US" smtClean="0"/>
              <a:t>10/13/2020</a:t>
            </a:fld>
            <a:endParaRPr lang="es-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C679FB-8646-4E7E-AD1C-AED7A5BEBA67}" type="slidenum">
              <a:rPr lang="es-US" smtClean="0"/>
              <a:t>‹Nº›</a:t>
            </a:fld>
            <a:endParaRPr lang="es-US"/>
          </a:p>
        </p:txBody>
      </p:sp>
    </p:spTree>
    <p:extLst>
      <p:ext uri="{BB962C8B-B14F-4D97-AF65-F5344CB8AC3E}">
        <p14:creationId xmlns:p14="http://schemas.microsoft.com/office/powerpoint/2010/main" val="2334511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b="1" u="sng" dirty="0" err="1"/>
              <a:t>Henrik</a:t>
            </a:r>
            <a:r>
              <a:rPr lang="es-ES_tradnl" b="1" u="sng" dirty="0"/>
              <a:t> </a:t>
            </a:r>
            <a:r>
              <a:rPr lang="es-ES_tradnl" b="1" u="sng" dirty="0" err="1"/>
              <a:t>Ibsen</a:t>
            </a:r>
            <a:endParaRPr lang="es-US" dirty="0"/>
          </a:p>
        </p:txBody>
      </p:sp>
      <p:sp>
        <p:nvSpPr>
          <p:cNvPr id="3" name="Subtítulo 2"/>
          <p:cNvSpPr>
            <a:spLocks noGrp="1"/>
          </p:cNvSpPr>
          <p:nvPr>
            <p:ph type="subTitle" idx="1"/>
          </p:nvPr>
        </p:nvSpPr>
        <p:spPr/>
        <p:txBody>
          <a:bodyPr>
            <a:normAutofit/>
          </a:bodyPr>
          <a:lstStyle/>
          <a:p>
            <a:r>
              <a:rPr lang="es-ES_tradnl" sz="4000" dirty="0"/>
              <a:t>Noruega 1828- 1906</a:t>
            </a:r>
            <a:endParaRPr lang="es-US" sz="4000" dirty="0"/>
          </a:p>
        </p:txBody>
      </p:sp>
    </p:spTree>
    <p:extLst>
      <p:ext uri="{BB962C8B-B14F-4D97-AF65-F5344CB8AC3E}">
        <p14:creationId xmlns:p14="http://schemas.microsoft.com/office/powerpoint/2010/main" val="330687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sp>
        <p:nvSpPr>
          <p:cNvPr id="3" name="Marcador de contenido 2"/>
          <p:cNvSpPr>
            <a:spLocks noGrp="1"/>
          </p:cNvSpPr>
          <p:nvPr>
            <p:ph idx="1"/>
          </p:nvPr>
        </p:nvSpPr>
        <p:spPr/>
        <p:txBody>
          <a:bodyPr/>
          <a:lstStyle/>
          <a:p>
            <a:r>
              <a:rPr lang="es-ES_tradnl" b="1" dirty="0" err="1"/>
              <a:t>Hedvige</a:t>
            </a:r>
            <a:r>
              <a:rPr lang="es-ES_tradnl" b="1" dirty="0"/>
              <a:t> </a:t>
            </a:r>
            <a:r>
              <a:rPr lang="es-ES_tradnl" b="1" dirty="0" err="1"/>
              <a:t>Ekdal</a:t>
            </a:r>
            <a:r>
              <a:rPr lang="es-ES_tradnl" dirty="0"/>
              <a:t>: hija. Niña inteligente, lee mucho y confía en su abuelo y padre ciegamente. Ama a su padre y quiere verlo feliz. Está a punto de quedar ciega por enfermedad hereditaria. Para ella el desván es “la profundidad de los mares” y decide morir allí, como hacen los patos. Ella sospecha la verdad.</a:t>
            </a:r>
            <a:endParaRPr lang="es-US" dirty="0"/>
          </a:p>
          <a:p>
            <a:r>
              <a:rPr lang="es-ES_tradnl" b="1" dirty="0"/>
              <a:t>Sra. </a:t>
            </a:r>
            <a:r>
              <a:rPr lang="es-ES_tradnl" b="1" dirty="0" err="1"/>
              <a:t>Sorbey</a:t>
            </a:r>
            <a:r>
              <a:rPr lang="es-ES_tradnl" dirty="0"/>
              <a:t>: buena e inteligente, ama al director </a:t>
            </a:r>
            <a:r>
              <a:rPr lang="es-ES_tradnl" dirty="0" err="1"/>
              <a:t>Werle</a:t>
            </a:r>
            <a:r>
              <a:rPr lang="es-ES_tradnl" dirty="0"/>
              <a:t> y se va a casar con él para ayudarlo en su enfermedad y lograr un papel importante en la sociedad. Desea que la relación de </a:t>
            </a:r>
            <a:r>
              <a:rPr lang="es-ES_tradnl" dirty="0" err="1"/>
              <a:t>Werle</a:t>
            </a:r>
            <a:r>
              <a:rPr lang="es-ES_tradnl" dirty="0"/>
              <a:t>  y su hijo mejore. </a:t>
            </a:r>
            <a:endParaRPr lang="es-US" dirty="0"/>
          </a:p>
          <a:p>
            <a:endParaRPr lang="es-US" dirty="0"/>
          </a:p>
        </p:txBody>
      </p:sp>
    </p:spTree>
    <p:extLst>
      <p:ext uri="{BB962C8B-B14F-4D97-AF65-F5344CB8AC3E}">
        <p14:creationId xmlns:p14="http://schemas.microsoft.com/office/powerpoint/2010/main" val="397360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Biografía</a:t>
            </a:r>
            <a:endParaRPr lang="es-US" dirty="0"/>
          </a:p>
        </p:txBody>
      </p:sp>
      <p:sp>
        <p:nvSpPr>
          <p:cNvPr id="3" name="Marcador de contenido 2"/>
          <p:cNvSpPr>
            <a:spLocks noGrp="1"/>
          </p:cNvSpPr>
          <p:nvPr>
            <p:ph idx="1"/>
          </p:nvPr>
        </p:nvSpPr>
        <p:spPr/>
        <p:txBody>
          <a:bodyPr>
            <a:normAutofit fontScale="92500" lnSpcReduction="10000"/>
          </a:bodyPr>
          <a:lstStyle/>
          <a:p>
            <a:pPr>
              <a:buFont typeface="Wingdings" panose="05000000000000000000" pitchFamily="2" charset="2"/>
              <a:buChar char="§"/>
            </a:pPr>
            <a:r>
              <a:rPr lang="es-ES_tradnl" dirty="0"/>
              <a:t>F</a:t>
            </a:r>
            <a:r>
              <a:rPr lang="es-ES_tradnl" dirty="0" smtClean="0"/>
              <a:t>amilia </a:t>
            </a:r>
            <a:r>
              <a:rPr lang="es-ES_tradnl" dirty="0"/>
              <a:t>burguesa venida a </a:t>
            </a:r>
            <a:r>
              <a:rPr lang="es-ES_tradnl" dirty="0" smtClean="0"/>
              <a:t>menos.</a:t>
            </a:r>
          </a:p>
          <a:p>
            <a:pPr>
              <a:buFont typeface="Wingdings" panose="05000000000000000000" pitchFamily="2" charset="2"/>
              <a:buChar char="§"/>
            </a:pPr>
            <a:r>
              <a:rPr lang="es-ES_tradnl" dirty="0"/>
              <a:t>C</a:t>
            </a:r>
            <a:r>
              <a:rPr lang="es-ES_tradnl" dirty="0" smtClean="0"/>
              <a:t>olaboró </a:t>
            </a:r>
            <a:r>
              <a:rPr lang="es-ES_tradnl" dirty="0"/>
              <a:t>en la prensa </a:t>
            </a:r>
            <a:r>
              <a:rPr lang="es-ES_tradnl" dirty="0" smtClean="0"/>
              <a:t>revolucionaria.</a:t>
            </a:r>
          </a:p>
          <a:p>
            <a:pPr>
              <a:buFont typeface="Wingdings" panose="05000000000000000000" pitchFamily="2" charset="2"/>
              <a:buChar char="§"/>
            </a:pPr>
            <a:r>
              <a:rPr lang="es-ES_tradnl" dirty="0"/>
              <a:t>E</a:t>
            </a:r>
            <a:r>
              <a:rPr lang="es-ES_tradnl" dirty="0" smtClean="0"/>
              <a:t>scribió </a:t>
            </a:r>
            <a:r>
              <a:rPr lang="es-ES_tradnl" dirty="0"/>
              <a:t>poesías al </a:t>
            </a:r>
            <a:r>
              <a:rPr lang="es-ES_tradnl" dirty="0" smtClean="0"/>
              <a:t>proletariado.</a:t>
            </a:r>
          </a:p>
          <a:p>
            <a:pPr>
              <a:buFont typeface="Wingdings" panose="05000000000000000000" pitchFamily="2" charset="2"/>
              <a:buChar char="§"/>
            </a:pPr>
            <a:r>
              <a:rPr lang="es-ES_tradnl" dirty="0"/>
              <a:t>Estudió medicina</a:t>
            </a:r>
            <a:endParaRPr lang="es-US" dirty="0"/>
          </a:p>
          <a:p>
            <a:pPr>
              <a:buFont typeface="Wingdings" panose="05000000000000000000" pitchFamily="2" charset="2"/>
              <a:buChar char="§"/>
            </a:pPr>
            <a:r>
              <a:rPr lang="es-ES_tradnl" dirty="0"/>
              <a:t>A los 20 años comienza su 1ª obra, </a:t>
            </a:r>
            <a:r>
              <a:rPr lang="es-ES_tradnl" i="1" dirty="0" err="1"/>
              <a:t>Catilina</a:t>
            </a:r>
            <a:r>
              <a:rPr lang="es-ES_tradnl" i="1" dirty="0"/>
              <a:t>. </a:t>
            </a:r>
            <a:r>
              <a:rPr lang="es-ES_tradnl" dirty="0"/>
              <a:t>El protagonista lucha por regenerar una sociedad </a:t>
            </a:r>
            <a:r>
              <a:rPr lang="es-ES_tradnl" dirty="0" smtClean="0"/>
              <a:t>corrupta que </a:t>
            </a:r>
            <a:r>
              <a:rPr lang="es-ES_tradnl" dirty="0"/>
              <a:t>no es ajena al proceso desencadenado por la revolución </a:t>
            </a:r>
            <a:r>
              <a:rPr lang="es-ES_tradnl" dirty="0" smtClean="0"/>
              <a:t>industrial.</a:t>
            </a:r>
          </a:p>
          <a:p>
            <a:pPr>
              <a:buFont typeface="Wingdings" panose="05000000000000000000" pitchFamily="2" charset="2"/>
              <a:buChar char="§"/>
            </a:pPr>
            <a:r>
              <a:rPr lang="es-ES_tradnl" dirty="0" smtClean="0"/>
              <a:t> </a:t>
            </a:r>
            <a:r>
              <a:rPr lang="es-ES_tradnl" dirty="0"/>
              <a:t>En 1857 director artístico del t. Noruego. Se </a:t>
            </a:r>
            <a:r>
              <a:rPr lang="es-ES_tradnl" dirty="0" smtClean="0"/>
              <a:t>casa.</a:t>
            </a:r>
            <a:endParaRPr lang="es-US" dirty="0"/>
          </a:p>
          <a:p>
            <a:pPr>
              <a:buFont typeface="Wingdings" panose="05000000000000000000" pitchFamily="2" charset="2"/>
              <a:buChar char="§"/>
            </a:pPr>
            <a:endParaRPr lang="es-US" dirty="0"/>
          </a:p>
        </p:txBody>
      </p:sp>
    </p:spTree>
    <p:extLst>
      <p:ext uri="{BB962C8B-B14F-4D97-AF65-F5344CB8AC3E}">
        <p14:creationId xmlns:p14="http://schemas.microsoft.com/office/powerpoint/2010/main" val="155425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sp>
        <p:nvSpPr>
          <p:cNvPr id="3" name="Marcador de contenido 2"/>
          <p:cNvSpPr>
            <a:spLocks noGrp="1"/>
          </p:cNvSpPr>
          <p:nvPr>
            <p:ph idx="1"/>
          </p:nvPr>
        </p:nvSpPr>
        <p:spPr/>
        <p:txBody>
          <a:bodyPr>
            <a:normAutofit fontScale="92500" lnSpcReduction="20000"/>
          </a:bodyPr>
          <a:lstStyle/>
          <a:p>
            <a:r>
              <a:rPr lang="es-ES_tradnl" dirty="0"/>
              <a:t>1887 – </a:t>
            </a:r>
            <a:r>
              <a:rPr lang="es-ES_tradnl" dirty="0" err="1"/>
              <a:t>Antoine</a:t>
            </a:r>
            <a:r>
              <a:rPr lang="es-ES_tradnl" dirty="0"/>
              <a:t> funda el Teatro Libre y difunde en París su </a:t>
            </a:r>
            <a:r>
              <a:rPr lang="es-ES_tradnl" dirty="0" smtClean="0"/>
              <a:t>obra.</a:t>
            </a:r>
          </a:p>
          <a:p>
            <a:r>
              <a:rPr lang="es-ES_tradnl" dirty="0"/>
              <a:t>En Alemania se instala 20 años.- Época del drama realista y el drama simbolista</a:t>
            </a:r>
            <a:endParaRPr lang="es-US" dirty="0"/>
          </a:p>
          <a:p>
            <a:r>
              <a:rPr lang="es-US" dirty="0" smtClean="0"/>
              <a:t>Algunas de sus obras:</a:t>
            </a:r>
          </a:p>
          <a:p>
            <a:r>
              <a:rPr lang="es-ES_tradnl" dirty="0"/>
              <a:t>1879 – </a:t>
            </a:r>
            <a:r>
              <a:rPr lang="es-ES_tradnl" i="1" dirty="0"/>
              <a:t>Casa de muñecas</a:t>
            </a:r>
            <a:endParaRPr lang="es-US" dirty="0"/>
          </a:p>
          <a:p>
            <a:r>
              <a:rPr lang="es-ES_tradnl" dirty="0"/>
              <a:t>1881 – </a:t>
            </a:r>
            <a:r>
              <a:rPr lang="es-ES_tradnl" i="1" dirty="0"/>
              <a:t>Espectros</a:t>
            </a:r>
            <a:endParaRPr lang="es-US" dirty="0"/>
          </a:p>
          <a:p>
            <a:r>
              <a:rPr lang="es-ES_tradnl" dirty="0"/>
              <a:t>1882 – </a:t>
            </a:r>
            <a:r>
              <a:rPr lang="es-ES_tradnl" i="1" dirty="0"/>
              <a:t>Un enemigo del pueblo</a:t>
            </a:r>
            <a:endParaRPr lang="es-US" dirty="0"/>
          </a:p>
          <a:p>
            <a:r>
              <a:rPr lang="es-ES_tradnl" dirty="0"/>
              <a:t>1884 -  </a:t>
            </a:r>
            <a:r>
              <a:rPr lang="es-ES_tradnl" i="1" dirty="0"/>
              <a:t>El pato silvestre</a:t>
            </a:r>
            <a:endParaRPr lang="es-US" dirty="0"/>
          </a:p>
          <a:p>
            <a:r>
              <a:rPr lang="es-ES_tradnl" dirty="0"/>
              <a:t>1890 – </a:t>
            </a:r>
            <a:r>
              <a:rPr lang="es-ES_tradnl" i="1" dirty="0" err="1"/>
              <a:t>Hedda</a:t>
            </a:r>
            <a:r>
              <a:rPr lang="es-ES_tradnl" i="1" dirty="0"/>
              <a:t> </a:t>
            </a:r>
            <a:r>
              <a:rPr lang="es-ES_tradnl" i="1" dirty="0" err="1"/>
              <a:t>Gabler</a:t>
            </a:r>
            <a:endParaRPr lang="es-US" dirty="0"/>
          </a:p>
          <a:p>
            <a:endParaRPr lang="es-US" dirty="0"/>
          </a:p>
          <a:p>
            <a:endParaRPr lang="es-US" dirty="0"/>
          </a:p>
        </p:txBody>
      </p:sp>
    </p:spTree>
    <p:extLst>
      <p:ext uri="{BB962C8B-B14F-4D97-AF65-F5344CB8AC3E}">
        <p14:creationId xmlns:p14="http://schemas.microsoft.com/office/powerpoint/2010/main" val="16661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dirty="0"/>
          </a:p>
        </p:txBody>
      </p:sp>
      <p:sp>
        <p:nvSpPr>
          <p:cNvPr id="3" name="Marcador de contenido 2"/>
          <p:cNvSpPr>
            <a:spLocks noGrp="1"/>
          </p:cNvSpPr>
          <p:nvPr>
            <p:ph idx="1"/>
          </p:nvPr>
        </p:nvSpPr>
        <p:spPr/>
        <p:txBody>
          <a:bodyPr/>
          <a:lstStyle/>
          <a:p>
            <a:r>
              <a:rPr lang="es-ES_tradnl" dirty="0"/>
              <a:t>A los 63 años, triunfante en el extranjero, regresa a su </a:t>
            </a:r>
            <a:r>
              <a:rPr lang="es-ES_tradnl" dirty="0" smtClean="0"/>
              <a:t>patria. Sus </a:t>
            </a:r>
            <a:r>
              <a:rPr lang="es-ES_tradnl" dirty="0"/>
              <a:t>obras habían desarrollado una violenta revolución en el arte dramático que influiría en el mundo entero.</a:t>
            </a:r>
            <a:endParaRPr lang="es-US" dirty="0"/>
          </a:p>
          <a:p>
            <a:r>
              <a:rPr lang="es-ES_tradnl" dirty="0"/>
              <a:t>Considerado el padre del drama moderno</a:t>
            </a:r>
            <a:endParaRPr lang="es-US" dirty="0"/>
          </a:p>
          <a:p>
            <a:pPr marL="0" indent="0">
              <a:buNone/>
            </a:pPr>
            <a:endParaRPr lang="es-US" dirty="0"/>
          </a:p>
        </p:txBody>
      </p:sp>
    </p:spTree>
    <p:extLst>
      <p:ext uri="{BB962C8B-B14F-4D97-AF65-F5344CB8AC3E}">
        <p14:creationId xmlns:p14="http://schemas.microsoft.com/office/powerpoint/2010/main" val="314361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Su Obra</a:t>
            </a:r>
            <a:endParaRPr lang="es-US" dirty="0"/>
          </a:p>
        </p:txBody>
      </p:sp>
      <p:sp>
        <p:nvSpPr>
          <p:cNvPr id="3" name="Marcador de contenido 2"/>
          <p:cNvSpPr>
            <a:spLocks noGrp="1"/>
          </p:cNvSpPr>
          <p:nvPr>
            <p:ph idx="1"/>
          </p:nvPr>
        </p:nvSpPr>
        <p:spPr/>
        <p:txBody>
          <a:bodyPr/>
          <a:lstStyle/>
          <a:p>
            <a:r>
              <a:rPr lang="es-ES_tradnl" b="1" dirty="0"/>
              <a:t>Muestra confusión moral.</a:t>
            </a:r>
            <a:endParaRPr lang="es-US" dirty="0"/>
          </a:p>
          <a:p>
            <a:r>
              <a:rPr lang="es-ES_tradnl" b="1" dirty="0"/>
              <a:t>Sus personajes son gente de los suburbios de las ciudades industriales, la clase media sin esperanzas, tratando de salvarse a sí misma. </a:t>
            </a:r>
            <a:endParaRPr lang="es-ES_tradnl" b="1" dirty="0" smtClean="0"/>
          </a:p>
          <a:p>
            <a:r>
              <a:rPr lang="es-ES_tradnl" b="1" dirty="0"/>
              <a:t>Sus personajes luchan por la integridad, más ética que </a:t>
            </a:r>
            <a:r>
              <a:rPr lang="es-ES_tradnl" b="1" dirty="0" smtClean="0"/>
              <a:t>social.</a:t>
            </a:r>
          </a:p>
          <a:p>
            <a:endParaRPr lang="es-US" dirty="0"/>
          </a:p>
        </p:txBody>
      </p:sp>
    </p:spTree>
    <p:extLst>
      <p:ext uri="{BB962C8B-B14F-4D97-AF65-F5344CB8AC3E}">
        <p14:creationId xmlns:p14="http://schemas.microsoft.com/office/powerpoint/2010/main" val="124508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El Pato Salvaje</a:t>
            </a:r>
            <a:endParaRPr lang="es-US" dirty="0"/>
          </a:p>
        </p:txBody>
      </p:sp>
      <p:sp>
        <p:nvSpPr>
          <p:cNvPr id="3" name="Marcador de contenido 2"/>
          <p:cNvSpPr>
            <a:spLocks noGrp="1"/>
          </p:cNvSpPr>
          <p:nvPr>
            <p:ph idx="1"/>
          </p:nvPr>
        </p:nvSpPr>
        <p:spPr/>
        <p:txBody>
          <a:bodyPr>
            <a:normAutofit fontScale="85000" lnSpcReduction="10000"/>
          </a:bodyPr>
          <a:lstStyle/>
          <a:p>
            <a:r>
              <a:rPr lang="es-US" dirty="0" smtClean="0"/>
              <a:t>Es </a:t>
            </a:r>
            <a:r>
              <a:rPr lang="es-ES_tradnl" dirty="0"/>
              <a:t>un </a:t>
            </a:r>
            <a:r>
              <a:rPr lang="es-ES_tradnl" dirty="0" smtClean="0"/>
              <a:t>drama: </a:t>
            </a:r>
            <a:r>
              <a:rPr lang="es-ES_tradnl" dirty="0"/>
              <a:t>la desgracia de un hombre; </a:t>
            </a:r>
            <a:r>
              <a:rPr lang="es-ES_tradnl" dirty="0" err="1"/>
              <a:t>Hjalmar</a:t>
            </a:r>
            <a:r>
              <a:rPr lang="es-ES_tradnl" dirty="0"/>
              <a:t>, </a:t>
            </a:r>
            <a:r>
              <a:rPr lang="es-ES_tradnl" dirty="0" err="1"/>
              <a:t>Ekdal</a:t>
            </a:r>
            <a:r>
              <a:rPr lang="es-ES_tradnl" dirty="0"/>
              <a:t> y de todas las personas que lo rodean</a:t>
            </a:r>
            <a:r>
              <a:rPr lang="es-ES_tradnl" dirty="0" smtClean="0"/>
              <a:t>.</a:t>
            </a:r>
          </a:p>
          <a:p>
            <a:r>
              <a:rPr lang="es-ES_tradnl" dirty="0"/>
              <a:t>El empeño de Gregorio </a:t>
            </a:r>
            <a:r>
              <a:rPr lang="es-ES_tradnl" dirty="0" err="1"/>
              <a:t>Werle</a:t>
            </a:r>
            <a:r>
              <a:rPr lang="es-ES_tradnl" dirty="0"/>
              <a:t> por destapar la hipocresía, aunque en ello resulte implicado su propio padre, desatará una espiral que sólo el suicidio de una niña podrá parar. Hermosa y enormemente cruel alegoría la que propone </a:t>
            </a:r>
            <a:r>
              <a:rPr lang="es-ES_tradnl" dirty="0" err="1"/>
              <a:t>Ibsen</a:t>
            </a:r>
            <a:r>
              <a:rPr lang="es-ES_tradnl" dirty="0"/>
              <a:t>, la muerte del inocente como redención para las penas de los adultos. </a:t>
            </a:r>
            <a:endParaRPr lang="es-ES_tradnl" dirty="0" smtClean="0"/>
          </a:p>
          <a:p>
            <a:r>
              <a:rPr lang="es-ES_tradnl" dirty="0"/>
              <a:t>L</a:t>
            </a:r>
            <a:r>
              <a:rPr lang="es-ES_tradnl" dirty="0" smtClean="0"/>
              <a:t>a </a:t>
            </a:r>
            <a:r>
              <a:rPr lang="es-ES_tradnl" dirty="0"/>
              <a:t>redención en un pato, absurdamente encerrado en un desván, será la niña, </a:t>
            </a:r>
            <a:r>
              <a:rPr lang="es-ES_tradnl" dirty="0" err="1"/>
              <a:t>Eudivigis</a:t>
            </a:r>
            <a:r>
              <a:rPr lang="es-ES_tradnl" dirty="0"/>
              <a:t>, la que se sacrifique para que la falsedad del matrimonio de sus padres encuentre una salida. Es enormemente cruel el final, ese final desangelado en el que </a:t>
            </a:r>
            <a:r>
              <a:rPr lang="es-ES_tradnl" dirty="0" err="1"/>
              <a:t>Werle</a:t>
            </a:r>
            <a:r>
              <a:rPr lang="es-ES_tradnl" dirty="0"/>
              <a:t>, que en ningún momento se considera culpable por haber desatado la pesadilla, dialoga con el cínico </a:t>
            </a:r>
            <a:r>
              <a:rPr lang="es-ES_tradnl" dirty="0" err="1"/>
              <a:t>Relling</a:t>
            </a:r>
            <a:r>
              <a:rPr lang="es-ES_tradnl" dirty="0"/>
              <a:t>. </a:t>
            </a:r>
            <a:endParaRPr lang="es-ES_tradnl" dirty="0" smtClean="0"/>
          </a:p>
          <a:p>
            <a:endParaRPr lang="es-US" dirty="0"/>
          </a:p>
        </p:txBody>
      </p:sp>
    </p:spTree>
    <p:extLst>
      <p:ext uri="{BB962C8B-B14F-4D97-AF65-F5344CB8AC3E}">
        <p14:creationId xmlns:p14="http://schemas.microsoft.com/office/powerpoint/2010/main" val="148174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sp>
        <p:nvSpPr>
          <p:cNvPr id="3" name="Marcador de contenido 2"/>
          <p:cNvSpPr>
            <a:spLocks noGrp="1"/>
          </p:cNvSpPr>
          <p:nvPr>
            <p:ph idx="1"/>
          </p:nvPr>
        </p:nvSpPr>
        <p:spPr/>
        <p:txBody>
          <a:bodyPr>
            <a:normAutofit fontScale="92500" lnSpcReduction="10000"/>
          </a:bodyPr>
          <a:lstStyle/>
          <a:p>
            <a:r>
              <a:rPr lang="es-ES_tradnl" b="1" dirty="0"/>
              <a:t>Tema:</a:t>
            </a:r>
            <a:r>
              <a:rPr lang="es-ES_tradnl" dirty="0"/>
              <a:t> la mentira como sustento vital e ilusorio (ante la realidad) frente a la incapacidad de vivir o ser feliz con la verdad</a:t>
            </a:r>
            <a:r>
              <a:rPr lang="es-ES_tradnl" dirty="0" smtClean="0"/>
              <a:t>.</a:t>
            </a:r>
            <a:endParaRPr lang="es-US" dirty="0"/>
          </a:p>
          <a:p>
            <a:r>
              <a:rPr lang="es-ES_tradnl" dirty="0"/>
              <a:t>La necesidad de la mentira para vivir en armonía. Mentira de las instituciones como el matrimonio. Cambio posible: evolución moral: vivir con la verdad</a:t>
            </a:r>
            <a:r>
              <a:rPr lang="es-ES_tradnl" dirty="0" smtClean="0"/>
              <a:t>.</a:t>
            </a:r>
          </a:p>
          <a:p>
            <a:r>
              <a:rPr lang="es-ES_tradnl" dirty="0"/>
              <a:t>I</a:t>
            </a:r>
            <a:r>
              <a:rPr lang="es-ES_tradnl" dirty="0" smtClean="0"/>
              <a:t>ntroduce </a:t>
            </a:r>
            <a:r>
              <a:rPr lang="es-ES_tradnl" dirty="0"/>
              <a:t>una fase simbólica en la producción de </a:t>
            </a:r>
            <a:r>
              <a:rPr lang="es-ES_tradnl" dirty="0" err="1"/>
              <a:t>Ibsen</a:t>
            </a:r>
            <a:r>
              <a:rPr lang="es-ES_tradnl" dirty="0"/>
              <a:t> y fue principalmente ese uso de símbolos en la obra lo que resultó extraño y confuso para los lectores</a:t>
            </a:r>
            <a:r>
              <a:rPr lang="es-ES_tradnl" dirty="0" smtClean="0"/>
              <a:t>.</a:t>
            </a:r>
          </a:p>
          <a:p>
            <a:r>
              <a:rPr lang="es-ES_tradnl" dirty="0"/>
              <a:t>Se representó en 1885 y fue un éxito.</a:t>
            </a:r>
            <a:endParaRPr lang="es-US" dirty="0"/>
          </a:p>
          <a:p>
            <a:r>
              <a:rPr lang="es-ES_tradnl" dirty="0"/>
              <a:t>Tiempo: 3 días</a:t>
            </a:r>
            <a:endParaRPr lang="es-US" dirty="0"/>
          </a:p>
          <a:p>
            <a:endParaRPr lang="es-US" dirty="0"/>
          </a:p>
          <a:p>
            <a:endParaRPr lang="es-US" dirty="0"/>
          </a:p>
          <a:p>
            <a:endParaRPr lang="es-US" dirty="0"/>
          </a:p>
        </p:txBody>
      </p:sp>
    </p:spTree>
    <p:extLst>
      <p:ext uri="{BB962C8B-B14F-4D97-AF65-F5344CB8AC3E}">
        <p14:creationId xmlns:p14="http://schemas.microsoft.com/office/powerpoint/2010/main" val="285633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Personajes</a:t>
            </a:r>
            <a:endParaRPr lang="es-US" dirty="0"/>
          </a:p>
        </p:txBody>
      </p:sp>
      <p:sp>
        <p:nvSpPr>
          <p:cNvPr id="3" name="Marcador de contenido 2"/>
          <p:cNvSpPr>
            <a:spLocks noGrp="1"/>
          </p:cNvSpPr>
          <p:nvPr>
            <p:ph idx="1"/>
          </p:nvPr>
        </p:nvSpPr>
        <p:spPr/>
        <p:txBody>
          <a:bodyPr>
            <a:normAutofit fontScale="92500" lnSpcReduction="20000"/>
          </a:bodyPr>
          <a:lstStyle/>
          <a:p>
            <a:r>
              <a:rPr lang="es-ES_tradnl" b="1" dirty="0"/>
              <a:t>El teniente </a:t>
            </a:r>
            <a:r>
              <a:rPr lang="es-ES_tradnl" b="1" dirty="0" err="1"/>
              <a:t>Ekdal</a:t>
            </a:r>
            <a:r>
              <a:rPr lang="es-ES_tradnl" dirty="0"/>
              <a:t>: </a:t>
            </a:r>
            <a:r>
              <a:rPr lang="es-ES_tradnl" dirty="0" smtClean="0"/>
              <a:t>Estático</a:t>
            </a:r>
            <a:r>
              <a:rPr lang="es-ES_tradnl" dirty="0"/>
              <a:t>. Nunca luchó por defenderse de las acusaciones, cree que el destino se ocupa de c/u. Mantiene las mentiras para que su hijo no sufra, sabe lo de su nieta</a:t>
            </a:r>
            <a:r>
              <a:rPr lang="es-ES_tradnl" dirty="0" smtClean="0"/>
              <a:t>.</a:t>
            </a:r>
          </a:p>
          <a:p>
            <a:r>
              <a:rPr lang="es-ES_tradnl" b="1" dirty="0" err="1"/>
              <a:t>Halmar</a:t>
            </a:r>
            <a:r>
              <a:rPr lang="es-ES_tradnl" b="1" dirty="0"/>
              <a:t> </a:t>
            </a:r>
            <a:r>
              <a:rPr lang="es-ES_tradnl" b="1" dirty="0" err="1"/>
              <a:t>Ekdal</a:t>
            </a:r>
            <a:r>
              <a:rPr lang="es-ES_tradnl" dirty="0"/>
              <a:t>: toda su vida está construida sobre engaños. Es manejado por su esposa. Se avergüenza de su padre. No se puede ocupar de nada solo, echa culpas pero no se hace cargo de lo que sucede. Sufre mucho por su pobreza, por eso se ilusiona con la mentira vital que le ha inventado el Dr. </a:t>
            </a:r>
            <a:r>
              <a:rPr lang="es-ES_tradnl" dirty="0" err="1"/>
              <a:t>Relling</a:t>
            </a:r>
            <a:r>
              <a:rPr lang="es-ES_tradnl" dirty="0"/>
              <a:t>. Evolutivo</a:t>
            </a:r>
            <a:r>
              <a:rPr lang="es-ES_tradnl" dirty="0" smtClean="0"/>
              <a:t>.</a:t>
            </a:r>
          </a:p>
          <a:p>
            <a:r>
              <a:rPr lang="es-ES_tradnl" b="1" dirty="0"/>
              <a:t>Gina </a:t>
            </a:r>
            <a:r>
              <a:rPr lang="es-ES_tradnl" b="1" dirty="0" err="1"/>
              <a:t>Ekdal</a:t>
            </a:r>
            <a:r>
              <a:rPr lang="es-ES_tradnl" dirty="0"/>
              <a:t>: inteligente, predispuesta, decidida. Es creyente. Tiene miedo de perder todo cuando se sepa la verdad. Quiere borrar el pasado. Nunca confirmó quien era el padre de su hija.</a:t>
            </a:r>
            <a:endParaRPr lang="es-US" dirty="0"/>
          </a:p>
          <a:p>
            <a:endParaRPr lang="es-US" dirty="0"/>
          </a:p>
          <a:p>
            <a:endParaRPr lang="es-US" dirty="0"/>
          </a:p>
          <a:p>
            <a:endParaRPr lang="es-US" dirty="0"/>
          </a:p>
        </p:txBody>
      </p:sp>
    </p:spTree>
    <p:extLst>
      <p:ext uri="{BB962C8B-B14F-4D97-AF65-F5344CB8AC3E}">
        <p14:creationId xmlns:p14="http://schemas.microsoft.com/office/powerpoint/2010/main" val="17914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sp>
        <p:nvSpPr>
          <p:cNvPr id="3" name="Marcador de contenido 2"/>
          <p:cNvSpPr>
            <a:spLocks noGrp="1"/>
          </p:cNvSpPr>
          <p:nvPr>
            <p:ph idx="1"/>
          </p:nvPr>
        </p:nvSpPr>
        <p:spPr/>
        <p:txBody>
          <a:bodyPr>
            <a:normAutofit/>
          </a:bodyPr>
          <a:lstStyle/>
          <a:p>
            <a:r>
              <a:rPr lang="es-ES_tradnl" b="1" dirty="0"/>
              <a:t>Gregorio </a:t>
            </a:r>
            <a:r>
              <a:rPr lang="es-ES_tradnl" b="1" dirty="0" err="1"/>
              <a:t>Weler</a:t>
            </a:r>
            <a:r>
              <a:rPr lang="es-ES_tradnl" dirty="0"/>
              <a:t>: sus intenciones son buenas. Quiere despertar a su amigo. Nunca se llevó bien con su padre. Busca una misión para sentirse completo.</a:t>
            </a:r>
            <a:endParaRPr lang="es-US" dirty="0"/>
          </a:p>
          <a:p>
            <a:r>
              <a:rPr lang="es-ES_tradnl" b="1" dirty="0"/>
              <a:t>El médico </a:t>
            </a:r>
            <a:r>
              <a:rPr lang="es-ES_tradnl" b="1" dirty="0" err="1"/>
              <a:t>Relling</a:t>
            </a:r>
            <a:r>
              <a:rPr lang="es-ES_tradnl" dirty="0"/>
              <a:t>: es un buen amigo. Le da esperanzas a </a:t>
            </a:r>
            <a:r>
              <a:rPr lang="es-ES_tradnl" dirty="0" err="1"/>
              <a:t>Hjalmar</a:t>
            </a:r>
            <a:r>
              <a:rPr lang="es-ES_tradnl" dirty="0"/>
              <a:t>, con una mentira vital. </a:t>
            </a:r>
            <a:endParaRPr lang="es-US" dirty="0"/>
          </a:p>
          <a:p>
            <a:r>
              <a:rPr lang="es-ES_tradnl" b="1" dirty="0"/>
              <a:t>El director </a:t>
            </a:r>
            <a:r>
              <a:rPr lang="es-ES_tradnl" b="1" dirty="0" err="1"/>
              <a:t>Weler</a:t>
            </a:r>
            <a:r>
              <a:rPr lang="es-ES_tradnl" dirty="0"/>
              <a:t>: su poder, es fundador de la mentira. Calculador y hábil. Ocupa un nivel social. Está a punto de quedar </a:t>
            </a:r>
            <a:r>
              <a:rPr lang="es-ES_tradnl" dirty="0" smtClean="0"/>
              <a:t>ciego. </a:t>
            </a:r>
            <a:endParaRPr lang="es-US" dirty="0"/>
          </a:p>
          <a:p>
            <a:endParaRPr lang="es-US" dirty="0"/>
          </a:p>
        </p:txBody>
      </p:sp>
    </p:spTree>
    <p:extLst>
      <p:ext uri="{BB962C8B-B14F-4D97-AF65-F5344CB8AC3E}">
        <p14:creationId xmlns:p14="http://schemas.microsoft.com/office/powerpoint/2010/main" val="37264820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TotalTime>
  <Words>787</Words>
  <Application>Microsoft Office PowerPoint</Application>
  <PresentationFormat>Panorámica</PresentationFormat>
  <Paragraphs>43</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Garamond</vt:lpstr>
      <vt:lpstr>Wingdings</vt:lpstr>
      <vt:lpstr>Orgánico</vt:lpstr>
      <vt:lpstr>Henrik Ibsen</vt:lpstr>
      <vt:lpstr>Biografía</vt:lpstr>
      <vt:lpstr>Presentación de PowerPoint</vt:lpstr>
      <vt:lpstr>Presentación de PowerPoint</vt:lpstr>
      <vt:lpstr>Su Obra</vt:lpstr>
      <vt:lpstr>El Pato Salvaje</vt:lpstr>
      <vt:lpstr>Presentación de PowerPoint</vt:lpstr>
      <vt:lpstr>Personajes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Henrik Ibsen</dc:title>
  <dc:creator>Gabriela</dc:creator>
  <cp:lastModifiedBy>Gabriela</cp:lastModifiedBy>
  <cp:revision>5</cp:revision>
  <dcterms:created xsi:type="dcterms:W3CDTF">2020-10-13T15:20:16Z</dcterms:created>
  <dcterms:modified xsi:type="dcterms:W3CDTF">2020-10-13T15:55:17Z</dcterms:modified>
</cp:coreProperties>
</file>